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1"/>
  </p:notesMasterIdLst>
  <p:handoutMasterIdLst>
    <p:handoutMasterId r:id="rId12"/>
  </p:handoutMasterIdLst>
  <p:sldIdLst>
    <p:sldId id="288" r:id="rId2"/>
    <p:sldId id="345" r:id="rId3"/>
    <p:sldId id="305" r:id="rId4"/>
    <p:sldId id="346" r:id="rId5"/>
    <p:sldId id="344" r:id="rId6"/>
    <p:sldId id="312" r:id="rId7"/>
    <p:sldId id="314" r:id="rId8"/>
    <p:sldId id="347" r:id="rId9"/>
    <p:sldId id="289" r:id="rId10"/>
  </p:sldIdLst>
  <p:sldSz cx="9144000" cy="6858000" type="screen4x3"/>
  <p:notesSz cx="7053263" cy="93091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Mo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Mo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Mo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Mon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808A-865D-40C9-90AA-3B91C6E0AF82}">
          <p14:sldIdLst>
            <p14:sldId id="288"/>
            <p14:sldId id="345"/>
            <p14:sldId id="305"/>
            <p14:sldId id="346"/>
            <p14:sldId id="344"/>
          </p14:sldIdLst>
        </p14:section>
        <p14:section name="Untitled Section" id="{6AE32697-DE3A-4AEF-A62F-F3B9DBFDD499}">
          <p14:sldIdLst>
            <p14:sldId id="312"/>
            <p14:sldId id="314"/>
            <p14:sldId id="347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5086" autoAdjust="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58757062146894E-2"/>
          <c:y val="8.4377557596220301E-2"/>
          <c:w val="0.95225641710040498"/>
          <c:h val="0.70437721793623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embol!$J$88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embol!$I$89:$I$92</c:f>
              <c:strCache>
                <c:ptCount val="4"/>
                <c:pt idx="0">
                  <c:v>Үзэгчид, бүгд</c:v>
                </c:pt>
                <c:pt idx="1">
                  <c:v>АДБ Чуулга</c:v>
                </c:pt>
                <c:pt idx="2">
                  <c:v>Соёлын төвүүд</c:v>
                </c:pt>
                <c:pt idx="3">
                  <c:v>ОНС Музей</c:v>
                </c:pt>
              </c:strCache>
            </c:strRef>
          </c:cat>
          <c:val>
            <c:numRef>
              <c:f>embol!$J$89:$J$92</c:f>
              <c:numCache>
                <c:formatCode>General</c:formatCode>
                <c:ptCount val="4"/>
                <c:pt idx="0">
                  <c:v>97134</c:v>
                </c:pt>
                <c:pt idx="1">
                  <c:v>7658</c:v>
                </c:pt>
                <c:pt idx="2">
                  <c:v>89057</c:v>
                </c:pt>
                <c:pt idx="3">
                  <c:v>419</c:v>
                </c:pt>
              </c:numCache>
            </c:numRef>
          </c:val>
        </c:ser>
        <c:ser>
          <c:idx val="1"/>
          <c:order val="1"/>
          <c:tx>
            <c:strRef>
              <c:f>embol!$K$88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embol!$I$89:$I$92</c:f>
              <c:strCache>
                <c:ptCount val="4"/>
                <c:pt idx="0">
                  <c:v>Үзэгчид, бүгд</c:v>
                </c:pt>
                <c:pt idx="1">
                  <c:v>АДБ Чуулга</c:v>
                </c:pt>
                <c:pt idx="2">
                  <c:v>Соёлын төвүүд</c:v>
                </c:pt>
                <c:pt idx="3">
                  <c:v>ОНС Музей</c:v>
                </c:pt>
              </c:strCache>
            </c:strRef>
          </c:cat>
          <c:val>
            <c:numRef>
              <c:f>embol!$K$89:$K$92</c:f>
              <c:numCache>
                <c:formatCode>General</c:formatCode>
                <c:ptCount val="4"/>
                <c:pt idx="0">
                  <c:v>6528</c:v>
                </c:pt>
                <c:pt idx="1">
                  <c:v>1350</c:v>
                </c:pt>
                <c:pt idx="2">
                  <c:v>5178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230192"/>
        <c:axId val="161230752"/>
      </c:barChart>
      <c:catAx>
        <c:axId val="16123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30752"/>
        <c:crosses val="autoZero"/>
        <c:auto val="1"/>
        <c:lblAlgn val="ctr"/>
        <c:lblOffset val="100"/>
        <c:noMultiLvlLbl val="0"/>
      </c:catAx>
      <c:valAx>
        <c:axId val="161230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12301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26073099337159122"/>
          <c:y val="0.89581906222118279"/>
          <c:w val="0.47034245295609234"/>
          <c:h val="7.3708410211099848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6.9861111111111124E-2"/>
          <c:w val="0.91322222222222216"/>
          <c:h val="0.66077209098862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embol!$J$105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embol!$I$106:$I$109</c:f>
              <c:strCache>
                <c:ptCount val="4"/>
                <c:pt idx="0">
                  <c:v>Номын фонд</c:v>
                </c:pt>
                <c:pt idx="1">
                  <c:v>Уншуулсан ном</c:v>
                </c:pt>
                <c:pt idx="2">
                  <c:v>Фондод шинээр авсан ном</c:v>
                </c:pt>
                <c:pt idx="3">
                  <c:v>Уншигчдын тоо</c:v>
                </c:pt>
              </c:strCache>
            </c:strRef>
          </c:cat>
          <c:val>
            <c:numRef>
              <c:f>embol!$J$106:$J$109</c:f>
              <c:numCache>
                <c:formatCode>General</c:formatCode>
                <c:ptCount val="4"/>
                <c:pt idx="0">
                  <c:v>189.6</c:v>
                </c:pt>
                <c:pt idx="1">
                  <c:v>45.1</c:v>
                </c:pt>
                <c:pt idx="2">
                  <c:v>8.8000000000000007</c:v>
                </c:pt>
                <c:pt idx="3">
                  <c:v>34.4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666224"/>
        <c:axId val="205666784"/>
      </c:barChart>
      <c:lineChart>
        <c:grouping val="standard"/>
        <c:varyColors val="0"/>
        <c:ser>
          <c:idx val="1"/>
          <c:order val="1"/>
          <c:tx>
            <c:strRef>
              <c:f>embol!$K$105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 cmpd="sng" algn="ctr">
              <a:solidFill>
                <a:schemeClr val="accent6">
                  <a:tint val="77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embol!$I$106:$I$109</c:f>
              <c:strCache>
                <c:ptCount val="4"/>
                <c:pt idx="0">
                  <c:v>Номын фонд</c:v>
                </c:pt>
                <c:pt idx="1">
                  <c:v>Уншуулсан ном</c:v>
                </c:pt>
                <c:pt idx="2">
                  <c:v>Фондод шинээр авсан ном</c:v>
                </c:pt>
                <c:pt idx="3">
                  <c:v>Уншигчдын тоо</c:v>
                </c:pt>
              </c:strCache>
            </c:strRef>
          </c:cat>
          <c:val>
            <c:numRef>
              <c:f>embol!$K$106:$K$109</c:f>
              <c:numCache>
                <c:formatCode>General</c:formatCode>
                <c:ptCount val="4"/>
                <c:pt idx="0">
                  <c:v>149.69999999999999</c:v>
                </c:pt>
                <c:pt idx="1">
                  <c:v>6.6</c:v>
                </c:pt>
                <c:pt idx="2">
                  <c:v>0.7</c:v>
                </c:pt>
                <c:pt idx="3" formatCode="0.0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667344"/>
        <c:axId val="205667904"/>
      </c:lineChart>
      <c:catAx>
        <c:axId val="20566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66784"/>
        <c:crosses val="autoZero"/>
        <c:auto val="1"/>
        <c:lblAlgn val="ctr"/>
        <c:lblOffset val="100"/>
        <c:noMultiLvlLbl val="0"/>
      </c:catAx>
      <c:valAx>
        <c:axId val="205666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5666224"/>
        <c:crosses val="autoZero"/>
        <c:crossBetween val="between"/>
      </c:valAx>
      <c:catAx>
        <c:axId val="205667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5667904"/>
        <c:crosses val="autoZero"/>
        <c:auto val="1"/>
        <c:lblAlgn val="ctr"/>
        <c:lblOffset val="100"/>
        <c:noMultiLvlLbl val="0"/>
      </c:catAx>
      <c:valAx>
        <c:axId val="20566790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05667344"/>
        <c:crosses val="max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14933333333333332"/>
          <c:y val="0.88041577584258923"/>
          <c:w val="0.67288888888888887"/>
          <c:h val="0.1053251290608541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32661719310334E-2"/>
          <c:y val="5.3876438522107814E-2"/>
          <c:w val="0.89000733360623574"/>
          <c:h val="0.73779763653926966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Pt>
            <c:idx val="1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2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4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5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6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7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8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9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10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11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12"/>
            <c:bubble3D val="0"/>
            <c:spPr>
              <a:ln>
                <a:solidFill>
                  <a:srgbClr val="00B050"/>
                </a:solidFill>
              </a:ln>
            </c:spPr>
          </c:dPt>
          <c:dPt>
            <c:idx val="13"/>
            <c:bubble3D val="0"/>
            <c:spPr>
              <a:ln>
                <a:solidFill>
                  <a:srgbClr val="00B050"/>
                </a:solidFill>
              </a:ln>
            </c:spPr>
          </c:dPt>
          <c:dPt>
            <c:idx val="14"/>
            <c:bubble3D val="0"/>
            <c:spPr>
              <a:ln>
                <a:solidFill>
                  <a:srgbClr val="00B050"/>
                </a:solidFill>
              </a:ln>
            </c:spPr>
          </c:dPt>
          <c:dPt>
            <c:idx val="15"/>
            <c:bubble3D val="0"/>
            <c:spPr>
              <a:ln>
                <a:solidFill>
                  <a:srgbClr val="00B050"/>
                </a:solidFill>
              </a:ln>
            </c:spPr>
          </c:dPt>
          <c:dPt>
            <c:idx val="16"/>
            <c:bubble3D val="0"/>
            <c:spPr>
              <a:ln>
                <a:solidFill>
                  <a:srgbClr val="00B050"/>
                </a:solidFill>
              </a:ln>
            </c:spPr>
          </c:dPt>
          <c:dPt>
            <c:idx val="17"/>
            <c:bubble3D val="0"/>
            <c:spPr>
              <a:ln>
                <a:solidFill>
                  <a:srgbClr val="00B050"/>
                </a:solidFill>
              </a:ln>
            </c:spPr>
          </c:dPt>
          <c:dPt>
            <c:idx val="18"/>
            <c:bubble3D val="0"/>
            <c:spPr>
              <a:ln>
                <a:solidFill>
                  <a:srgbClr val="00B050"/>
                </a:solidFill>
              </a:ln>
            </c:spPr>
          </c:dPt>
          <c:dPt>
            <c:idx val="19"/>
            <c:bubble3D val="0"/>
            <c:spPr>
              <a:ln>
                <a:solidFill>
                  <a:srgbClr val="00B050"/>
                </a:solidFill>
              </a:ln>
            </c:spPr>
          </c:dPt>
          <c:dPt>
            <c:idx val="20"/>
            <c:bubble3D val="0"/>
            <c:spPr>
              <a:ln>
                <a:solidFill>
                  <a:srgbClr val="00B050"/>
                </a:solidFill>
              </a:ln>
            </c:spPr>
          </c:dPt>
          <c:dPt>
            <c:idx val="21"/>
            <c:bubble3D val="0"/>
            <c:spPr>
              <a:ln>
                <a:solidFill>
                  <a:srgbClr val="00B050"/>
                </a:solidFill>
              </a:ln>
            </c:spPr>
          </c:dPt>
          <c:dPt>
            <c:idx val="22"/>
            <c:bubble3D val="0"/>
            <c:spPr>
              <a:ln>
                <a:solidFill>
                  <a:srgbClr val="00B050"/>
                </a:solidFill>
              </a:ln>
            </c:spPr>
          </c:dPt>
          <c:dPt>
            <c:idx val="23"/>
            <c:bubble3D val="0"/>
            <c:spPr>
              <a:ln>
                <a:solidFill>
                  <a:srgbClr val="00B050"/>
                </a:solidFill>
              </a:ln>
            </c:spPr>
          </c:dPt>
          <c:dPt>
            <c:idx val="37"/>
            <c:bubble3D val="0"/>
            <c:spPr>
              <a:ln>
                <a:solidFill>
                  <a:srgbClr val="C00000"/>
                </a:solidFill>
              </a:ln>
            </c:spPr>
          </c:dPt>
          <c:dPt>
            <c:idx val="38"/>
            <c:bubble3D val="0"/>
            <c:spPr>
              <a:ln>
                <a:solidFill>
                  <a:srgbClr val="C00000"/>
                </a:solidFill>
              </a:ln>
            </c:spPr>
          </c:dPt>
          <c:dPt>
            <c:idx val="39"/>
            <c:bubble3D val="0"/>
            <c:spPr>
              <a:ln>
                <a:solidFill>
                  <a:srgbClr val="C00000"/>
                </a:solidFill>
              </a:ln>
            </c:spPr>
          </c:dPt>
          <c:dPt>
            <c:idx val="40"/>
            <c:bubble3D val="0"/>
            <c:spPr>
              <a:ln>
                <a:solidFill>
                  <a:srgbClr val="C00000"/>
                </a:solidFill>
              </a:ln>
            </c:spPr>
          </c:dPt>
          <c:dPt>
            <c:idx val="41"/>
            <c:bubble3D val="0"/>
            <c:spPr>
              <a:ln>
                <a:solidFill>
                  <a:srgbClr val="C00000"/>
                </a:solidFill>
              </a:ln>
            </c:spPr>
          </c:dPt>
          <c:dLbls>
            <c:dLbl>
              <c:idx val="40"/>
              <c:layout>
                <c:manualLayout>
                  <c:x val="0"/>
                  <c:y val="2.798645287495499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104.1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Word]Data'!$C$2:$AR$2</c:f>
              <c:strCache>
                <c:ptCount val="42"/>
                <c:pt idx="0">
                  <c:v>2017.I</c:v>
                </c:pt>
                <c:pt idx="1">
                  <c:v>2017.II</c:v>
                </c:pt>
                <c:pt idx="2">
                  <c:v>2017.III</c:v>
                </c:pt>
                <c:pt idx="3">
                  <c:v>2017.IV</c:v>
                </c:pt>
                <c:pt idx="4">
                  <c:v>2017.V</c:v>
                </c:pt>
                <c:pt idx="5">
                  <c:v>2017.VI</c:v>
                </c:pt>
                <c:pt idx="6">
                  <c:v>2017.VII</c:v>
                </c:pt>
                <c:pt idx="7">
                  <c:v>2017.VII</c:v>
                </c:pt>
                <c:pt idx="8">
                  <c:v>2017.IX</c:v>
                </c:pt>
                <c:pt idx="9">
                  <c:v>2017.X</c:v>
                </c:pt>
                <c:pt idx="10">
                  <c:v>2017.XI</c:v>
                </c:pt>
                <c:pt idx="11">
                  <c:v>2017.XII</c:v>
                </c:pt>
                <c:pt idx="12">
                  <c:v>2018.I</c:v>
                </c:pt>
                <c:pt idx="13">
                  <c:v>2018.II</c:v>
                </c:pt>
                <c:pt idx="14">
                  <c:v>2018.III</c:v>
                </c:pt>
                <c:pt idx="15">
                  <c:v>2018.IV</c:v>
                </c:pt>
                <c:pt idx="16">
                  <c:v>2018.V</c:v>
                </c:pt>
                <c:pt idx="17">
                  <c:v>2018.VI</c:v>
                </c:pt>
                <c:pt idx="18">
                  <c:v>2018.VII</c:v>
                </c:pt>
                <c:pt idx="19">
                  <c:v>2018.VII</c:v>
                </c:pt>
                <c:pt idx="20">
                  <c:v>2018.IX</c:v>
                </c:pt>
                <c:pt idx="21">
                  <c:v>2018.X</c:v>
                </c:pt>
                <c:pt idx="22">
                  <c:v>2018.XI</c:v>
                </c:pt>
                <c:pt idx="23">
                  <c:v>2018.XII</c:v>
                </c:pt>
                <c:pt idx="24">
                  <c:v>2019.I</c:v>
                </c:pt>
                <c:pt idx="25">
                  <c:v>2019.II</c:v>
                </c:pt>
                <c:pt idx="26">
                  <c:v>2019.III</c:v>
                </c:pt>
                <c:pt idx="27">
                  <c:v>2019.IV</c:v>
                </c:pt>
                <c:pt idx="28">
                  <c:v>2019.V</c:v>
                </c:pt>
                <c:pt idx="29">
                  <c:v>2019.VI</c:v>
                </c:pt>
                <c:pt idx="30">
                  <c:v>2019.VII</c:v>
                </c:pt>
                <c:pt idx="31">
                  <c:v>2019.VII</c:v>
                </c:pt>
                <c:pt idx="32">
                  <c:v>2019.IX</c:v>
                </c:pt>
                <c:pt idx="33">
                  <c:v>2019.X</c:v>
                </c:pt>
                <c:pt idx="34">
                  <c:v>2019.XI</c:v>
                </c:pt>
                <c:pt idx="35">
                  <c:v>2019.XII</c:v>
                </c:pt>
                <c:pt idx="36">
                  <c:v>2020.I</c:v>
                </c:pt>
                <c:pt idx="37">
                  <c:v>2020.II</c:v>
                </c:pt>
                <c:pt idx="38">
                  <c:v>2020.III</c:v>
                </c:pt>
                <c:pt idx="39">
                  <c:v>2020.IV</c:v>
                </c:pt>
                <c:pt idx="40">
                  <c:v>2020.V</c:v>
                </c:pt>
                <c:pt idx="41">
                  <c:v>2020.VI</c:v>
                </c:pt>
              </c:strCache>
            </c:strRef>
          </c:cat>
          <c:val>
            <c:numRef>
              <c:f>'[Chart in Microsoft Word]Data'!$C$3:$AR$3</c:f>
              <c:numCache>
                <c:formatCode>#,##0.0</c:formatCode>
                <c:ptCount val="42"/>
                <c:pt idx="0">
                  <c:v>102.4</c:v>
                </c:pt>
                <c:pt idx="1">
                  <c:v>102.8</c:v>
                </c:pt>
                <c:pt idx="2">
                  <c:v>102</c:v>
                </c:pt>
                <c:pt idx="3">
                  <c:v>101.9</c:v>
                </c:pt>
                <c:pt idx="4">
                  <c:v>102.1</c:v>
                </c:pt>
                <c:pt idx="5">
                  <c:v>102.4</c:v>
                </c:pt>
                <c:pt idx="6">
                  <c:v>102.7</c:v>
                </c:pt>
                <c:pt idx="7">
                  <c:v>103.5</c:v>
                </c:pt>
                <c:pt idx="8">
                  <c:v>104.2</c:v>
                </c:pt>
                <c:pt idx="9">
                  <c:v>104.4</c:v>
                </c:pt>
                <c:pt idx="10">
                  <c:v>104.7</c:v>
                </c:pt>
                <c:pt idx="11">
                  <c:v>104.7</c:v>
                </c:pt>
                <c:pt idx="12">
                  <c:v>105.2</c:v>
                </c:pt>
                <c:pt idx="13">
                  <c:v>105.5</c:v>
                </c:pt>
                <c:pt idx="14">
                  <c:v>105.6</c:v>
                </c:pt>
                <c:pt idx="15">
                  <c:v>106.1</c:v>
                </c:pt>
                <c:pt idx="16">
                  <c:v>105.8</c:v>
                </c:pt>
                <c:pt idx="17">
                  <c:v>105.8</c:v>
                </c:pt>
                <c:pt idx="18">
                  <c:v>105.9</c:v>
                </c:pt>
                <c:pt idx="19">
                  <c:v>106.5</c:v>
                </c:pt>
                <c:pt idx="20">
                  <c:v>106.2</c:v>
                </c:pt>
                <c:pt idx="21">
                  <c:v>107.3</c:v>
                </c:pt>
                <c:pt idx="22">
                  <c:v>108.1</c:v>
                </c:pt>
                <c:pt idx="23">
                  <c:v>107.8</c:v>
                </c:pt>
                <c:pt idx="24">
                  <c:v>107.4</c:v>
                </c:pt>
                <c:pt idx="25">
                  <c:v>106.9</c:v>
                </c:pt>
                <c:pt idx="26">
                  <c:v>107.5</c:v>
                </c:pt>
                <c:pt idx="27">
                  <c:v>107.6</c:v>
                </c:pt>
                <c:pt idx="28">
                  <c:v>109.2</c:v>
                </c:pt>
                <c:pt idx="29">
                  <c:v>108.7</c:v>
                </c:pt>
                <c:pt idx="30">
                  <c:v>108.5</c:v>
                </c:pt>
                <c:pt idx="31">
                  <c:v>108.4</c:v>
                </c:pt>
                <c:pt idx="32">
                  <c:v>109</c:v>
                </c:pt>
                <c:pt idx="33">
                  <c:v>107.9</c:v>
                </c:pt>
                <c:pt idx="34">
                  <c:v>106.5</c:v>
                </c:pt>
                <c:pt idx="35">
                  <c:v>106.7</c:v>
                </c:pt>
                <c:pt idx="36">
                  <c:v>106.9</c:v>
                </c:pt>
                <c:pt idx="37">
                  <c:v>106.8</c:v>
                </c:pt>
                <c:pt idx="38">
                  <c:v>107.5</c:v>
                </c:pt>
                <c:pt idx="39">
                  <c:v>105.1</c:v>
                </c:pt>
                <c:pt idx="40">
                  <c:v>103.6</c:v>
                </c:pt>
                <c:pt idx="41" formatCode="#,###,###,###,###,###.0">
                  <c:v>104.13658047728147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671264"/>
        <c:axId val="205671824"/>
      </c:lineChart>
      <c:catAx>
        <c:axId val="20567126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 w="6350"/>
        </c:spPr>
        <c:crossAx val="205671824"/>
        <c:crosses val="autoZero"/>
        <c:auto val="1"/>
        <c:lblAlgn val="ctr"/>
        <c:lblOffset val="100"/>
        <c:noMultiLvlLbl val="0"/>
      </c:catAx>
      <c:valAx>
        <c:axId val="205671824"/>
        <c:scaling>
          <c:orientation val="minMax"/>
          <c:max val="110"/>
          <c:min val="101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crossAx val="205671264"/>
        <c:crossesAt val="1"/>
        <c:crossBetween val="between"/>
        <c:majorUnit val="1"/>
      </c:valAx>
    </c:plotArea>
    <c:plotVisOnly val="1"/>
    <c:dispBlanksAs val="zero"/>
    <c:showDLblsOverMax val="0"/>
  </c:chart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Word]Sheet1'!$I$19</c:f>
              <c:strCache>
                <c:ptCount val="1"/>
                <c:pt idx="0">
                  <c:v>Төмс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76000"/>
                    <a:shade val="51000"/>
                    <a:satMod val="130000"/>
                  </a:schemeClr>
                </a:gs>
                <a:gs pos="80000">
                  <a:schemeClr val="accent6">
                    <a:shade val="76000"/>
                    <a:shade val="93000"/>
                    <a:satMod val="130000"/>
                  </a:schemeClr>
                </a:gs>
                <a:gs pos="100000">
                  <a:schemeClr val="accent6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3888888888888888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'[Chart in Microsoft Word]Sheet1'!$K$18:$O$18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'[Chart in Microsoft Word]Sheet1'!$K$19:$O$19</c:f>
              <c:numCache>
                <c:formatCode>General</c:formatCode>
                <c:ptCount val="5"/>
                <c:pt idx="0">
                  <c:v>349.3</c:v>
                </c:pt>
                <c:pt idx="1">
                  <c:v>249.2</c:v>
                </c:pt>
                <c:pt idx="2">
                  <c:v>242</c:v>
                </c:pt>
                <c:pt idx="3">
                  <c:v>243</c:v>
                </c:pt>
                <c:pt idx="4">
                  <c:v>302.5</c:v>
                </c:pt>
              </c:numCache>
            </c:numRef>
          </c:val>
        </c:ser>
        <c:ser>
          <c:idx val="1"/>
          <c:order val="1"/>
          <c:tx>
            <c:strRef>
              <c:f>'[Chart in Microsoft Word]Sheet1'!$I$20</c:f>
              <c:strCache>
                <c:ptCount val="1"/>
                <c:pt idx="0">
                  <c:v>Хүнсний ногоо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77000"/>
                    <a:shade val="51000"/>
                    <a:satMod val="130000"/>
                  </a:schemeClr>
                </a:gs>
                <a:gs pos="80000">
                  <a:schemeClr val="accent6">
                    <a:tint val="77000"/>
                    <a:shade val="93000"/>
                    <a:satMod val="130000"/>
                  </a:schemeClr>
                </a:gs>
                <a:gs pos="100000">
                  <a:schemeClr val="accent6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33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3333333333333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33333333333332E-3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333333333332309E-3"/>
                  <c:y val="4.243778136006664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Microsoft Word]Sheet1'!$K$18:$O$18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'[Chart in Microsoft Word]Sheet1'!$K$20:$O$20</c:f>
              <c:numCache>
                <c:formatCode>General</c:formatCode>
                <c:ptCount val="5"/>
                <c:pt idx="0">
                  <c:v>362.2</c:v>
                </c:pt>
                <c:pt idx="1">
                  <c:v>175.7</c:v>
                </c:pt>
                <c:pt idx="2">
                  <c:v>156.69999999999999</c:v>
                </c:pt>
                <c:pt idx="3">
                  <c:v>160.6</c:v>
                </c:pt>
                <c:pt idx="4">
                  <c:v>211.6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61456"/>
        <c:axId val="206362016"/>
      </c:barChart>
      <c:catAx>
        <c:axId val="20636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362016"/>
        <c:crosses val="autoZero"/>
        <c:auto val="1"/>
        <c:lblAlgn val="ctr"/>
        <c:lblOffset val="100"/>
        <c:noMultiLvlLbl val="0"/>
      </c:catAx>
      <c:valAx>
        <c:axId val="206362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636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'[DT_NSO_1002_003V1_-_2020-07-29_-_www.1212.mn.xlsx.xls]Data'!$A$3</c:f>
              <c:strCache>
                <c:ptCount val="1"/>
                <c:pt idx="0">
                  <c:v>Нийт тарилсан талбай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76000"/>
                    <a:shade val="51000"/>
                    <a:satMod val="130000"/>
                  </a:schemeClr>
                </a:gs>
                <a:gs pos="80000">
                  <a:schemeClr val="accent6">
                    <a:shade val="76000"/>
                    <a:shade val="93000"/>
                    <a:satMod val="130000"/>
                  </a:schemeClr>
                </a:gs>
                <a:gs pos="100000">
                  <a:schemeClr val="accent6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'[DT_NSO_1002_003V1_-_2020-07-29_-_www.1212.mn.xlsx.xls]Data'!$B$2:$F$2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'[DT_NSO_1002_003V1_-_2020-07-29_-_www.1212.mn.xlsx.xls]Data'!$B$3:$F$3</c:f>
              <c:numCache>
                <c:formatCode>#,##0.#</c:formatCode>
                <c:ptCount val="5"/>
                <c:pt idx="0">
                  <c:v>33619.269999999997</c:v>
                </c:pt>
                <c:pt idx="1">
                  <c:v>28144.59</c:v>
                </c:pt>
                <c:pt idx="2">
                  <c:v>23549.65</c:v>
                </c:pt>
                <c:pt idx="3">
                  <c:v>18484.46</c:v>
                </c:pt>
                <c:pt idx="4" formatCode="#,##0.##">
                  <c:v>22290.1</c:v>
                </c:pt>
              </c:numCache>
            </c:numRef>
          </c:val>
        </c:ser>
        <c:ser>
          <c:idx val="1"/>
          <c:order val="1"/>
          <c:tx>
            <c:strRef>
              <c:f>'[DT_NSO_1002_003V1_-_2020-07-29_-_www.1212.mn.xlsx.xls]Data'!$A$4</c:f>
              <c:strCache>
                <c:ptCount val="1"/>
                <c:pt idx="0">
                  <c:v>Үр тариа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77000"/>
                    <a:shade val="51000"/>
                    <a:satMod val="130000"/>
                  </a:schemeClr>
                </a:gs>
                <a:gs pos="80000">
                  <a:schemeClr val="accent6">
                    <a:tint val="77000"/>
                    <a:shade val="93000"/>
                    <a:satMod val="130000"/>
                  </a:schemeClr>
                </a:gs>
                <a:gs pos="100000">
                  <a:schemeClr val="accent6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495726495726495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0940170940171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95726495726495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82051282051282E-2"/>
                  <c:y val="1.52671755725190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683760683760684E-2"/>
                  <c:y val="5.08865781090340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'[DT_NSO_1002_003V1_-_2020-07-29_-_www.1212.mn.xlsx.xls]Data'!$B$2:$F$2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'[DT_NSO_1002_003V1_-_2020-07-29_-_www.1212.mn.xlsx.xls]Data'!$B$4:$F$4</c:f>
              <c:numCache>
                <c:formatCode>#,##0.0</c:formatCode>
                <c:ptCount val="5"/>
                <c:pt idx="0">
                  <c:v>24791.5</c:v>
                </c:pt>
                <c:pt idx="1">
                  <c:v>19171</c:v>
                </c:pt>
                <c:pt idx="2">
                  <c:v>15077</c:v>
                </c:pt>
                <c:pt idx="3">
                  <c:v>13079</c:v>
                </c:pt>
                <c:pt idx="4">
                  <c:v>17058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64816"/>
        <c:axId val="206365376"/>
      </c:barChart>
      <c:catAx>
        <c:axId val="20636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365376"/>
        <c:crosses val="autoZero"/>
        <c:auto val="1"/>
        <c:lblAlgn val="ctr"/>
        <c:lblOffset val="100"/>
        <c:noMultiLvlLbl val="0"/>
      </c:catAx>
      <c:valAx>
        <c:axId val="206365376"/>
        <c:scaling>
          <c:orientation val="minMax"/>
        </c:scaling>
        <c:delete val="1"/>
        <c:axPos val="l"/>
        <c:numFmt formatCode="#,##0.#" sourceLinked="1"/>
        <c:majorTickMark val="out"/>
        <c:minorTickMark val="none"/>
        <c:tickLblPos val="nextTo"/>
        <c:crossAx val="20636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0.12885</cdr:x>
      <cdr:y>0.5544</cdr:y>
    </cdr:from>
    <cdr:to>
      <cdr:x>0.23997</cdr:x>
      <cdr:y>0.62345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5817" y="1514854"/>
          <a:ext cx="660453" cy="188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102.4</a:t>
          </a:r>
        </a:p>
      </cdr:txBody>
    </cdr:sp>
  </cdr:relSizeAnchor>
  <cdr:relSizeAnchor xmlns:cdr="http://schemas.openxmlformats.org/drawingml/2006/chartDrawing">
    <cdr:from>
      <cdr:x>0.17587</cdr:x>
      <cdr:y>0.62044</cdr:y>
    </cdr:from>
    <cdr:to>
      <cdr:x>0.18834</cdr:x>
      <cdr:y>0.66977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1045292" y="1695284"/>
          <a:ext cx="74117" cy="1347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0.43693</cdr:x>
      <cdr:y>0.36026</cdr:y>
    </cdr:from>
    <cdr:to>
      <cdr:x>0.44033</cdr:x>
      <cdr:y>0.38985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2835813" y="1023030"/>
          <a:ext cx="22068" cy="8402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0.40176</cdr:x>
      <cdr:y>0.29019</cdr:y>
    </cdr:from>
    <cdr:to>
      <cdr:x>0.50596</cdr:x>
      <cdr:y>0.37404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387916" y="792923"/>
          <a:ext cx="619300" cy="229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105.8</a:t>
          </a:r>
          <a:endParaRPr lang="en-US" sz="9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0.69354</cdr:x>
      <cdr:y>0.1564</cdr:y>
    </cdr:from>
    <cdr:to>
      <cdr:x>0.6958</cdr:x>
      <cdr:y>0.20819</cdr:y>
    </cdr:to>
    <cdr:cxnSp macro="">
      <cdr:nvCxnSpPr>
        <cdr:cNvPr id="12" name="Straight Connector 11"/>
        <cdr:cNvCxnSpPr/>
      </cdr:nvCxnSpPr>
      <cdr:spPr>
        <a:xfrm xmlns:a="http://schemas.openxmlformats.org/drawingml/2006/main">
          <a:off x="4501326" y="444126"/>
          <a:ext cx="14669" cy="14706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0.66079</cdr:x>
      <cdr:y>0.19852</cdr:y>
    </cdr:from>
    <cdr:to>
      <cdr:x>0.75298</cdr:x>
      <cdr:y>0.2725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927495" y="542437"/>
          <a:ext cx="547914" cy="202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108.7</a:t>
          </a:r>
          <a:endParaRPr lang="en-US" sz="9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0.95095</cdr:x>
      <cdr:y>0.53105</cdr:y>
    </cdr:from>
    <cdr:to>
      <cdr:x>0.96001</cdr:x>
      <cdr:y>0.57297</cdr:y>
    </cdr:to>
    <cdr:cxnSp macro="">
      <cdr:nvCxnSpPr>
        <cdr:cNvPr id="15" name="Straight Connector 14"/>
        <cdr:cNvCxnSpPr/>
      </cdr:nvCxnSpPr>
      <cdr:spPr>
        <a:xfrm xmlns:a="http://schemas.openxmlformats.org/drawingml/2006/main">
          <a:off x="6171956" y="1508020"/>
          <a:ext cx="58802" cy="11904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pPr>
              <a:defRPr/>
            </a:pPr>
            <a:fld id="{B7B70FBA-8F27-45F6-8A8D-1B2EB9D0B5FE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pPr>
              <a:defRPr/>
            </a:pPr>
            <a:fld id="{D041AF91-2A4B-4132-B198-9F37AA909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32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217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327" y="4421823"/>
            <a:ext cx="564261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BD83F26-8DB8-4739-9019-EB39C7C9D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69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0840F3-C8AF-49C1-92A3-0B4EEBA1E94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515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A9ABA9D-E84D-46F9-96C1-02AC81579C72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634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83F26-8DB8-4739-9019-EB39C7C9D4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3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9A4CF956-4B96-46BC-9E65-E55454C9DCEC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130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83F26-8DB8-4739-9019-EB39C7C9D4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2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59174-492A-4A7F-B819-8257C26CF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AD6A-6337-4BF4-947E-2E83FE090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05C4F-6417-422C-9F99-1DF5F8CB5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EC17-D628-4C70-A38A-C35D65C9B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BA3FD-0115-4F76-9F8C-2EF215E3B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F7E69-F61F-4F79-89D1-33FD17AE0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600D-A590-4FAB-A447-DB3F7B8AF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D0F4-2136-4953-916A-FF98A17DD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0160A-EF60-4E55-948F-F5F60AE58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D0672-490A-4C40-A7CA-8F6056438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C5335-40FE-4E85-B00A-4AC148473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543D41-A6D1-43E9-82C0-FCD64A131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90575" y="2819400"/>
            <a:ext cx="8153400" cy="1066800"/>
          </a:xfrm>
        </p:spPr>
        <p:txBody>
          <a:bodyPr/>
          <a:lstStyle/>
          <a:p>
            <a:pPr eaLnBrk="1" hangingPunct="1"/>
            <a:r>
              <a:rPr lang="mn-M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ХЭНТИЙ АЙМГИЙН НИЙГЭМ ЭДИЙН ЗАСГИЙН БАЙДАЛ</a:t>
            </a:r>
            <a:endParaRPr lang="en-US" altLang="en-US" sz="3200" b="1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3" descr="nso_logo.jpg"/>
          <p:cNvPicPr>
            <a:picLocks noChangeAspect="1"/>
          </p:cNvPicPr>
          <p:nvPr/>
        </p:nvPicPr>
        <p:blipFill>
          <a:blip r:embed="rId4" cstate="print"/>
          <a:srcRect l="24696" t="16194" r="24290" b="17409"/>
          <a:stretch>
            <a:fillRect/>
          </a:stretch>
        </p:blipFill>
        <p:spPr bwMode="auto">
          <a:xfrm>
            <a:off x="5715000" y="1143000"/>
            <a:ext cx="1422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810000" y="5791200"/>
            <a:ext cx="2057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mn-MN" sz="20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Чингис </a:t>
            </a:r>
            <a:r>
              <a:rPr lang="mn-MN" sz="20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хот</a:t>
            </a:r>
            <a:endParaRPr lang="en-US" sz="20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mn-MN" sz="20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0" y="40386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(</a:t>
            </a:r>
            <a:r>
              <a:rPr lang="mn-MN" altLang="en-US" sz="2800" b="1" dirty="0" smtClean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20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20 </a:t>
            </a:r>
            <a:r>
              <a:rPr lang="mn-MN" altLang="en-US" sz="2800" b="1" dirty="0" smtClean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оны 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06</a:t>
            </a:r>
            <a:r>
              <a:rPr lang="mn-MN" altLang="en-US" sz="2800" b="1" dirty="0" smtClean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 </a:t>
            </a:r>
            <a:r>
              <a:rPr lang="mn-MN" altLang="en-US" sz="2800" b="1" dirty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сарын байдлаар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)</a:t>
            </a:r>
          </a:p>
        </p:txBody>
      </p:sp>
      <p:pic>
        <p:nvPicPr>
          <p:cNvPr id="4098" name="Picture 2" descr="http://khentii.nso.mn/uploads/site/19/site_config/logo/a5278377344e0ca6792ffb424ca99118d34d8d1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990600"/>
            <a:ext cx="1104900" cy="152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949515"/>
      </p:ext>
    </p:extLst>
  </p:cSld>
  <p:clrMapOvr>
    <a:masterClrMapping/>
  </p:clrMapOvr>
  <p:transition spd="slow">
    <p:circl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 disk\Лхагвасүрэн\Танилцуулга\salbariin embelem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71" y="1110292"/>
            <a:ext cx="838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inus 4"/>
          <p:cNvSpPr/>
          <p:nvPr/>
        </p:nvSpPr>
        <p:spPr>
          <a:xfrm>
            <a:off x="1143000" y="838200"/>
            <a:ext cx="7848600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mn-MN" dirty="0" smtClean="0">
              <a:solidFill>
                <a:schemeClr val="tx1"/>
              </a:solidFill>
            </a:endParaRPr>
          </a:p>
          <a:p>
            <a:endParaRPr lang="mn-MN" dirty="0">
              <a:solidFill>
                <a:schemeClr val="tx1"/>
              </a:solidFill>
            </a:endParaRPr>
          </a:p>
          <a:p>
            <a:endParaRPr lang="mn-MN" dirty="0" smtClean="0">
              <a:solidFill>
                <a:schemeClr val="tx1"/>
              </a:solidFill>
            </a:endParaRPr>
          </a:p>
          <a:p>
            <a:endParaRPr lang="mn-MN" dirty="0">
              <a:solidFill>
                <a:schemeClr val="tx1"/>
              </a:solidFill>
            </a:endParaRPr>
          </a:p>
          <a:p>
            <a:endParaRPr lang="mn-MN" dirty="0" smtClean="0">
              <a:solidFill>
                <a:schemeClr val="tx1"/>
              </a:solidFill>
            </a:endParaRPr>
          </a:p>
          <a:p>
            <a:endParaRPr lang="mn-MN" dirty="0">
              <a:solidFill>
                <a:schemeClr val="tx1"/>
              </a:solidFill>
            </a:endParaRPr>
          </a:p>
          <a:p>
            <a:endParaRPr lang="mn-MN" dirty="0" smtClean="0">
              <a:solidFill>
                <a:schemeClr val="tx1"/>
              </a:solidFill>
            </a:endParaRPr>
          </a:p>
          <a:p>
            <a:endParaRPr lang="mn-MN" dirty="0">
              <a:solidFill>
                <a:schemeClr val="tx1"/>
              </a:solidFill>
            </a:endParaRPr>
          </a:p>
          <a:p>
            <a:endParaRPr lang="mn-MN" sz="1600" dirty="0" smtClean="0">
              <a:solidFill>
                <a:schemeClr val="tx1"/>
              </a:solidFill>
            </a:endParaRPr>
          </a:p>
          <a:p>
            <a:pPr algn="just"/>
            <a:r>
              <a:rPr lang="mn-M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хөдөлмөр эрхлэлтийн албанд бүртгэлтэй, </a:t>
            </a:r>
            <a:r>
              <a:rPr lang="mn-M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 идвэхтэй </a:t>
            </a:r>
            <a:r>
              <a:rPr lang="mn-M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эрж байгаа </a:t>
            </a:r>
            <a:r>
              <a:rPr lang="mn-M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ажилгүйчүүд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онд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675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онд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390</a:t>
            </a:r>
            <a:r>
              <a:rPr lang="mn-M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болсон нь өмнөх оноос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285</a:t>
            </a:r>
            <a:r>
              <a:rPr lang="mn-M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хүн буюу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42.2</a:t>
            </a:r>
            <a:r>
              <a:rPr lang="mn-M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буурсан байна.</a:t>
            </a:r>
          </a:p>
          <a:p>
            <a:endParaRPr lang="en-US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</a:t>
            </a:r>
            <a:r>
              <a:rPr lang="mn-MN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даатгал, халамж</a:t>
            </a:r>
          </a:p>
          <a:p>
            <a:endParaRPr lang="mn-MN" sz="2000" dirty="0">
              <a:solidFill>
                <a:srgbClr val="00B05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609601"/>
            <a:ext cx="8610600" cy="685800"/>
          </a:xfrm>
        </p:spPr>
        <p:txBody>
          <a:bodyPr/>
          <a:lstStyle/>
          <a:p>
            <a:r>
              <a:rPr lang="mn-MN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Ажилгүй </a:t>
            </a:r>
            <a:r>
              <a:rPr lang="mn-MN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иргэн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1111245" y="2886081"/>
            <a:ext cx="7914474" cy="84517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38471" y="3780978"/>
            <a:ext cx="6291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 оны 2-р улиралд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9742.0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сая төгрөгийн нийгмийн даатгалын шимтгэлийн төлөвлгөөтэйгээс 11697.4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сая төгрөгийн шимтгэлийн орлого оруулж, төлөвлөгөө 120.1 хувиар биелжээ.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D:\C disk\taniltsuulga\2017\2017 onii taniltsuulga zagwar zaavar\salbariin embelem\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70" y="3074706"/>
            <a:ext cx="787637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876535" y="480060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Arial" panose="020B0604020202020204" pitchFamily="34" charset="0"/>
                <a:ea typeface="Times New Roman" panose="02020603050405020304" pitchFamily="18" charset="0"/>
              </a:rPr>
              <a:t>Э</a:t>
            </a:r>
            <a:r>
              <a:rPr 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нэ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улиралд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нийгмийн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халамжийн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сангаас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 42637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хүнд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 6125.2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сая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төгрөгийн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тэтгэвэр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тэтгэмж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хөнгөлөлтийг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олгосон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байна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915578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953529"/>
              </p:ext>
            </p:extLst>
          </p:nvPr>
        </p:nvGraphicFramePr>
        <p:xfrm>
          <a:off x="761999" y="1397001"/>
          <a:ext cx="731520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205"/>
                <a:gridCol w="1581665"/>
                <a:gridCol w="1581665"/>
                <a:gridCol w="1581665"/>
              </a:tblGrid>
              <a:tr h="419910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201</a:t>
                      </a:r>
                      <a:r>
                        <a:rPr lang="mn-MN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  <a:r>
                        <a:rPr lang="mn-MN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</a:t>
                      </a:r>
                      <a:r>
                        <a:rPr lang="mn-MN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</a:t>
                      </a:r>
                      <a:r>
                        <a:rPr lang="mn-MN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mn-MN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mn-MN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 % </a:t>
                      </a:r>
                      <a:endParaRPr lang="mn-MN" sz="10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6260">
                <a:tc gridSpan="4">
                  <a:txBody>
                    <a:bodyPr/>
                    <a:lstStyle/>
                    <a:p>
                      <a:pPr lvl="0" algn="ctr"/>
                      <a:r>
                        <a:rPr lang="mn-MN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Нийгмийн статистикийн үзүүлэлтүүд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1449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mn-MN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Төрсөн хүүхэд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,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mn-MN" sz="10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хүн</a:t>
                      </a:r>
                      <a:endParaRPr lang="en-US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808</a:t>
                      </a:r>
                      <a:endParaRPr lang="en-US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815</a:t>
                      </a:r>
                      <a:endParaRPr lang="en-US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100.9</a:t>
                      </a:r>
                      <a:endParaRPr lang="en-US" sz="1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226181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Халдварт өвчнөөр </a:t>
                      </a:r>
                      <a:r>
                        <a:rPr lang="mn-MN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өвчлөгчид, хүн</a:t>
                      </a:r>
                      <a:endParaRPr lang="en-US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252</a:t>
                      </a:r>
                      <a:endParaRPr lang="en-US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228</a:t>
                      </a:r>
                      <a:endParaRPr lang="en-US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90.5</a:t>
                      </a:r>
                      <a:endParaRPr lang="en-US" sz="1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6553200" y="16002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50720"/>
              </p:ext>
            </p:extLst>
          </p:nvPr>
        </p:nvGraphicFramePr>
        <p:xfrm>
          <a:off x="762000" y="3733801"/>
          <a:ext cx="7315200" cy="1682531"/>
        </p:xfrm>
        <a:graphic>
          <a:graphicData uri="http://schemas.openxmlformats.org/drawingml/2006/table">
            <a:tbl>
              <a:tblPr/>
              <a:tblGrid>
                <a:gridCol w="3982720"/>
                <a:gridCol w="1137919"/>
                <a:gridCol w="1137922"/>
                <a:gridCol w="1056639"/>
              </a:tblGrid>
              <a:tr h="3078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86" marR="878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kumimoji="0" lang="mn-MN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en-US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</a:t>
                      </a:r>
                      <a:endParaRPr kumimoji="0" lang="en-US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mn-MN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en-US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</a:t>
                      </a:r>
                      <a:endParaRPr kumimoji="0" lang="en-US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mn-MN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en-US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</a:t>
                      </a:r>
                      <a:r>
                        <a:rPr kumimoji="0" lang="mn-MN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en-US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192819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Эдийн засгийн статистикийн үзүүлэлтүүд </a:t>
                      </a:r>
                    </a:p>
                  </a:txBody>
                  <a:tcPr marL="8786" marR="8786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kumimoji="0" lang="mn-M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 үйлдвэрийн салбарын нийт үйлдвэрлэл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mn-M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дэд салбараар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сая. төг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38900.6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65392.0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168.1%</a:t>
                      </a:r>
                      <a:endParaRPr lang="en-US" sz="1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3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kumimoji="0" lang="mn-M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 үйлдвэрийн салбарын нийт борлуулалт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mn-M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дэд салбараар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сая. төг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0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60264.7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0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74543.0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123.7%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95095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Brace 3"/>
          <p:cNvSpPr/>
          <p:nvPr/>
        </p:nvSpPr>
        <p:spPr>
          <a:xfrm flipH="1">
            <a:off x="5334000" y="1355221"/>
            <a:ext cx="3810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3429000" y="1371600"/>
            <a:ext cx="3810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1507921"/>
            <a:ext cx="1145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/>
              <a:t>2019 </a:t>
            </a:r>
            <a:r>
              <a:rPr lang="mn-MN" dirty="0"/>
              <a:t>он </a:t>
            </a:r>
            <a:br>
              <a:rPr lang="mn-MN" dirty="0"/>
            </a:br>
            <a:r>
              <a:rPr lang="mn-MN" dirty="0" smtClean="0"/>
              <a:t>52.1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65236" y="1524750"/>
            <a:ext cx="1068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/>
              <a:t>2020 </a:t>
            </a:r>
            <a:r>
              <a:rPr lang="mn-MN" dirty="0"/>
              <a:t>он</a:t>
            </a:r>
            <a:br>
              <a:rPr lang="mn-MN" dirty="0"/>
            </a:br>
            <a:r>
              <a:rPr lang="mn-MN" dirty="0" smtClean="0"/>
              <a:t>40.1</a:t>
            </a:r>
            <a:r>
              <a:rPr lang="en-US" dirty="0" smtClean="0"/>
              <a:t>%</a:t>
            </a:r>
            <a:r>
              <a:rPr lang="mn-MN" dirty="0" smtClean="0"/>
              <a:t>   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27819"/>
            <a:ext cx="7964680" cy="2868393"/>
          </a:xfrm>
        </p:spPr>
        <p:txBody>
          <a:bodyPr/>
          <a:lstStyle/>
          <a:p>
            <a:r>
              <a:rPr lang="mn-MN" sz="1400" dirty="0" smtClean="0"/>
              <a:t>Малын хулгай %-</a:t>
            </a:r>
            <a:endParaRPr lang="en-US" sz="1400" b="1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63" y="2673408"/>
            <a:ext cx="61912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Left Brace 9"/>
          <p:cNvSpPr/>
          <p:nvPr/>
        </p:nvSpPr>
        <p:spPr>
          <a:xfrm>
            <a:off x="3429000" y="3581400"/>
            <a:ext cx="3810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flipH="1">
            <a:off x="5334000" y="3581400"/>
            <a:ext cx="3810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87396" y="3776990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mn-MN" sz="1400" dirty="0">
                <a:solidFill>
                  <a:prstClr val="black"/>
                </a:solidFill>
              </a:rPr>
              <a:t>шийдвэрлэсэн </a:t>
            </a:r>
            <a:endParaRPr lang="mn-MN" sz="1400" dirty="0" smtClean="0">
              <a:solidFill>
                <a:prstClr val="black"/>
              </a:solidFill>
            </a:endParaRPr>
          </a:p>
          <a:p>
            <a:pPr lvl="0"/>
            <a:r>
              <a:rPr lang="mn-MN" sz="1400" dirty="0" smtClean="0">
                <a:solidFill>
                  <a:prstClr val="black"/>
                </a:solidFill>
              </a:rPr>
              <a:t>эрүүгийн </a:t>
            </a:r>
            <a:r>
              <a:rPr lang="mn-MN" sz="1400" dirty="0">
                <a:solidFill>
                  <a:prstClr val="black"/>
                </a:solidFill>
              </a:rPr>
              <a:t>хэрэг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29930" y="3730528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 smtClean="0"/>
              <a:t>2019 </a:t>
            </a:r>
            <a:r>
              <a:rPr lang="mn-MN" dirty="0"/>
              <a:t>он </a:t>
            </a:r>
            <a:endParaRPr lang="mn-MN" dirty="0" smtClean="0"/>
          </a:p>
          <a:p>
            <a:r>
              <a:rPr lang="mn-MN" dirty="0" smtClean="0"/>
              <a:t>188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65236" y="3715434"/>
            <a:ext cx="1071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 smtClean="0"/>
              <a:t>2020 </a:t>
            </a:r>
            <a:r>
              <a:rPr lang="mn-MN" dirty="0"/>
              <a:t>он </a:t>
            </a:r>
            <a:endParaRPr lang="mn-MN" dirty="0" smtClean="0"/>
          </a:p>
          <a:p>
            <a:r>
              <a:rPr lang="mn-MN" dirty="0" smtClean="0"/>
              <a:t>158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43498" y="282688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/>
              <a:t>Г</a:t>
            </a:r>
            <a:r>
              <a:rPr lang="en-US" b="1" dirty="0" err="1"/>
              <a:t>эмт</a:t>
            </a:r>
            <a:r>
              <a:rPr lang="en-US" b="1" dirty="0"/>
              <a:t> </a:t>
            </a:r>
            <a:r>
              <a:rPr lang="en-US" b="1" dirty="0" err="1"/>
              <a:t>хэрэг</a:t>
            </a:r>
            <a:r>
              <a:rPr lang="en-US" b="1" dirty="0"/>
              <a:t>, </a:t>
            </a:r>
            <a:r>
              <a:rPr lang="en-US" b="1" dirty="0" err="1"/>
              <a:t>шүүх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7055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C disk\taniltsuulga\2017\2017 onii taniltsuulga zagwar zaavar\salbariin embelem\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6" y="3271837"/>
            <a:ext cx="685799" cy="6191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807079" y="812455"/>
            <a:ext cx="502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1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Урлагын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байгууллагуудын олсон орлого сүүлийн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жилийн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мян.төг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7079" y="3281095"/>
            <a:ext cx="54151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100" b="1" dirty="0">
                <a:latin typeface="Arial" panose="020B0604020202020204" pitchFamily="34" charset="0"/>
                <a:cs typeface="Arial" panose="020B0604020202020204" pitchFamily="34" charset="0"/>
              </a:rPr>
              <a:t>Номын сангаар үйлчлүүлсэн хүний тоо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1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67444741"/>
              </p:ext>
            </p:extLst>
          </p:nvPr>
        </p:nvGraphicFramePr>
        <p:xfrm>
          <a:off x="1807078" y="1280873"/>
          <a:ext cx="5736721" cy="1919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340142629"/>
              </p:ext>
            </p:extLst>
          </p:nvPr>
        </p:nvGraphicFramePr>
        <p:xfrm>
          <a:off x="1807079" y="3780012"/>
          <a:ext cx="5772150" cy="201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9652044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30447"/>
              </p:ext>
            </p:extLst>
          </p:nvPr>
        </p:nvGraphicFramePr>
        <p:xfrm>
          <a:off x="1371600" y="1397001"/>
          <a:ext cx="7086599" cy="294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239"/>
                <a:gridCol w="1259840"/>
                <a:gridCol w="1259840"/>
                <a:gridCol w="1259840"/>
                <a:gridCol w="1259840"/>
              </a:tblGrid>
              <a:tr h="697213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2019</a:t>
                      </a:r>
                      <a:r>
                        <a:rPr lang="mn-MN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2020</a:t>
                      </a:r>
                      <a:r>
                        <a:rPr lang="en-US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VI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/>
                      <a:endParaRPr lang="mn-MN" sz="10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mn-MN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Зөрүү/сая/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mn-MN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VI % </a:t>
                      </a:r>
                      <a:endParaRPr lang="mn-MN" sz="10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</a:t>
                      </a:r>
                      <a:endParaRPr lang="en-US" sz="10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/>
                      <a:endParaRPr 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29364">
                <a:tc gridSpan="5">
                  <a:txBody>
                    <a:bodyPr/>
                    <a:lstStyle/>
                    <a:p>
                      <a:pPr lvl="0" algn="ctr"/>
                      <a:r>
                        <a:rPr lang="mn-MN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Нийгмийн статистикийн үзүүлэлтүүд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7425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mn-MN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Төсөвийн орлого</a:t>
                      </a:r>
                      <a:endParaRPr lang="en-US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35982.1</a:t>
                      </a:r>
                      <a:endParaRPr lang="en-US" sz="1100" dirty="0"/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76189.6</a:t>
                      </a:r>
                      <a:endParaRPr lang="en-US" sz="1100" dirty="0"/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40207.5</a:t>
                      </a:r>
                      <a:endParaRPr lang="en-US" sz="1100" dirty="0"/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211.7</a:t>
                      </a:r>
                      <a:r>
                        <a:rPr lang="mn-MN" sz="1100" dirty="0" smtClean="0"/>
                        <a:t>%</a:t>
                      </a:r>
                      <a:endParaRPr lang="en-US" sz="1100" dirty="0"/>
                    </a:p>
                  </a:txBody>
                  <a:tcPr marL="19050" marR="19050" marT="0" marB="0"/>
                </a:tc>
              </a:tr>
              <a:tr h="376717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Төсөвийн</a:t>
                      </a:r>
                      <a:r>
                        <a:rPr lang="mn-MN" sz="10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зарлага</a:t>
                      </a:r>
                      <a:endParaRPr lang="en-US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29874.0</a:t>
                      </a:r>
                      <a:endParaRPr lang="en-US" sz="1100" dirty="0"/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65390.8</a:t>
                      </a:r>
                      <a:endParaRPr lang="en-US" sz="1100" dirty="0"/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35516.8</a:t>
                      </a:r>
                      <a:endParaRPr lang="en-US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218.9</a:t>
                      </a:r>
                      <a:r>
                        <a:rPr lang="mn-MN" sz="11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en-US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426479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Төсөвийн орлогод</a:t>
                      </a:r>
                      <a:r>
                        <a:rPr lang="mn-MN" sz="10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нийт төвлөрөх орлого</a:t>
                      </a:r>
                      <a:endParaRPr lang="en-US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5117.7</a:t>
                      </a:r>
                      <a:endParaRPr lang="en-US" sz="1100" dirty="0"/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12202.3</a:t>
                      </a:r>
                      <a:endParaRPr lang="en-US" sz="1100" dirty="0"/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7084.6</a:t>
                      </a:r>
                      <a:endParaRPr lang="en-US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238.4%</a:t>
                      </a:r>
                      <a:endParaRPr lang="en-US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649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Төсөвийн орлогод</a:t>
                      </a:r>
                      <a:r>
                        <a:rPr lang="mn-MN" sz="10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нийт төвлөрсөн орлого</a:t>
                      </a:r>
                      <a:endParaRPr lang="en-US" sz="10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6078.2</a:t>
                      </a:r>
                      <a:endParaRPr lang="en-US" sz="1100" dirty="0"/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8870.7</a:t>
                      </a:r>
                      <a:endParaRPr lang="en-US" sz="1100" dirty="0"/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2792.5</a:t>
                      </a:r>
                      <a:endParaRPr lang="en-US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145.9</a:t>
                      </a:r>
                      <a:r>
                        <a:rPr lang="mn-MN" sz="11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en-US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pic>
        <p:nvPicPr>
          <p:cNvPr id="12" name="Picture 11" descr="D:\C disk\taniltsuulga\2017\2017 onii taniltsuulga zagwar zaavar\salbariin embelem\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581025" cy="58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963300"/>
      </p:ext>
    </p:extLst>
  </p:cSld>
  <p:clrMapOvr>
    <a:masterClrMapping/>
  </p:clrMapOvr>
  <p:transition advClick="0" advTm="1000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72" y="990274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n-MN" altLang="en-US" sz="1200" smtClean="0">
                <a:solidFill>
                  <a:srgbClr val="898989"/>
                </a:solidFill>
              </a:rPr>
              <a:t>9</a:t>
            </a:r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111918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Хэрэглээний үнийн индекс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өмнөх оны 12 сар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 100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mn-MN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4722548"/>
            <a:ext cx="5562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mn-MN" sz="1100" b="1" dirty="0"/>
              <a:t> </a:t>
            </a:r>
            <a:endParaRPr lang="en-US" sz="11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44740187"/>
              </p:ext>
            </p:extLst>
          </p:nvPr>
        </p:nvGraphicFramePr>
        <p:xfrm>
          <a:off x="1670372" y="1545597"/>
          <a:ext cx="6120765" cy="218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1670372" y="3915928"/>
            <a:ext cx="6019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Ерөнхий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индекс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өмнөх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сарынхаас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0.5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хувиар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өсөхөд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хүнсний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бараа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mn-MN" sz="1400" dirty="0">
                <a:latin typeface="Arial" panose="020B0604020202020204" pitchFamily="34" charset="0"/>
                <a:ea typeface="Calibri" panose="020F0502020204030204" pitchFamily="34" charset="0"/>
              </a:rPr>
              <a:t>согтууруулах бус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ундааны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бүлгийн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үнэ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дүнгээрээ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2.3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хувиар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mn-MN" sz="1400" dirty="0">
                <a:latin typeface="Arial" panose="020B0604020202020204" pitchFamily="34" charset="0"/>
                <a:ea typeface="Calibri" panose="020F0502020204030204" pitchFamily="34" charset="0"/>
              </a:rPr>
              <a:t>г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эр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ахуйн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тавилга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гэр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ахуйн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бараан</a:t>
            </a:r>
            <a:r>
              <a:rPr lang="mn-MN" sz="1400" dirty="0">
                <a:latin typeface="Arial" panose="020B0604020202020204" pitchFamily="34" charset="0"/>
                <a:ea typeface="Calibri" panose="020F0502020204030204" pitchFamily="34" charset="0"/>
              </a:rPr>
              <a:t>ы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бүлгийн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үнэ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дүнгээрээ</a:t>
            </a:r>
            <a:r>
              <a:rPr lang="mn-MN" sz="1400" dirty="0">
                <a:latin typeface="Arial" panose="020B0604020202020204" pitchFamily="34" charset="0"/>
                <a:ea typeface="Calibri" panose="020F0502020204030204" pitchFamily="34" charset="0"/>
              </a:rPr>
              <a:t> 0.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mn-MN" sz="1400" dirty="0">
                <a:latin typeface="Arial" panose="020B0604020202020204" pitchFamily="34" charset="0"/>
                <a:ea typeface="Calibri" panose="020F0502020204030204" pitchFamily="34" charset="0"/>
              </a:rPr>
              <a:t> хувиар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mn-MN" sz="1400" dirty="0">
                <a:latin typeface="Arial" panose="020B0604020202020204" pitchFamily="34" charset="0"/>
                <a:ea typeface="Calibri" panose="020F0502020204030204" pitchFamily="34" charset="0"/>
              </a:rPr>
              <a:t>бусад бараа,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үйлчилгээний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бүлгийн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үнэ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mn-MN" sz="1400" dirty="0"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.1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хувиар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өссөн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нь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голлон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нөлөөлсөн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байна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0621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C disk\taniltsuulga\2017\2017 onii taniltsuulga zagwar zaavar\salbariin embelem\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672084" cy="6189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1843931"/>
              </p:ext>
            </p:extLst>
          </p:nvPr>
        </p:nvGraphicFramePr>
        <p:xfrm>
          <a:off x="1662684" y="1676400"/>
          <a:ext cx="6643116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1662684" y="824469"/>
            <a:ext cx="64907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Аймгийн хэмжээнд 2020 оны байдлаар 22290.1 га-д тариалалт хийснээс 17058 га-д үр тариа, 302.5 га-д төмс, 211.6 га-д хүнсний ногоо, 1704 га-д таримал тэжээлийн ургамал, </a:t>
            </a:r>
            <a:r>
              <a:rPr lang="mn-MN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2927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mn-MN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га-д </a:t>
            </a:r>
            <a:r>
              <a:rPr lang="mn-MN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техникийн ургамал, 87 га-д эмийн ургамал тариалаад байна</a:t>
            </a:r>
            <a:r>
              <a:rPr lang="mn-MN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	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61597056"/>
              </p:ext>
            </p:extLst>
          </p:nvPr>
        </p:nvGraphicFramePr>
        <p:xfrm>
          <a:off x="1828800" y="3886200"/>
          <a:ext cx="6324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233368"/>
      </p:ext>
    </p:extLst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54013" y="1763713"/>
            <a:ext cx="84582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en-US" sz="4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AF4BD-C4B3-4A1F-98FB-342C0EB51AC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838200"/>
            <a:ext cx="80772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4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Анхаарал тавьсанд баярлалаа</a:t>
            </a:r>
            <a:endParaRPr lang="en-US" sz="48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50000"/>
              </a:lnSpc>
              <a:defRPr/>
            </a:pPr>
            <a:endParaRPr lang="mn-MN" dirty="0" smtClean="0"/>
          </a:p>
          <a:p>
            <a:pPr algn="l">
              <a:lnSpc>
                <a:spcPct val="150000"/>
              </a:lnSpc>
              <a:defRPr/>
            </a:pPr>
            <a:r>
              <a:rPr lang="mn-MN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Веб хуудас</a:t>
            </a:r>
            <a:r>
              <a:rPr lang="mn-MN" dirty="0" smtClean="0"/>
              <a:t>: </a:t>
            </a:r>
            <a:r>
              <a:rPr lang="en-US" dirty="0" smtClean="0"/>
              <a:t>http://khentii.nso.mn</a:t>
            </a:r>
            <a:endParaRPr lang="en-US" b="1" i="1" dirty="0" smtClean="0"/>
          </a:p>
          <a:p>
            <a:pPr>
              <a:lnSpc>
                <a:spcPct val="150000"/>
              </a:lnSpc>
              <a:defRPr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</a:t>
            </a:r>
            <a:r>
              <a:rPr lang="mn-MN" b="1" i="1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mn-MN" dirty="0" smtClean="0">
                <a:solidFill>
                  <a:schemeClr val="accent6">
                    <a:lumMod val="75000"/>
                  </a:schemeClr>
                </a:solidFill>
              </a:rPr>
              <a:t>И-мэйл</a:t>
            </a:r>
            <a:r>
              <a:rPr lang="mn-MN" dirty="0" smtClean="0"/>
              <a:t>:</a:t>
            </a:r>
            <a:r>
              <a:rPr lang="en-US" dirty="0" smtClean="0"/>
              <a:t>khentii@nso.mn</a:t>
            </a:r>
          </a:p>
          <a:p>
            <a:pPr algn="r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statistickhentii@yahoo.com</a:t>
            </a:r>
            <a:r>
              <a:rPr lang="mn-M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>
              <a:lnSpc>
                <a:spcPct val="150000"/>
              </a:lnSpc>
              <a:defRPr/>
            </a:pPr>
            <a:r>
              <a:rPr lang="mn-M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</a:t>
            </a:r>
            <a:r>
              <a:rPr lang="mn-MN" dirty="0" smtClean="0">
                <a:solidFill>
                  <a:schemeClr val="accent6">
                    <a:lumMod val="75000"/>
                  </a:schemeClr>
                </a:solidFill>
              </a:rPr>
              <a:t>Фейсбүүк хуудас</a:t>
            </a:r>
            <a:r>
              <a:rPr lang="mn-MN" dirty="0" smtClean="0"/>
              <a:t>: </a:t>
            </a:r>
            <a:r>
              <a:rPr lang="en-US" dirty="0" err="1" smtClean="0"/>
              <a:t>Khentii</a:t>
            </a:r>
            <a:r>
              <a:rPr lang="en-US" dirty="0" smtClean="0"/>
              <a:t> statistic</a:t>
            </a:r>
          </a:p>
          <a:p>
            <a:pPr algn="r">
              <a:defRPr/>
            </a:pPr>
            <a:r>
              <a:rPr lang="mn-MN" b="1" i="1" dirty="0" smtClean="0">
                <a:solidFill>
                  <a:schemeClr val="accent6">
                    <a:lumMod val="75000"/>
                  </a:schemeClr>
                </a:solidFill>
              </a:rPr>
              <a:t>Холбоо барих</a:t>
            </a:r>
            <a:r>
              <a:rPr lang="mn-MN" b="1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70562303</a:t>
            </a:r>
          </a:p>
          <a:p>
            <a:pPr algn="r">
              <a:defRPr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            70</a:t>
            </a:r>
            <a:r>
              <a:rPr lang="mn-MN" b="1" i="1" dirty="0" smtClean="0">
                <a:solidFill>
                  <a:schemeClr val="tx2">
                    <a:lumMod val="75000"/>
                  </a:schemeClr>
                </a:solidFill>
              </a:rPr>
              <a:t>562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348</a:t>
            </a:r>
          </a:p>
          <a:p>
            <a:pPr algn="r">
              <a:defRPr/>
            </a:pPr>
            <a:endParaRPr lang="en-US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defRPr/>
            </a:pPr>
            <a:endParaRPr lang="mn-MN" b="1" i="1" dirty="0" smtClean="0">
              <a:solidFill>
                <a:srgbClr val="0070C0"/>
              </a:solidFill>
              <a:latin typeface="Arial Mon" pitchFamily="34" charset="0"/>
            </a:endParaRPr>
          </a:p>
          <a:p>
            <a:pPr algn="r">
              <a:defRPr/>
            </a:pPr>
            <a:endParaRPr lang="mn-MN" b="1" i="1" dirty="0" smtClean="0">
              <a:solidFill>
                <a:srgbClr val="0070C0"/>
              </a:solidFill>
              <a:latin typeface="Arial Mon" pitchFamily="34" charset="0"/>
            </a:endParaRPr>
          </a:p>
          <a:p>
            <a:pPr algn="r">
              <a:defRPr/>
            </a:pPr>
            <a:endParaRPr lang="mn-MN" b="1" i="1" dirty="0" smtClean="0">
              <a:solidFill>
                <a:srgbClr val="0070C0"/>
              </a:solidFill>
            </a:endParaRPr>
          </a:p>
          <a:p>
            <a:pPr algn="r">
              <a:defRPr/>
            </a:pPr>
            <a:endParaRPr lang="mn-MN" b="1" i="1" dirty="0">
              <a:solidFill>
                <a:srgbClr val="0070C0"/>
              </a:solidFill>
              <a:latin typeface="Arial Mon" pitchFamily="34" charset="0"/>
            </a:endParaRPr>
          </a:p>
        </p:txBody>
      </p:sp>
      <p:pic>
        <p:nvPicPr>
          <p:cNvPr id="1026" name="Picture 2" descr="C:\Users\ononchimeg_b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6127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9476</TotalTime>
  <Words>418</Words>
  <Application>Microsoft Office PowerPoint</Application>
  <PresentationFormat>On-screen Show (4:3)</PresentationFormat>
  <Paragraphs>126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 Unicode MS</vt:lpstr>
      <vt:lpstr>Arial</vt:lpstr>
      <vt:lpstr>Arial Mon</vt:lpstr>
      <vt:lpstr>Calibri</vt:lpstr>
      <vt:lpstr>Times New Roman</vt:lpstr>
      <vt:lpstr>Theme1</vt:lpstr>
      <vt:lpstr>ХЭНТИЙ АЙМГИЙН НИЙГЭМ ЭДИЙН ЗАСГИЙН БАЙДАЛ</vt:lpstr>
      <vt:lpstr>Ажилгүй иргэн</vt:lpstr>
      <vt:lpstr>PowerPoint Presentation</vt:lpstr>
      <vt:lpstr>Малын хулгай %-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 ÎÍÛ ÕÀÃÀÑ ÆÈËÈÉÍ ÌÀË  ÒÎÎËËÎÃÎ, ÒÓÐØÈËÒÛÍ ТҮҮВЭР  СУДÀËÃÀÀÍÄ ÇÎÐÈÓËÑÀÍ ÑÓÐÃÀËÒ</dc:title>
  <dc:creator>nso</dc:creator>
  <cp:lastModifiedBy>Naranchimeg</cp:lastModifiedBy>
  <cp:revision>582</cp:revision>
  <cp:lastPrinted>2016-01-25T08:06:50Z</cp:lastPrinted>
  <dcterms:created xsi:type="dcterms:W3CDTF">2007-04-30T00:57:31Z</dcterms:created>
  <dcterms:modified xsi:type="dcterms:W3CDTF">2020-08-18T06:18:39Z</dcterms:modified>
</cp:coreProperties>
</file>