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5" r:id="rId4"/>
    <p:sldId id="283" r:id="rId5"/>
    <p:sldId id="282" r:id="rId6"/>
    <p:sldId id="281" r:id="rId7"/>
    <p:sldId id="280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3E6669-C608-40A1-9DE0-D15363F7360C}">
          <p14:sldIdLst>
            <p14:sldId id="268"/>
            <p14:sldId id="269"/>
            <p14:sldId id="275"/>
            <p14:sldId id="283"/>
            <p14:sldId id="282"/>
            <p14:sldId id="281"/>
            <p14:sldId id="280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8706B-E28D-4CFD-959A-F9B9C1CEC0AE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AFDC-B3FE-4DC3-8C26-DD76DA468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7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C368-5210-48F2-AB47-13D209C7A5D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10"/>
          <p:cNvSpPr/>
          <p:nvPr/>
        </p:nvSpPr>
        <p:spPr>
          <a:xfrm>
            <a:off x="1371600" y="1676400"/>
            <a:ext cx="7239000" cy="320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Хэнтий аймгийн 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нийгэм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, эдийн засгийн байдал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mn-MN" sz="3200" b="1" i="0" u="none" strike="noStrike" cap="none" dirty="0" smtClean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mn-MN" sz="3200" b="1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201</a:t>
            </a:r>
            <a:r>
              <a:rPr lang="en-US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9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оны </a:t>
            </a:r>
            <a:r>
              <a:rPr lang="en-US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01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сард</a:t>
            </a:r>
          </a:p>
        </p:txBody>
      </p:sp>
    </p:spTree>
    <p:extLst>
      <p:ext uri="{BB962C8B-B14F-4D97-AF65-F5344CB8AC3E}">
        <p14:creationId xmlns:p14="http://schemas.microsoft.com/office/powerpoint/2010/main" val="1966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15"/>
          <p:cNvSpPr txBox="1">
            <a:spLocks/>
          </p:cNvSpPr>
          <p:nvPr/>
        </p:nvSpPr>
        <p:spPr>
          <a:xfrm>
            <a:off x="1905000" y="461492"/>
            <a:ext cx="5817934" cy="462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002060"/>
              </a:buClr>
              <a:buSzPct val="25000"/>
              <a:buFont typeface="Tahoma"/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</a:t>
            </a:r>
            <a:endParaRPr lang="mn-MN" sz="2400" b="1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grpSp>
        <p:nvGrpSpPr>
          <p:cNvPr id="8" name="Shape 116"/>
          <p:cNvGrpSpPr/>
          <p:nvPr/>
        </p:nvGrpSpPr>
        <p:grpSpPr>
          <a:xfrm>
            <a:off x="1154928" y="1156439"/>
            <a:ext cx="2845572" cy="1434361"/>
            <a:chOff x="1961320" y="1375123"/>
            <a:chExt cx="2852435" cy="1298895"/>
          </a:xfrm>
        </p:grpSpPr>
        <p:pic>
          <p:nvPicPr>
            <p:cNvPr id="9" name="Shape 1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20419" y="1375123"/>
              <a:ext cx="1985120" cy="8901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Shape 119"/>
            <p:cNvSpPr/>
            <p:nvPr/>
          </p:nvSpPr>
          <p:spPr>
            <a:xfrm>
              <a:off x="1961320" y="2265280"/>
              <a:ext cx="2852435" cy="4087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768 </a:t>
              </a:r>
              <a:r>
                <a:rPr lang="mn-MN" sz="1600" b="0" i="0" u="none" strike="noStrike" cap="none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бүртгэлтэй 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ажилгүй иргэд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</p:grpSp>
      <p:sp>
        <p:nvSpPr>
          <p:cNvPr id="11" name="Shape 123"/>
          <p:cNvSpPr/>
          <p:nvPr/>
        </p:nvSpPr>
        <p:spPr>
          <a:xfrm>
            <a:off x="3851913" y="1117794"/>
            <a:ext cx="5053527" cy="12473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Аймгийн хөдөлмөр эрхлэлтийн албанд бүртгэлтэй, ажил идэвхитэй эрж байгаа ажилгүйчүүд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201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9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оны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01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сард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768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иргэн 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grpSp>
        <p:nvGrpSpPr>
          <p:cNvPr id="12" name="Shape 127"/>
          <p:cNvGrpSpPr/>
          <p:nvPr/>
        </p:nvGrpSpPr>
        <p:grpSpPr>
          <a:xfrm>
            <a:off x="989523" y="2862399"/>
            <a:ext cx="3299522" cy="1190088"/>
            <a:chOff x="1430261" y="3366237"/>
            <a:chExt cx="3831212" cy="1190088"/>
          </a:xfrm>
        </p:grpSpPr>
        <p:pic>
          <p:nvPicPr>
            <p:cNvPr id="13" name="Shape 12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79466" y="3366452"/>
              <a:ext cx="304526" cy="8871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29"/>
            <p:cNvSpPr/>
            <p:nvPr/>
          </p:nvSpPr>
          <p:spPr>
            <a:xfrm>
              <a:off x="1430261" y="4166415"/>
              <a:ext cx="1545799" cy="384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r>
                <a:rPr lang="mn-MN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0.0</a:t>
              </a: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lang="mn-MN" sz="2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31"/>
            <p:cNvSpPr txBox="1"/>
            <p:nvPr/>
          </p:nvSpPr>
          <p:spPr>
            <a:xfrm>
              <a:off x="1526438" y="3366237"/>
              <a:ext cx="1238707" cy="5566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mn-MN" sz="1800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Өмнөх оны мөн үе</a:t>
              </a:r>
            </a:p>
          </p:txBody>
        </p:sp>
        <p:sp>
          <p:nvSpPr>
            <p:cNvPr id="16" name="Shape 133"/>
            <p:cNvSpPr/>
            <p:nvPr/>
          </p:nvSpPr>
          <p:spPr>
            <a:xfrm>
              <a:off x="4042273" y="4148956"/>
              <a:ext cx="1219200" cy="407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56</a:t>
              </a:r>
              <a:r>
                <a:rPr lang="mn-MN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.0</a:t>
              </a:r>
              <a:r>
                <a:rPr lang="mn-MN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lang="mn-MN" sz="2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35"/>
          <p:cNvSpPr/>
          <p:nvPr/>
        </p:nvSpPr>
        <p:spPr>
          <a:xfrm>
            <a:off x="3990541" y="2845771"/>
            <a:ext cx="49149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Нийт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өмнөх оны мөн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үеэс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256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0.0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хүнээр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өсч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,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768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болсны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430</a:t>
            </a:r>
            <a:endParaRPr lang="en-US" sz="1600" dirty="0" smtClean="0">
              <a:solidFill>
                <a:schemeClr val="dk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56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.0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нь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эмэгтэйчүүд байна. </a:t>
            </a:r>
          </a:p>
        </p:txBody>
      </p:sp>
      <p:pic>
        <p:nvPicPr>
          <p:cNvPr id="19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24192" y="2763584"/>
            <a:ext cx="881687" cy="108521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41"/>
          <p:cNvSpPr/>
          <p:nvPr/>
        </p:nvSpPr>
        <p:spPr>
          <a:xfrm>
            <a:off x="2773203" y="4965671"/>
            <a:ext cx="4333441" cy="9082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иргэдийн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3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64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47.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4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нь 15-3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насны залуучууд эзэлж байна. </a:t>
            </a:r>
          </a:p>
        </p:txBody>
      </p:sp>
      <p:pic>
        <p:nvPicPr>
          <p:cNvPr id="21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7341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8308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8078" y="4648200"/>
            <a:ext cx="356813" cy="1045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83543" y="4571999"/>
            <a:ext cx="1124268" cy="130192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1485654" y="5791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SzPct val="25000"/>
            </a:pP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47.</a:t>
            </a:r>
            <a:r>
              <a:rPr lang="mn-MN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4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</a:t>
            </a:r>
            <a:endParaRPr lang="mn-MN" dirty="0">
              <a:solidFill>
                <a:srgbClr val="00B0F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46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87"/>
          <p:cNvSpPr/>
          <p:nvPr/>
        </p:nvSpPr>
        <p:spPr>
          <a:xfrm>
            <a:off x="3278024" y="461723"/>
            <a:ext cx="3044551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ГЭМТ ХЭРЭГ </a:t>
            </a:r>
          </a:p>
        </p:txBody>
      </p:sp>
      <p:pic>
        <p:nvPicPr>
          <p:cNvPr id="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541" y="2902578"/>
            <a:ext cx="1696155" cy="151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6454" y="909665"/>
            <a:ext cx="1975871" cy="1832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90"/>
          <p:cNvSpPr/>
          <p:nvPr/>
        </p:nvSpPr>
        <p:spPr>
          <a:xfrm>
            <a:off x="3036300" y="1371600"/>
            <a:ext cx="57267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Аймгийн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хэмжээнд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201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01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байдлаар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78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хэрэг бүртгэгдсэн нь өмнөх оны мөн үеэс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(41.8%)-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аар өссөн байна.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1" name="Shape 191"/>
          <p:cNvSpPr/>
          <p:nvPr/>
        </p:nvSpPr>
        <p:spPr>
          <a:xfrm>
            <a:off x="3157494" y="3124200"/>
            <a:ext cx="583410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хэргийн улмаас учирсан хохирол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201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01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сард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120.1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төгрөг, нөхөн төлүүлсэн хохирлын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23.2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байна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 </a:t>
            </a:r>
          </a:p>
        </p:txBody>
      </p:sp>
      <p:sp>
        <p:nvSpPr>
          <p:cNvPr id="12" name="Shape 192"/>
          <p:cNvSpPr/>
          <p:nvPr/>
        </p:nvSpPr>
        <p:spPr>
          <a:xfrm>
            <a:off x="3276600" y="5161192"/>
            <a:ext cx="5486400" cy="7575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гарсан гэмт хэргийн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4.1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хувь нь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согтуугаар үйлдэгдсэн байна.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Shape 193"/>
          <p:cNvSpPr/>
          <p:nvPr/>
        </p:nvSpPr>
        <p:spPr>
          <a:xfrm>
            <a:off x="3276600" y="4576417"/>
            <a:ext cx="54864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Гэмт 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хэргийн улмаас нас 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барсан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иргэн, гэмтсэн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4" name="Shape 1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28" y="4672983"/>
            <a:ext cx="1583209" cy="1558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3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0326" y="719028"/>
            <a:ext cx="7705460" cy="59318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216"/>
          <p:cNvSpPr/>
          <p:nvPr/>
        </p:nvSpPr>
        <p:spPr>
          <a:xfrm>
            <a:off x="2441959" y="488194"/>
            <a:ext cx="511780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МӨНГӨ, </a:t>
            </a:r>
            <a:r>
              <a:rPr lang="mn-M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ЗЭЭЛ</a:t>
            </a:r>
            <a:r>
              <a:rPr lang="mn-MN" sz="2400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endParaRPr lang="mn-MN" sz="2400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pic>
        <p:nvPicPr>
          <p:cNvPr id="9" name="Shape 2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7540" y="1218638"/>
            <a:ext cx="1429997" cy="3755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2487537" y="2690336"/>
            <a:ext cx="57150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Зээлийн өрийн үлдэгдэл 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189017.4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төгрөгт хүрснээс чанаргүй зээлийн өрийн үлдэгдэл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23.2</a:t>
            </a:r>
            <a:r>
              <a:rPr lang="en-US" sz="1400" dirty="0" smtClean="0"/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төгрөгт хүрч нийт зээлийн үлдэгдлийн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1.</a:t>
            </a:r>
            <a:r>
              <a:rPr lang="en-US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1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хувийг эзэлж байна.</a:t>
            </a:r>
            <a:endParaRPr lang="en-US" sz="1600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3324" y="1219200"/>
            <a:ext cx="5867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Банкны системийн хэмжээгээр өөрийн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кассаар,</a:t>
            </a:r>
            <a:r>
              <a:rPr lang="en-US" sz="1400" dirty="0">
                <a:solidFill>
                  <a:schemeClr val="bg1"/>
                </a:solidFill>
                <a:latin typeface="Arial"/>
                <a:ea typeface="Calibri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56869.0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орлогын,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Calibri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59726.9</a:t>
            </a:r>
            <a:r>
              <a:rPr lang="en-US" sz="1400" dirty="0" smtClean="0"/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төгрөгийн зарлагын гүйлгээ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хийсэн байна.</a:t>
            </a:r>
            <a:endParaRPr lang="mn-MN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41959" y="3431213"/>
            <a:ext cx="5675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Банкууд нь хадгаламжийн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30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гаруй төрлийн бүтээгдэхүүнээр иргэдэд үйлчилж 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79301.9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төгрөгийн хадгаламж хуримтлуулж ажилласан байна.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9110" y="1955659"/>
            <a:ext cx="55846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Монголбанк нь арилжааны банкуудад 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5035.5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 хүргүүлж, банкуудаас </a:t>
            </a:r>
            <a:r>
              <a:rPr lang="mn-MN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1011.3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 smtClean="0">
                <a:solidFill>
                  <a:schemeClr val="bg1"/>
                </a:solidFill>
                <a:latin typeface="Arial"/>
                <a:ea typeface="Calibri"/>
              </a:rPr>
              <a:t>сая </a:t>
            </a:r>
            <a:r>
              <a:rPr lang="mn-MN" sz="1400" dirty="0">
                <a:solidFill>
                  <a:schemeClr val="bg1"/>
                </a:solidFill>
                <a:latin typeface="Arial"/>
                <a:ea typeface="Calibri"/>
              </a:rPr>
              <a:t>төгрөгийг татан төвлөрүүлсэн байна.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3324" y="4251068"/>
            <a:ext cx="604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ХААН, ХАС, КАПИТАЛ, ТӨРИЙН банкууд нь 50 гаруй нэр төрлийн зээлийн бүтээгдэхүүнийг иргэдэд жилийн 5-30 хувийн хүүтэйгээр олгож, иргэдийн хугацаатай хадгаламжинд жилийн 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7.5-16.7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хувь, хугацаагүй хадгаламжинд жилийн 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хувийн хүү олгож </a:t>
            </a:r>
            <a:r>
              <a:rPr lang="mn-MN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байна.</a:t>
            </a:r>
            <a:endParaRPr lang="en-US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44"/>
          <p:cNvSpPr/>
          <p:nvPr/>
        </p:nvSpPr>
        <p:spPr>
          <a:xfrm>
            <a:off x="3657600" y="509167"/>
            <a:ext cx="33528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mn-MN" sz="2400" b="1" cap="none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ТӨСӨВ, САНХҮҮ</a:t>
            </a:r>
            <a:endParaRPr lang="mn-MN" sz="2400" b="1" cap="none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pic>
        <p:nvPicPr>
          <p:cNvPr id="8" name="Shape 2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2209800"/>
            <a:ext cx="3654552" cy="19024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246"/>
          <p:cNvSpPr/>
          <p:nvPr/>
        </p:nvSpPr>
        <p:spPr>
          <a:xfrm>
            <a:off x="1255834" y="1219200"/>
            <a:ext cx="769913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2019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оны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01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дугаар сарын байдлаар төсвийн орлогод нийт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831.7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төгрөг төвлөрөхөөс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913.2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төвлөрүүлж, орлогын төлөвлөгөө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81.4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 буюу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9.8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хувиар 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биелэсэн  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0" name="Shape 247"/>
          <p:cNvSpPr/>
          <p:nvPr/>
        </p:nvSpPr>
        <p:spPr>
          <a:xfrm>
            <a:off x="5105399" y="2228671"/>
            <a:ext cx="3733801" cy="165752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Татварын бус орлогод төвлөрүүлэх ёстой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68.1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төгрөгийн орлогын төлөвлөгөөг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20.6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хувиар давуулан биелүүлж, төсөвт татварын бус орлогоор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54.1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 төвлөрсөн байна. 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1" name="Shape 248"/>
          <p:cNvSpPr/>
          <p:nvPr/>
        </p:nvSpPr>
        <p:spPr>
          <a:xfrm>
            <a:off x="1315915" y="4267200"/>
            <a:ext cx="7523285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Орон нутгийн төсвийн  байгууллага нийт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4041.1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төгрөгийн зарлагатай ажилласан нь төлөвлөснөөсөө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2710.0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төгрөгөөр бага  зарцуулалттай ажилласан байна.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89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" y="427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66"/>
          <p:cNvSpPr/>
          <p:nvPr/>
        </p:nvSpPr>
        <p:spPr>
          <a:xfrm>
            <a:off x="2414546" y="476237"/>
            <a:ext cx="519885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ХЭРЭГЛЭЭНИЙ ҮНИЙН ИНДЕКС</a:t>
            </a:r>
          </a:p>
        </p:txBody>
      </p:sp>
      <p:sp>
        <p:nvSpPr>
          <p:cNvPr id="8" name="Shape 267"/>
          <p:cNvSpPr/>
          <p:nvPr/>
        </p:nvSpPr>
        <p:spPr>
          <a:xfrm>
            <a:off x="2926935" y="1505481"/>
            <a:ext cx="6019798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n-US" sz="1100" dirty="0">
              <a:effectLst/>
              <a:latin typeface="Arial Mon" panose="020B0500000000000000" pitchFamily="34" charset="0"/>
              <a:ea typeface="Calibri"/>
              <a:cs typeface="Times New Roman"/>
            </a:endParaRPr>
          </a:p>
        </p:txBody>
      </p:sp>
      <p:pic>
        <p:nvPicPr>
          <p:cNvPr id="9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2728" y="2971800"/>
            <a:ext cx="1782872" cy="1607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728" y="1508893"/>
            <a:ext cx="1782872" cy="143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2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12729" y="4648200"/>
            <a:ext cx="1782872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980701" y="2047521"/>
            <a:ext cx="59122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295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n-MN" sz="1200" b="1" dirty="0"/>
              <a:t>Хэрэглээний бараа, үйлчилгээний үнэ өмнөх сараас </a:t>
            </a:r>
            <a:r>
              <a:rPr lang="en-US" sz="1200" b="1" dirty="0"/>
              <a:t>0.</a:t>
            </a:r>
            <a:r>
              <a:rPr lang="mn-MN" sz="1200" b="1" dirty="0"/>
              <a:t>4 хувиар </a:t>
            </a:r>
            <a:r>
              <a:rPr lang="mn-MN" sz="1200" b="1" dirty="0" smtClean="0"/>
              <a:t>өсөхөд</a:t>
            </a:r>
            <a:r>
              <a:rPr lang="en-US" sz="1200" b="1" dirty="0" smtClean="0"/>
              <a:t> </a:t>
            </a:r>
            <a:r>
              <a:rPr lang="mn-MN" sz="1200" dirty="0" smtClean="0"/>
              <a:t>Хүнсний бараа,</a:t>
            </a:r>
            <a:r>
              <a:rPr lang="en-US" sz="1200" dirty="0" err="1" smtClean="0"/>
              <a:t>согтууруулах</a:t>
            </a:r>
            <a:r>
              <a:rPr lang="en-US" sz="1200" dirty="0" smtClean="0"/>
              <a:t> </a:t>
            </a:r>
            <a:r>
              <a:rPr lang="en-US" sz="1200" dirty="0" err="1"/>
              <a:t>бус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mn-MN" sz="1200" dirty="0"/>
              <a:t>ны бүлэг 2.7 хувиар өссөн нь голлон нөлөөлсөн байна.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mn-MN" sz="1200" b="1" dirty="0"/>
              <a:t>Хэрэглээний бараа, үйлчилгээний үнэ өмнөх оны мөн үеэс 7.4 хувиар өсөхөд </a:t>
            </a:r>
            <a:r>
              <a:rPr lang="mn-MN" sz="1200" dirty="0"/>
              <a:t>Х</a:t>
            </a:r>
            <a:r>
              <a:rPr lang="en-US" sz="1200" dirty="0" err="1"/>
              <a:t>үнсний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согтууруулах</a:t>
            </a:r>
            <a:r>
              <a:rPr lang="en-US" sz="1200" dirty="0"/>
              <a:t> </a:t>
            </a:r>
            <a:r>
              <a:rPr lang="en-US" sz="1200" dirty="0" err="1"/>
              <a:t>бус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mn-MN" sz="1200" dirty="0"/>
              <a:t>ны бүлэг 3.4 хувь, С</a:t>
            </a:r>
            <a:r>
              <a:rPr lang="en-US" sz="1200" dirty="0" err="1"/>
              <a:t>огтууруулах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en-US" sz="1200" dirty="0"/>
              <a:t>, </a:t>
            </a:r>
            <a:r>
              <a:rPr lang="en-US" sz="1200" dirty="0" err="1"/>
              <a:t>тамхи</a:t>
            </a:r>
            <a:r>
              <a:rPr lang="en-US" sz="1200" dirty="0"/>
              <a:t>, </a:t>
            </a:r>
            <a:r>
              <a:rPr lang="en-US" sz="1200" dirty="0" err="1"/>
              <a:t>мансууруулах</a:t>
            </a:r>
            <a:r>
              <a:rPr lang="en-US" sz="1200" dirty="0"/>
              <a:t> </a:t>
            </a:r>
            <a:r>
              <a:rPr lang="en-US" sz="1200" dirty="0" err="1"/>
              <a:t>бодис</a:t>
            </a:r>
            <a:r>
              <a:rPr lang="mn-MN" sz="1200" dirty="0"/>
              <a:t>ын бүлэг 6.8 хувь, Х</a:t>
            </a:r>
            <a:r>
              <a:rPr lang="en-US" sz="1200" dirty="0" err="1"/>
              <a:t>увцас</a:t>
            </a:r>
            <a:r>
              <a:rPr lang="en-US" sz="1200" dirty="0"/>
              <a:t>, </a:t>
            </a:r>
            <a:r>
              <a:rPr lang="en-US" sz="1200" dirty="0" err="1"/>
              <a:t>бөс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гутал</a:t>
            </a:r>
            <a:r>
              <a:rPr lang="mn-MN" sz="1200" dirty="0"/>
              <a:t>ны бүлэг 6.2 хувь, Гэр ахуйн тавилга, гэр ахуйн барааны бүлэг 5.7 хувь, Э</a:t>
            </a:r>
            <a:r>
              <a:rPr lang="en-US" sz="1200" dirty="0"/>
              <a:t>м </a:t>
            </a:r>
            <a:r>
              <a:rPr lang="en-US" sz="1200" dirty="0" err="1"/>
              <a:t>тариа</a:t>
            </a:r>
            <a:r>
              <a:rPr lang="en-US" sz="1200" dirty="0"/>
              <a:t>, </a:t>
            </a:r>
            <a:r>
              <a:rPr lang="en-US" sz="1200" dirty="0" err="1"/>
              <a:t>эмнэлэгийн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5.8 хувь, Т</a:t>
            </a:r>
            <a:r>
              <a:rPr lang="en-US" sz="1200" dirty="0" err="1"/>
              <a:t>ээв</a:t>
            </a:r>
            <a:r>
              <a:rPr lang="mn-MN" sz="1200" dirty="0"/>
              <a:t>рийн бүлэг 9.8 хувь,</a:t>
            </a:r>
            <a:r>
              <a:rPr lang="en-US" sz="1200" dirty="0"/>
              <a:t> </a:t>
            </a:r>
            <a:r>
              <a:rPr lang="en-US" sz="1200" dirty="0" err="1"/>
              <a:t>Амралт</a:t>
            </a:r>
            <a:r>
              <a:rPr lang="en-US" sz="1200" dirty="0"/>
              <a:t>, </a:t>
            </a:r>
            <a:r>
              <a:rPr lang="en-US" sz="1200" dirty="0" err="1"/>
              <a:t>чөлөөт</a:t>
            </a:r>
            <a:r>
              <a:rPr lang="en-US" sz="1200" dirty="0"/>
              <a:t> </a:t>
            </a:r>
            <a:r>
              <a:rPr lang="en-US" sz="1200" dirty="0" err="1"/>
              <a:t>цаг</a:t>
            </a:r>
            <a:r>
              <a:rPr lang="en-US" sz="1200" dirty="0"/>
              <a:t>, </a:t>
            </a:r>
            <a:r>
              <a:rPr lang="en-US" sz="1200" dirty="0" err="1"/>
              <a:t>соёлын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2.7 хувь, </a:t>
            </a:r>
            <a:r>
              <a:rPr lang="en-US" sz="1200" dirty="0" err="1"/>
              <a:t>Зочид</a:t>
            </a:r>
            <a:r>
              <a:rPr lang="en-US" sz="1200" dirty="0"/>
              <a:t> </a:t>
            </a:r>
            <a:r>
              <a:rPr lang="en-US" sz="1200" dirty="0" err="1"/>
              <a:t>буудал</a:t>
            </a:r>
            <a:r>
              <a:rPr lang="en-US" sz="1200" dirty="0"/>
              <a:t>, </a:t>
            </a:r>
            <a:r>
              <a:rPr lang="en-US" sz="1200" dirty="0" err="1"/>
              <a:t>нийтийн</a:t>
            </a:r>
            <a:r>
              <a:rPr lang="en-US" sz="1200" dirty="0"/>
              <a:t> </a:t>
            </a:r>
            <a:r>
              <a:rPr lang="en-US" sz="1200" dirty="0" err="1"/>
              <a:t>хоол</a:t>
            </a:r>
            <a:r>
              <a:rPr lang="en-US" sz="1200" dirty="0"/>
              <a:t>, </a:t>
            </a:r>
            <a:r>
              <a:rPr lang="en-US" sz="1200" dirty="0" err="1"/>
              <a:t>дотуур</a:t>
            </a:r>
            <a:r>
              <a:rPr lang="en-US" sz="1200" dirty="0"/>
              <a:t> </a:t>
            </a:r>
            <a:r>
              <a:rPr lang="en-US" sz="1200" dirty="0" err="1"/>
              <a:t>байрны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3.2 хувь, Бусад бараа, үйлчилгээний бүлэг 3.1 хувиар өссөн нь голлон нөлөөлсөн байна.</a:t>
            </a:r>
            <a:endParaRPr lang="en-US" sz="1200" dirty="0"/>
          </a:p>
          <a:p>
            <a:r>
              <a:rPr lang="mn-MN" sz="1200" b="1" dirty="0"/>
              <a:t>Хэрэглээний бараа, үйлчилгээний үнэ өмнөх оны эцсээс 0.4 хувиар өсөхөд </a:t>
            </a:r>
            <a:r>
              <a:rPr lang="mn-MN" sz="1200" dirty="0"/>
              <a:t>Х</a:t>
            </a:r>
            <a:r>
              <a:rPr lang="en-US" sz="1200" dirty="0" err="1"/>
              <a:t>үнсний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согтууруулах</a:t>
            </a:r>
            <a:r>
              <a:rPr lang="en-US" sz="1200" dirty="0"/>
              <a:t> </a:t>
            </a:r>
            <a:r>
              <a:rPr lang="en-US" sz="1200" dirty="0" err="1"/>
              <a:t>бус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mn-MN" sz="1200" dirty="0"/>
              <a:t>ны бүлэг 2.7 хувь, С</a:t>
            </a:r>
            <a:r>
              <a:rPr lang="en-US" sz="1200" dirty="0" err="1"/>
              <a:t>огтууруулах</a:t>
            </a:r>
            <a:r>
              <a:rPr lang="en-US" sz="1200" dirty="0"/>
              <a:t> </a:t>
            </a:r>
            <a:r>
              <a:rPr lang="en-US" sz="1200" dirty="0" err="1"/>
              <a:t>ундаа</a:t>
            </a:r>
            <a:r>
              <a:rPr lang="en-US" sz="1200" dirty="0"/>
              <a:t>, </a:t>
            </a:r>
            <a:r>
              <a:rPr lang="en-US" sz="1200" dirty="0" err="1"/>
              <a:t>тамхи</a:t>
            </a:r>
            <a:r>
              <a:rPr lang="en-US" sz="1200" dirty="0"/>
              <a:t>, </a:t>
            </a:r>
            <a:r>
              <a:rPr lang="en-US" sz="1200" dirty="0" err="1"/>
              <a:t>мансууруулах</a:t>
            </a:r>
            <a:r>
              <a:rPr lang="en-US" sz="1200" dirty="0"/>
              <a:t> </a:t>
            </a:r>
            <a:r>
              <a:rPr lang="en-US" sz="1200" dirty="0" err="1"/>
              <a:t>бодис</a:t>
            </a:r>
            <a:r>
              <a:rPr lang="mn-MN" sz="1200" dirty="0"/>
              <a:t>ын бүлэг 0.1 хувь, Х</a:t>
            </a:r>
            <a:r>
              <a:rPr lang="en-US" sz="1200" dirty="0" err="1"/>
              <a:t>увцас</a:t>
            </a:r>
            <a:r>
              <a:rPr lang="en-US" sz="1200" dirty="0"/>
              <a:t>, </a:t>
            </a:r>
            <a:r>
              <a:rPr lang="en-US" sz="1200" dirty="0" err="1"/>
              <a:t>бөс</a:t>
            </a:r>
            <a:r>
              <a:rPr lang="en-US" sz="1200" dirty="0"/>
              <a:t> </a:t>
            </a:r>
            <a:r>
              <a:rPr lang="en-US" sz="1200" dirty="0" err="1"/>
              <a:t>бараа</a:t>
            </a:r>
            <a:r>
              <a:rPr lang="en-US" sz="1200" dirty="0"/>
              <a:t>, </a:t>
            </a:r>
            <a:r>
              <a:rPr lang="en-US" sz="1200" dirty="0" err="1"/>
              <a:t>гутал</a:t>
            </a:r>
            <a:r>
              <a:rPr lang="mn-MN" sz="1200" dirty="0"/>
              <a:t>ны бүлэг 0.4 хувь, Гэр ахуйн тавилга, гэр ахуйн барааны бүлэг 0.3 хувь, Э</a:t>
            </a:r>
            <a:r>
              <a:rPr lang="en-US" sz="1200" dirty="0"/>
              <a:t>м </a:t>
            </a:r>
            <a:r>
              <a:rPr lang="en-US" sz="1200" dirty="0" err="1"/>
              <a:t>тариа</a:t>
            </a:r>
            <a:r>
              <a:rPr lang="en-US" sz="1200" dirty="0"/>
              <a:t>, </a:t>
            </a:r>
            <a:r>
              <a:rPr lang="en-US" sz="1200" dirty="0" err="1"/>
              <a:t>эмнэлэгийн</a:t>
            </a:r>
            <a:r>
              <a:rPr lang="en-US" sz="1200" dirty="0"/>
              <a:t> </a:t>
            </a:r>
            <a:r>
              <a:rPr lang="en-US" sz="1200" dirty="0" err="1"/>
              <a:t>үйлчилгээ</a:t>
            </a:r>
            <a:r>
              <a:rPr lang="mn-MN" sz="1200" dirty="0"/>
              <a:t>ний бүлэг 0.3 хувь, Т</a:t>
            </a:r>
            <a:r>
              <a:rPr lang="en-US" sz="1200" dirty="0" err="1"/>
              <a:t>ээв</a:t>
            </a:r>
            <a:r>
              <a:rPr lang="mn-MN" sz="1200" dirty="0"/>
              <a:t>рийн бүлэг 7.2 хувиар өссөн нь голлон нөлөөлсөн байна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542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3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2276" y="1143000"/>
            <a:ext cx="2459124" cy="1640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3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3426151"/>
            <a:ext cx="27432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36"/>
          <p:cNvSpPr/>
          <p:nvPr/>
        </p:nvSpPr>
        <p:spPr>
          <a:xfrm>
            <a:off x="3794333" y="510216"/>
            <a:ext cx="244009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АЖ ҮЙЛДВЭР </a:t>
            </a:r>
          </a:p>
        </p:txBody>
      </p:sp>
      <p:sp>
        <p:nvSpPr>
          <p:cNvPr id="10" name="Shape 337"/>
          <p:cNvSpPr/>
          <p:nvPr/>
        </p:nvSpPr>
        <p:spPr>
          <a:xfrm>
            <a:off x="3810000" y="1384882"/>
            <a:ext cx="5105400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нийт үйлдвэрлэл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5701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.8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ая төгрөгт хүрч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өмнөх 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1717.0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сая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төгрөгөөр өслөө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339"/>
          <p:cNvSpPr/>
          <p:nvPr/>
        </p:nvSpPr>
        <p:spPr>
          <a:xfrm>
            <a:off x="3810000" y="3598721"/>
            <a:ext cx="5105400" cy="13760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/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борлуулсан бүтээгдэхүүн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10554.4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ая төгрөгт хүрч,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өмнөх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5127.0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сая төгрөгөөр өслөө.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4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1013" y="838200"/>
            <a:ext cx="78243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Анхаарал тавьсанд </a:t>
            </a:r>
          </a:p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баярлалаа</a:t>
            </a:r>
            <a:endParaRPr lang="en-US" sz="3600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defRPr/>
            </a:pPr>
            <a:endParaRPr lang="mn-MN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                Веб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http://khentii.nso.mn</a:t>
            </a:r>
            <a:endParaRPr lang="en-US" b="1" i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b="1" i="1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И-мэйл</a:t>
            </a:r>
            <a:r>
              <a:rPr lang="mn-MN" dirty="0" smtClean="0">
                <a:solidFill>
                  <a:prstClr val="black"/>
                </a:solidFill>
              </a:rPr>
              <a:t>:  </a:t>
            </a:r>
            <a:r>
              <a:rPr lang="en-US" dirty="0" smtClean="0">
                <a:solidFill>
                  <a:prstClr val="black"/>
                </a:solidFill>
              </a:rPr>
              <a:t>khentii@nso.mn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      statistickhentii@yahoo.com</a:t>
            </a: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Фейсбүүк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err="1" smtClean="0">
                <a:solidFill>
                  <a:prstClr val="black"/>
                </a:solidFill>
              </a:rPr>
              <a:t>Khentii</a:t>
            </a:r>
            <a:r>
              <a:rPr lang="en-US" dirty="0" smtClean="0">
                <a:solidFill>
                  <a:prstClr val="black"/>
                </a:solidFill>
              </a:rPr>
              <a:t> statistic</a:t>
            </a:r>
          </a:p>
          <a:p>
            <a:pPr algn="r">
              <a:defRPr/>
            </a:pPr>
            <a:r>
              <a:rPr lang="mn-MN" b="1" i="1" dirty="0" smtClean="0">
                <a:solidFill>
                  <a:srgbClr val="F79646">
                    <a:lumMod val="75000"/>
                  </a:srgbClr>
                </a:solidFill>
              </a:rPr>
              <a:t>Холбоо барих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             70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562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348</a:t>
            </a:r>
          </a:p>
          <a:p>
            <a:pPr algn="r">
              <a:defRPr/>
            </a:pPr>
            <a:endParaRPr lang="en-US" b="1" i="1" dirty="0" smtClean="0">
              <a:solidFill>
                <a:srgbClr val="1F497D">
                  <a:lumMod val="75000"/>
                </a:srgb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8" name="Picture 2" descr="C:\Users\ononchimeg_b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13" y="4724400"/>
            <a:ext cx="8052987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479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Ononchimeg_B</dc:creator>
  <cp:lastModifiedBy>Ononchimeg_B</cp:lastModifiedBy>
  <cp:revision>148</cp:revision>
  <dcterms:created xsi:type="dcterms:W3CDTF">2017-11-17T04:14:22Z</dcterms:created>
  <dcterms:modified xsi:type="dcterms:W3CDTF">2019-02-15T10:33:28Z</dcterms:modified>
</cp:coreProperties>
</file>