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8" r:id="rId2"/>
    <p:sldId id="269" r:id="rId3"/>
    <p:sldId id="275" r:id="rId4"/>
    <p:sldId id="283" r:id="rId5"/>
    <p:sldId id="282" r:id="rId6"/>
    <p:sldId id="281" r:id="rId7"/>
    <p:sldId id="280" r:id="rId8"/>
    <p:sldId id="298" r:id="rId9"/>
    <p:sldId id="29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73E6669-C608-40A1-9DE0-D15363F7360C}">
          <p14:sldIdLst>
            <p14:sldId id="268"/>
            <p14:sldId id="269"/>
            <p14:sldId id="275"/>
            <p14:sldId id="283"/>
            <p14:sldId id="282"/>
            <p14:sldId id="281"/>
            <p14:sldId id="280"/>
            <p14:sldId id="298"/>
            <p14:sldId id="29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98706B-E28D-4CFD-959A-F9B9C1CEC0AE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A6AFDC-B3FE-4DC3-8C26-DD76DA468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237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73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836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03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80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890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4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752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11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380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42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E6C368-5210-48F2-AB47-13D209C7A5DA}" type="datetimeFigureOut">
              <a:rPr lang="en-US" smtClean="0"/>
              <a:t>3/18/2019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F69348-C575-409A-A843-094945810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902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hape 110"/>
          <p:cNvSpPr/>
          <p:nvPr/>
        </p:nvSpPr>
        <p:spPr>
          <a:xfrm>
            <a:off x="1371600" y="1676400"/>
            <a:ext cx="7239000" cy="3200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32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Хэнтий аймгийн </a:t>
            </a: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нийгэм</a:t>
            </a:r>
            <a:r>
              <a:rPr lang="mn-MN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, эдийн засгийн байдал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endParaRPr lang="mn-MN" sz="3200" b="1" i="0" u="none" strike="noStrike" cap="none" dirty="0" smtClean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lang="mn-MN" sz="3200" b="1" dirty="0">
              <a:solidFill>
                <a:srgbClr val="002060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201</a:t>
            </a:r>
            <a:r>
              <a:rPr lang="en-US" sz="3200" b="1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9</a:t>
            </a: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оны </a:t>
            </a:r>
            <a:r>
              <a:rPr lang="en-US" sz="3200" b="1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02</a:t>
            </a:r>
            <a:r>
              <a:rPr lang="mn-MN" sz="3200" b="1" i="0" u="none" strike="noStrike" cap="none" dirty="0" smtClean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mn-MN" sz="3200" b="1" i="0" u="none" strike="noStrike" cap="none" dirty="0">
                <a:solidFill>
                  <a:srgbClr val="002060"/>
                </a:solidFill>
                <a:latin typeface="Tahoma"/>
                <a:ea typeface="Tahoma"/>
                <a:cs typeface="Tahoma"/>
                <a:sym typeface="Tahoma"/>
              </a:rPr>
              <a:t>сард</a:t>
            </a:r>
          </a:p>
        </p:txBody>
      </p:sp>
    </p:spTree>
    <p:extLst>
      <p:ext uri="{BB962C8B-B14F-4D97-AF65-F5344CB8AC3E}">
        <p14:creationId xmlns:p14="http://schemas.microsoft.com/office/powerpoint/2010/main" val="19664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15"/>
          <p:cNvSpPr txBox="1">
            <a:spLocks/>
          </p:cNvSpPr>
          <p:nvPr/>
        </p:nvSpPr>
        <p:spPr>
          <a:xfrm>
            <a:off x="1905000" y="461492"/>
            <a:ext cx="5817934" cy="46255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002060"/>
              </a:buClr>
              <a:buSzPct val="25000"/>
              <a:buFont typeface="Tahoma"/>
              <a:buNone/>
            </a:pP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БҮРТГЭЛТЭЙ АЖИЛГҮЙ ИРГЭД </a:t>
            </a:r>
            <a:endParaRPr lang="mn-MN" sz="2400" b="1" dirty="0">
              <a:solidFill>
                <a:srgbClr val="00206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grpSp>
        <p:nvGrpSpPr>
          <p:cNvPr id="8" name="Shape 116"/>
          <p:cNvGrpSpPr/>
          <p:nvPr/>
        </p:nvGrpSpPr>
        <p:grpSpPr>
          <a:xfrm>
            <a:off x="1154928" y="1156439"/>
            <a:ext cx="2845572" cy="1434361"/>
            <a:chOff x="1961320" y="1375123"/>
            <a:chExt cx="2852435" cy="1298895"/>
          </a:xfrm>
        </p:grpSpPr>
        <p:pic>
          <p:nvPicPr>
            <p:cNvPr id="9" name="Shape 11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220419" y="1375123"/>
              <a:ext cx="1985120" cy="89015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Shape 119"/>
            <p:cNvSpPr/>
            <p:nvPr/>
          </p:nvSpPr>
          <p:spPr>
            <a:xfrm>
              <a:off x="1961320" y="2265280"/>
              <a:ext cx="2852435" cy="40873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600" dirty="0" smtClean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780 </a:t>
              </a:r>
              <a:r>
                <a:rPr lang="mn-MN" sz="1600" b="0" i="0" u="none" strike="noStrike" cap="none" dirty="0" smtClean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бүртгэлтэй </a:t>
              </a:r>
              <a:r>
                <a:rPr lang="mn-MN" sz="1600" b="0" i="0" u="none" strike="noStrike" cap="none" dirty="0">
                  <a:solidFill>
                    <a:srgbClr val="00D0A8"/>
                  </a:solidFill>
                  <a:latin typeface="Arial"/>
                  <a:ea typeface="Arial"/>
                  <a:cs typeface="Arial"/>
                  <a:sym typeface="Arial"/>
                </a:rPr>
                <a:t>ажилгүй иргэд</a:t>
              </a:r>
              <a:r>
                <a:rPr lang="mn-MN" sz="1600" b="0" i="0" u="none" strike="noStrike" cap="none" dirty="0">
                  <a:solidFill>
                    <a:srgbClr val="00D0A8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</a:p>
          </p:txBody>
        </p:sp>
      </p:grpSp>
      <p:sp>
        <p:nvSpPr>
          <p:cNvPr id="11" name="Shape 123"/>
          <p:cNvSpPr/>
          <p:nvPr/>
        </p:nvSpPr>
        <p:spPr>
          <a:xfrm>
            <a:off x="3851913" y="1117794"/>
            <a:ext cx="5053527" cy="124732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Аймгийн хөдөлмөр эрхлэлтийн албанд бүртгэлтэй, ажил идэвхитэй эрж байгаа ажилгүйчүүд 201</a:t>
            </a:r>
            <a:r>
              <a:rPr lang="en-US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9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оны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02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сард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780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иргэн байна.</a:t>
            </a:r>
            <a:endParaRPr lang="en-US" sz="1600" dirty="0">
              <a:effectLst/>
              <a:latin typeface="Arial"/>
              <a:ea typeface="Calibri"/>
              <a:cs typeface="Times New Roman"/>
            </a:endParaRPr>
          </a:p>
        </p:txBody>
      </p:sp>
      <p:grpSp>
        <p:nvGrpSpPr>
          <p:cNvPr id="12" name="Shape 127"/>
          <p:cNvGrpSpPr/>
          <p:nvPr/>
        </p:nvGrpSpPr>
        <p:grpSpPr>
          <a:xfrm>
            <a:off x="989523" y="2862399"/>
            <a:ext cx="3299522" cy="1190088"/>
            <a:chOff x="1430261" y="3366237"/>
            <a:chExt cx="3831212" cy="1190088"/>
          </a:xfrm>
        </p:grpSpPr>
        <p:pic>
          <p:nvPicPr>
            <p:cNvPr id="13" name="Shape 1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779466" y="3366452"/>
              <a:ext cx="304526" cy="8871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Shape 129"/>
            <p:cNvSpPr/>
            <p:nvPr/>
          </p:nvSpPr>
          <p:spPr>
            <a:xfrm>
              <a:off x="1430261" y="4166415"/>
              <a:ext cx="1545799" cy="38416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2800" dirty="0" smtClean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12.2</a:t>
              </a:r>
              <a:r>
                <a:rPr lang="en-US" sz="2800" dirty="0" smtClean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800" dirty="0" smtClean="0">
                  <a:solidFill>
                    <a:srgbClr val="002060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lang="mn-MN" sz="2800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Shape 131"/>
            <p:cNvSpPr txBox="1"/>
            <p:nvPr/>
          </p:nvSpPr>
          <p:spPr>
            <a:xfrm>
              <a:off x="1526438" y="3366237"/>
              <a:ext cx="1238707" cy="5566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mn-MN" sz="1800" dirty="0">
                  <a:solidFill>
                    <a:srgbClr val="002060"/>
                  </a:solidFill>
                  <a:latin typeface="Calibri"/>
                  <a:ea typeface="Calibri"/>
                  <a:cs typeface="Calibri"/>
                  <a:sym typeface="Calibri"/>
                </a:rPr>
                <a:t>Өмнөх оны мөн үе</a:t>
              </a:r>
            </a:p>
          </p:txBody>
        </p:sp>
        <p:sp>
          <p:nvSpPr>
            <p:cNvPr id="16" name="Shape 133"/>
            <p:cNvSpPr/>
            <p:nvPr/>
          </p:nvSpPr>
          <p:spPr>
            <a:xfrm>
              <a:off x="4042273" y="4148956"/>
              <a:ext cx="1219200" cy="40736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buSzPct val="25000"/>
                <a:buNone/>
              </a:pPr>
              <a:r>
                <a:rPr lang="en-US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57</a:t>
              </a:r>
              <a:r>
                <a:rPr lang="mn-MN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.</a:t>
              </a:r>
              <a:r>
                <a:rPr lang="en-US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7</a:t>
              </a:r>
              <a:r>
                <a:rPr lang="mn-MN" sz="2000" dirty="0" smtClean="0">
                  <a:solidFill>
                    <a:srgbClr val="7030A0"/>
                  </a:solidFill>
                  <a:latin typeface="Arial"/>
                  <a:ea typeface="Arial"/>
                  <a:cs typeface="Arial"/>
                  <a:sym typeface="Arial"/>
                </a:rPr>
                <a:t>%</a:t>
              </a:r>
              <a:endParaRPr lang="mn-MN" sz="2000" dirty="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Shape 135"/>
          <p:cNvSpPr/>
          <p:nvPr/>
        </p:nvSpPr>
        <p:spPr>
          <a:xfrm>
            <a:off x="3990541" y="2845771"/>
            <a:ext cx="4914900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Нийт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бүртгэлтэй ажилгүй иргэд өмнөх оны мөн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үеэс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85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(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12.2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%)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хүнээр өсч,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780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болсны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450</a:t>
            </a:r>
            <a:endParaRPr lang="en-US" sz="1600" dirty="0" smtClean="0">
              <a:solidFill>
                <a:schemeClr val="dk1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(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57.7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%)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нь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эмэгтэйчүүд байна. </a:t>
            </a:r>
          </a:p>
        </p:txBody>
      </p:sp>
      <p:pic>
        <p:nvPicPr>
          <p:cNvPr id="19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24192" y="2763584"/>
            <a:ext cx="881687" cy="108521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141"/>
          <p:cNvSpPr/>
          <p:nvPr/>
        </p:nvSpPr>
        <p:spPr>
          <a:xfrm>
            <a:off x="2773203" y="4965671"/>
            <a:ext cx="4333441" cy="90825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457200" algn="just" rtl="0">
              <a:lnSpc>
                <a:spcPct val="115000"/>
              </a:lnSpc>
              <a:spcBef>
                <a:spcPts val="0"/>
              </a:spcBef>
              <a:buSzPct val="25000"/>
              <a:buNone/>
            </a:pP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Бүртгэлтэй ажилгүй иргэдийн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3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64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(46.7%)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нь 15-3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5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насны залуучууд эзэлж байна. </a:t>
            </a:r>
          </a:p>
        </p:txBody>
      </p:sp>
      <p:pic>
        <p:nvPicPr>
          <p:cNvPr id="21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37341" y="2862614"/>
            <a:ext cx="262264" cy="88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38308" y="2862614"/>
            <a:ext cx="262264" cy="887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1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48078" y="4648200"/>
            <a:ext cx="356813" cy="10454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Shape 14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683543" y="4571999"/>
            <a:ext cx="1124268" cy="130192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Rectangle 24"/>
          <p:cNvSpPr/>
          <p:nvPr/>
        </p:nvSpPr>
        <p:spPr>
          <a:xfrm>
            <a:off x="1485654" y="5791200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buSzPct val="25000"/>
            </a:pPr>
            <a:r>
              <a:rPr lang="en-US" dirty="0" smtClean="0">
                <a:solidFill>
                  <a:srgbClr val="00B0F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46.7%</a:t>
            </a:r>
            <a:endParaRPr lang="mn-MN" dirty="0">
              <a:solidFill>
                <a:srgbClr val="00B0F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4466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187"/>
          <p:cNvSpPr/>
          <p:nvPr/>
        </p:nvSpPr>
        <p:spPr>
          <a:xfrm>
            <a:off x="3278024" y="461723"/>
            <a:ext cx="3044551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2400" b="1" cap="none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ГЭМТ ХЭРЭГ </a:t>
            </a:r>
          </a:p>
        </p:txBody>
      </p:sp>
      <p:pic>
        <p:nvPicPr>
          <p:cNvPr id="8" name="Shape 1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49541" y="2902578"/>
            <a:ext cx="1696155" cy="1513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hape 18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46454" y="909665"/>
            <a:ext cx="1975871" cy="1832802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Shape 190"/>
          <p:cNvSpPr/>
          <p:nvPr/>
        </p:nvSpPr>
        <p:spPr>
          <a:xfrm>
            <a:off x="3036300" y="1371600"/>
            <a:ext cx="5726700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Аймгийн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хэмжээнд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201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9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оны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0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сарын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байдлаар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140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гэмт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хэрэг бүртгэгдсэн нь өмнөх оны мөн үеэс </a:t>
            </a:r>
            <a:r>
              <a:rPr lang="en-US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4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(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30.85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%)-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аар өссөн байна. 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mn-MN" sz="1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  <p:sp>
        <p:nvSpPr>
          <p:cNvPr id="11" name="Shape 191"/>
          <p:cNvSpPr/>
          <p:nvPr/>
        </p:nvSpPr>
        <p:spPr>
          <a:xfrm>
            <a:off x="3157494" y="3124200"/>
            <a:ext cx="5834106" cy="8309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buSzPct val="25000"/>
              <a:buNone/>
            </a:pP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Гэмт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хэргийн улмаас учирсан хохирол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201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9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оны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0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сард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254.1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сая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төгрөг, нөхөн төлүүлсэн хохирлын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хэмжээ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34.6</a:t>
            </a:r>
            <a:r>
              <a:rPr lang="en-US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 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сая 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төгрөг </a:t>
            </a:r>
            <a:r>
              <a:rPr lang="mn-MN" sz="1600" dirty="0" smtClean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байна</a:t>
            </a:r>
            <a:r>
              <a:rPr lang="mn-MN" sz="1600" dirty="0">
                <a:solidFill>
                  <a:schemeClr val="dk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. </a:t>
            </a:r>
          </a:p>
        </p:txBody>
      </p:sp>
      <p:sp>
        <p:nvSpPr>
          <p:cNvPr id="12" name="Shape 192"/>
          <p:cNvSpPr/>
          <p:nvPr/>
        </p:nvSpPr>
        <p:spPr>
          <a:xfrm>
            <a:off x="3276600" y="5161192"/>
            <a:ext cx="5486400" cy="75758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Нийт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гарсан гэмт хэргийн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 нь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согтуугаар үйлдэгдсэн байна.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13" name="Shape 193"/>
          <p:cNvSpPr/>
          <p:nvPr/>
        </p:nvSpPr>
        <p:spPr>
          <a:xfrm>
            <a:off x="3276600" y="4576417"/>
            <a:ext cx="5486400" cy="58477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just">
              <a:buSzPct val="25000"/>
            </a:pP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Гэмт </a:t>
            </a:r>
            <a:r>
              <a:rPr lang="eu-ES" sz="1600" dirty="0">
                <a:latin typeface="Arial" panose="020B0604020202020204" pitchFamily="34" charset="0"/>
                <a:cs typeface="Arial" panose="020B0604020202020204" pitchFamily="34" charset="0"/>
              </a:rPr>
              <a:t>хэргийн улмаас нас 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барсан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иргэн, гэмтсэн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иргэн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u-E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14" name="Shape 19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2728" y="4672983"/>
            <a:ext cx="1583209" cy="1558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932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2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0326" y="719028"/>
            <a:ext cx="7705460" cy="593183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Shape 216"/>
          <p:cNvSpPr/>
          <p:nvPr/>
        </p:nvSpPr>
        <p:spPr>
          <a:xfrm>
            <a:off x="2441959" y="488194"/>
            <a:ext cx="5117808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МӨНГӨ, </a:t>
            </a:r>
            <a:r>
              <a:rPr lang="mn-MN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ЗЭЭЛ</a:t>
            </a:r>
            <a:r>
              <a:rPr lang="mn-MN" sz="2400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 </a:t>
            </a:r>
            <a:endParaRPr lang="mn-MN" sz="2400" dirty="0">
              <a:solidFill>
                <a:srgbClr val="00206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pic>
        <p:nvPicPr>
          <p:cNvPr id="9" name="Shape 2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7540" y="1218638"/>
            <a:ext cx="1429997" cy="37555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2487537" y="2690336"/>
            <a:ext cx="5715000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Зээлийн өрийн үлдэгдэл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7137.8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төгрөгт хүрснээс чанаргүй зээлийн өрийн үлдэгдэл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1963.5</a:t>
            </a:r>
            <a:r>
              <a:rPr lang="en-US" sz="1400" dirty="0" smtClean="0"/>
              <a:t>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төгрөгт хүрч нийт зээлийн үлдэгдлийн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1.</a:t>
            </a:r>
            <a:r>
              <a:rPr lang="en-US" sz="1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3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хувийг эзэлж байна.</a:t>
            </a:r>
            <a:endParaRPr lang="en-US" sz="1600" dirty="0">
              <a:solidFill>
                <a:prstClr val="black"/>
              </a:solidFill>
              <a:latin typeface="Arial"/>
              <a:ea typeface="Calibri"/>
              <a:cs typeface="Times New Roman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63324" y="1219200"/>
            <a:ext cx="5867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Банкны системийн хэмжээгээр өөрийн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кассаар,</a:t>
            </a:r>
            <a:r>
              <a:rPr lang="en-US" sz="1400" dirty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6310.8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төгрөгийн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орлогын,</a:t>
            </a:r>
            <a:r>
              <a:rPr lang="en-US" sz="1400" dirty="0" smtClean="0">
                <a:solidFill>
                  <a:schemeClr val="bg1"/>
                </a:solidFill>
                <a:latin typeface="Arial"/>
                <a:ea typeface="Calibri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167.8</a:t>
            </a:r>
            <a:r>
              <a:rPr lang="en-US" sz="1400" dirty="0" smtClean="0"/>
              <a:t>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төгрөгийн зарлагын гүйлгээ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хийсэн байна.</a:t>
            </a:r>
            <a:endParaRPr lang="mn-MN" sz="1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441959" y="3431213"/>
            <a:ext cx="56758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Банкууд нь хадгаламжийн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30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гаруй төрлийн бүтээгдэхүүнээр иргэдэд үйлчилж </a:t>
            </a:r>
            <a:r>
              <a:rPr lang="mn-MN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8952.2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төгрөгийн хадгаламж хуримтлуулж ажилласан байна.</a:t>
            </a:r>
            <a:endParaRPr 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89110" y="1955659"/>
            <a:ext cx="558467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Монголбанк нь арилжааны банкуудад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976.2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төгрөг хүргүүлж, банкуудаас 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3471.3</a:t>
            </a:r>
            <a:r>
              <a:rPr lang="en-US" sz="1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400" dirty="0" smtClean="0">
                <a:solidFill>
                  <a:schemeClr val="bg1"/>
                </a:solidFill>
                <a:latin typeface="Arial"/>
                <a:ea typeface="Calibri"/>
              </a:rPr>
              <a:t>сая </a:t>
            </a:r>
            <a:r>
              <a:rPr lang="mn-MN" sz="1400" dirty="0">
                <a:solidFill>
                  <a:schemeClr val="bg1"/>
                </a:solidFill>
                <a:latin typeface="Arial"/>
                <a:ea typeface="Calibri"/>
              </a:rPr>
              <a:t>төгрөгийг татан төвлөрүүлсэн байна.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63324" y="4251068"/>
            <a:ext cx="604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ХААН, ХАС, КАПИТАЛ, ТӨРИЙН банкууд нь 50 гаруй нэр төрлийн зээлийн бүтээгдэхүүнийг иргэдэд жилийн 5-30 хувийн хүүтэйгээр олгож, иргэдийн хугацаатай хадгаламжинд жилийн </a:t>
            </a:r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7.5-16.7</a:t>
            </a:r>
            <a:r>
              <a:rPr lang="mn-M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хувь, хугацаагүй хадгаламжинд жилийн </a:t>
            </a:r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2.4</a:t>
            </a:r>
            <a:r>
              <a:rPr lang="mn-M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mn-M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en-US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1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хувийн хүү олгож </a:t>
            </a:r>
            <a:r>
              <a:rPr lang="mn-MN" sz="11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en-US" sz="11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26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44"/>
          <p:cNvSpPr/>
          <p:nvPr/>
        </p:nvSpPr>
        <p:spPr>
          <a:xfrm>
            <a:off x="3657600" y="509167"/>
            <a:ext cx="3352800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mn-MN" sz="2400" b="1" cap="none" dirty="0" smtClean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ТӨСӨВ, САНХҮҮ</a:t>
            </a:r>
            <a:endParaRPr lang="mn-MN" sz="2400" b="1" cap="none" dirty="0">
              <a:solidFill>
                <a:srgbClr val="002060"/>
              </a:solidFill>
              <a:latin typeface="Arial" panose="020B0604020202020204" pitchFamily="34" charset="0"/>
              <a:ea typeface="Tahoma"/>
              <a:cs typeface="Arial" panose="020B0604020202020204" pitchFamily="34" charset="0"/>
              <a:sym typeface="Tahoma"/>
            </a:endParaRPr>
          </a:p>
        </p:txBody>
      </p:sp>
      <p:pic>
        <p:nvPicPr>
          <p:cNvPr id="8" name="Shape 2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209800"/>
            <a:ext cx="3654552" cy="190246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46"/>
          <p:cNvSpPr/>
          <p:nvPr/>
        </p:nvSpPr>
        <p:spPr>
          <a:xfrm>
            <a:off x="1255834" y="1219200"/>
            <a:ext cx="7699131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2019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оны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0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</a:rPr>
              <a:t>2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дугаар сарын байдлаар төсвийн орлогод нийт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1589.6</a:t>
            </a:r>
            <a:r>
              <a:rPr lang="en-US" sz="1600" dirty="0" smtClean="0"/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сая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төгрөг төвлөрөхөөс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1774.0</a:t>
            </a:r>
            <a:r>
              <a:rPr lang="en-US" sz="1600" dirty="0" smtClean="0"/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сая төгрөг төвлөрүүлж, орлогын төлөвлөгөө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119.7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сая төгрөг  буюу 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11.6</a:t>
            </a:r>
            <a:r>
              <a:rPr lang="en-US" sz="1600" dirty="0" smtClean="0"/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</a:rPr>
              <a:t>хувиар 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</a:rPr>
              <a:t>биелэсэн  байна.</a:t>
            </a:r>
            <a:endParaRPr lang="en-US" sz="16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0" name="Shape 247"/>
          <p:cNvSpPr/>
          <p:nvPr/>
        </p:nvSpPr>
        <p:spPr>
          <a:xfrm>
            <a:off x="5105399" y="2228671"/>
            <a:ext cx="3733801" cy="16575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Татварын бус орлогод төвлөрүүлэх ёстой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137.2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сая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төгрөгийн орлогын төлөвлөгөөг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79.6</a:t>
            </a:r>
            <a:r>
              <a:rPr lang="en-US" sz="1600" dirty="0" smtClean="0"/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хувиар давуулан биелүүлж, төсөвт татварын бус орлогоор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109.1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сая төгрөг төвлөрсөн байна. </a:t>
            </a:r>
            <a:endParaRPr lang="en-US" sz="1600" dirty="0">
              <a:effectLst/>
              <a:latin typeface="Arial"/>
              <a:ea typeface="Calibri"/>
              <a:cs typeface="Times New Roman"/>
            </a:endParaRPr>
          </a:p>
        </p:txBody>
      </p:sp>
      <p:sp>
        <p:nvSpPr>
          <p:cNvPr id="11" name="Shape 248"/>
          <p:cNvSpPr/>
          <p:nvPr/>
        </p:nvSpPr>
        <p:spPr>
          <a:xfrm>
            <a:off x="1315915" y="4267200"/>
            <a:ext cx="7523285" cy="838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Орон нутгийн төсвийн  байгууллага нийт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9123.4</a:t>
            </a:r>
            <a:r>
              <a:rPr lang="en-US" sz="1600" dirty="0" smtClean="0"/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сая төгрөгийн зарлагатай ажилласан нь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төлөвлөснөөсөө</a:t>
            </a:r>
            <a:r>
              <a:rPr lang="en-US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4117.1</a:t>
            </a:r>
            <a:r>
              <a:rPr lang="en-US" sz="1600" dirty="0" smtClean="0"/>
              <a:t> </a:t>
            </a:r>
            <a:r>
              <a:rPr lang="mn-MN" sz="1600" dirty="0" smtClean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 </a:t>
            </a:r>
            <a:r>
              <a:rPr lang="mn-MN" sz="1600" dirty="0">
                <a:solidFill>
                  <a:srgbClr val="000000"/>
                </a:solidFill>
                <a:latin typeface="Arial"/>
                <a:ea typeface="Calibri"/>
                <a:cs typeface="Arial"/>
              </a:rPr>
              <a:t>сая төгрөгөөр бага  зарцуулалттай ажилласан байна.</a:t>
            </a:r>
            <a:endParaRPr sz="1600" dirty="0">
              <a:solidFill>
                <a:schemeClr val="dk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538920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0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hape 266"/>
          <p:cNvSpPr/>
          <p:nvPr/>
        </p:nvSpPr>
        <p:spPr>
          <a:xfrm>
            <a:off x="2414546" y="476237"/>
            <a:ext cx="5198859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rtl="0">
              <a:spcBef>
                <a:spcPts val="0"/>
              </a:spcBef>
              <a:buSzPct val="25000"/>
              <a:buNone/>
            </a:pPr>
            <a:r>
              <a:rPr lang="mn-MN" sz="2400" b="1" cap="none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ХЭРЭГЛЭЭНИЙ ҮНИЙН ИНДЕКС</a:t>
            </a:r>
          </a:p>
        </p:txBody>
      </p:sp>
      <p:sp>
        <p:nvSpPr>
          <p:cNvPr id="8" name="Shape 267"/>
          <p:cNvSpPr/>
          <p:nvPr/>
        </p:nvSpPr>
        <p:spPr>
          <a:xfrm>
            <a:off x="2926935" y="1505481"/>
            <a:ext cx="6019798" cy="533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US" sz="1100" dirty="0">
              <a:effectLst/>
              <a:latin typeface="Arial Mon" panose="020B0500000000000000" pitchFamily="34" charset="0"/>
              <a:ea typeface="Calibri"/>
              <a:cs typeface="Times New Roman"/>
            </a:endParaRPr>
          </a:p>
        </p:txBody>
      </p:sp>
      <p:pic>
        <p:nvPicPr>
          <p:cNvPr id="9" name="Shape 2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2728" y="2971800"/>
            <a:ext cx="1782872" cy="160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Shape 27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12728" y="1508893"/>
            <a:ext cx="1782872" cy="1439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Shape 27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12729" y="4648200"/>
            <a:ext cx="1782872" cy="1600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2980701" y="2047521"/>
            <a:ext cx="591226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mn-MN" sz="1050" b="1" dirty="0" smtClean="0">
              <a:latin typeface="Arial Mon" panose="020B0500000000000000" pitchFamily="34" charset="0"/>
              <a:cs typeface="Arial" panose="020B0604020202020204" pitchFamily="34" charset="0"/>
            </a:endParaRPr>
          </a:p>
          <a:p>
            <a:endParaRPr lang="mn-MN" sz="1050" b="1" dirty="0" smtClean="0">
              <a:latin typeface="Arial Mon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76600" y="14438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mn-MN" sz="1200" b="1" dirty="0" smtClean="0"/>
              <a:t>Хэрэглээний </a:t>
            </a:r>
            <a:r>
              <a:rPr lang="mn-MN" sz="1200" b="1" dirty="0"/>
              <a:t>бараа, үйлчилгээний үнэ өмнөх сараас </a:t>
            </a:r>
            <a:r>
              <a:rPr lang="en-US" sz="1200" b="1" dirty="0"/>
              <a:t>0.</a:t>
            </a:r>
            <a:r>
              <a:rPr lang="mn-MN" sz="1200" b="1" dirty="0"/>
              <a:t>8 хувиар өсөхөд </a:t>
            </a:r>
            <a:r>
              <a:rPr lang="mn-MN" sz="1200" dirty="0" smtClean="0"/>
              <a:t>Хүнсний бараа</a:t>
            </a:r>
            <a:r>
              <a:rPr lang="en-US" sz="1200" dirty="0" smtClean="0"/>
              <a:t>, с</a:t>
            </a:r>
            <a:r>
              <a:rPr lang="mn-MN" sz="1200" dirty="0" smtClean="0"/>
              <a:t>огтууруулах бус ундааны бүлэг </a:t>
            </a:r>
            <a:r>
              <a:rPr lang="mn-MN" sz="1200" dirty="0"/>
              <a:t>4.3 хувиар өссөн нь голлон нөлөөлсөн байна.</a:t>
            </a:r>
            <a:endParaRPr lang="en-US" sz="1200" dirty="0"/>
          </a:p>
          <a:p>
            <a:r>
              <a:rPr lang="en-US" sz="1200" b="1" dirty="0"/>
              <a:t> </a:t>
            </a:r>
            <a:endParaRPr lang="en-US" sz="1200" dirty="0"/>
          </a:p>
          <a:p>
            <a:r>
              <a:rPr lang="mn-MN" sz="1200" b="1" dirty="0"/>
              <a:t>Хэрэглээний бараа, үйлчилгээний үнэ өмнөх оны мөн үеэс 6</a:t>
            </a:r>
            <a:r>
              <a:rPr lang="en-US" sz="1200" b="1" dirty="0"/>
              <a:t>.9</a:t>
            </a:r>
            <a:r>
              <a:rPr lang="mn-MN" sz="1200" b="1" dirty="0"/>
              <a:t> хувиар өсөхөд </a:t>
            </a:r>
            <a:r>
              <a:rPr lang="mn-MN" sz="1200" dirty="0" smtClean="0"/>
              <a:t>Хүнсний бараа</a:t>
            </a:r>
            <a:r>
              <a:rPr lang="en-US" sz="1200" dirty="0" smtClean="0"/>
              <a:t>, с</a:t>
            </a:r>
            <a:r>
              <a:rPr lang="mn-MN" sz="1200" dirty="0" smtClean="0"/>
              <a:t>огтууруулах бус ундааны бүлэг </a:t>
            </a:r>
            <a:r>
              <a:rPr lang="en-US" sz="1200" dirty="0"/>
              <a:t>4.0 </a:t>
            </a:r>
            <a:r>
              <a:rPr lang="mn-MN" sz="1200" dirty="0"/>
              <a:t>хувь, </a:t>
            </a:r>
            <a:r>
              <a:rPr lang="mn-MN" sz="1200" dirty="0" smtClean="0"/>
              <a:t>Согтууруулах ундаа</a:t>
            </a:r>
            <a:r>
              <a:rPr lang="en-US" sz="1200" dirty="0" smtClean="0"/>
              <a:t>, </a:t>
            </a:r>
            <a:r>
              <a:rPr lang="mn-MN" sz="1200" dirty="0" smtClean="0"/>
              <a:t>тамхи</a:t>
            </a:r>
            <a:r>
              <a:rPr lang="en-US" sz="1200" dirty="0" smtClean="0"/>
              <a:t>, м</a:t>
            </a:r>
            <a:r>
              <a:rPr lang="mn-MN" sz="1200" dirty="0" smtClean="0"/>
              <a:t>ансууруулах бодисын бүлэг </a:t>
            </a:r>
            <a:r>
              <a:rPr lang="mn-MN" sz="1200" dirty="0"/>
              <a:t>6.</a:t>
            </a:r>
            <a:r>
              <a:rPr lang="en-US" sz="1200" dirty="0"/>
              <a:t>9</a:t>
            </a:r>
            <a:r>
              <a:rPr lang="mn-MN" sz="1200" dirty="0"/>
              <a:t> хувь, </a:t>
            </a:r>
            <a:r>
              <a:rPr lang="mn-MN" sz="1200" dirty="0" smtClean="0"/>
              <a:t>Хувцас</a:t>
            </a:r>
            <a:r>
              <a:rPr lang="en-US" sz="1200" dirty="0" smtClean="0"/>
              <a:t>, </a:t>
            </a:r>
            <a:r>
              <a:rPr lang="mn-MN" sz="1200" dirty="0" smtClean="0"/>
              <a:t>бөс бараа</a:t>
            </a:r>
            <a:r>
              <a:rPr lang="en-US" sz="1200" dirty="0" smtClean="0"/>
              <a:t>, </a:t>
            </a:r>
            <a:r>
              <a:rPr lang="mn-MN" sz="1200" dirty="0" smtClean="0"/>
              <a:t>гуталны </a:t>
            </a:r>
            <a:r>
              <a:rPr lang="mn-MN" sz="1200" dirty="0"/>
              <a:t>бүлэг 6.2 хувь, Гэр ахуйн тавилга, гэр ахуйн барааны бүлэг 5.7 хувь, </a:t>
            </a:r>
            <a:r>
              <a:rPr lang="mn-MN" sz="1200" dirty="0" smtClean="0"/>
              <a:t>Эм тариа</a:t>
            </a:r>
            <a:r>
              <a:rPr lang="en-US" sz="1200" dirty="0" smtClean="0"/>
              <a:t>, </a:t>
            </a:r>
            <a:r>
              <a:rPr lang="mn-MN" sz="1200" dirty="0" smtClean="0"/>
              <a:t>эмнэлгийн үйлчилгээний </a:t>
            </a:r>
            <a:r>
              <a:rPr lang="mn-MN" sz="1200" dirty="0"/>
              <a:t>бүлэг </a:t>
            </a:r>
            <a:r>
              <a:rPr lang="en-US" sz="1200" dirty="0"/>
              <a:t>6.6</a:t>
            </a:r>
            <a:r>
              <a:rPr lang="mn-MN" sz="1200" dirty="0"/>
              <a:t> хувь, </a:t>
            </a:r>
            <a:r>
              <a:rPr lang="mn-MN" sz="1200" dirty="0" smtClean="0"/>
              <a:t>Тээврийн бүлэг </a:t>
            </a:r>
            <a:r>
              <a:rPr lang="en-US" sz="1200" dirty="0"/>
              <a:t>5.3</a:t>
            </a:r>
            <a:r>
              <a:rPr lang="mn-MN" sz="1200" dirty="0"/>
              <a:t> хувь,</a:t>
            </a:r>
            <a:r>
              <a:rPr lang="en-US" sz="1200" dirty="0"/>
              <a:t> </a:t>
            </a:r>
            <a:r>
              <a:rPr lang="mn-MN" sz="1200" dirty="0" smtClean="0"/>
              <a:t>Амралт</a:t>
            </a:r>
            <a:r>
              <a:rPr lang="en-US" sz="1200" dirty="0" smtClean="0"/>
              <a:t>, </a:t>
            </a:r>
            <a:r>
              <a:rPr lang="mn-MN" sz="1200" dirty="0" smtClean="0"/>
              <a:t>чөлөөт цаг</a:t>
            </a:r>
            <a:r>
              <a:rPr lang="en-US" sz="1200" dirty="0" smtClean="0"/>
              <a:t>, с</a:t>
            </a:r>
            <a:r>
              <a:rPr lang="mn-MN" sz="1200" dirty="0" smtClean="0"/>
              <a:t>очлын барааны үйлчилгээний бүлэг </a:t>
            </a:r>
            <a:r>
              <a:rPr lang="mn-MN" sz="1200" dirty="0"/>
              <a:t>2.7 хувь, </a:t>
            </a:r>
            <a:r>
              <a:rPr lang="mn-MN" sz="1200" dirty="0" smtClean="0"/>
              <a:t>Зочид буудал</a:t>
            </a:r>
            <a:r>
              <a:rPr lang="en-US" sz="1200" dirty="0" smtClean="0"/>
              <a:t>, </a:t>
            </a:r>
            <a:r>
              <a:rPr lang="mn-MN" sz="1200" dirty="0" smtClean="0"/>
              <a:t>Нийтийн хоол</a:t>
            </a:r>
            <a:r>
              <a:rPr lang="en-US" sz="1200" dirty="0" smtClean="0"/>
              <a:t>, д</a:t>
            </a:r>
            <a:r>
              <a:rPr lang="mn-MN" sz="1200" dirty="0" smtClean="0"/>
              <a:t>отуур байрын үйлчилгээний бүлэг </a:t>
            </a:r>
            <a:r>
              <a:rPr lang="mn-MN" sz="1200" dirty="0"/>
              <a:t>3.2 хувь, Бусад бараа, үйлчилгээний бүлэг 3.1 хувиар өссөн нь голлон нөлөөлсөн байна.</a:t>
            </a:r>
            <a:endParaRPr lang="en-US" sz="1200" dirty="0"/>
          </a:p>
          <a:p>
            <a:r>
              <a:rPr lang="mn-MN" sz="1200" b="1" dirty="0"/>
              <a:t>Хэрэглээний бараа, үйлчилгээний үнэ өмнөх оны эцсээс 0.</a:t>
            </a:r>
            <a:r>
              <a:rPr lang="en-US" sz="1200" b="1" dirty="0"/>
              <a:t>8 </a:t>
            </a:r>
            <a:r>
              <a:rPr lang="mn-MN" sz="1200" b="1" dirty="0"/>
              <a:t>хувиар өсөхөд </a:t>
            </a:r>
            <a:r>
              <a:rPr lang="mn-MN" sz="1200" dirty="0" smtClean="0"/>
              <a:t>Хүнсний бараа</a:t>
            </a:r>
            <a:r>
              <a:rPr lang="en-US" sz="1200" dirty="0" smtClean="0"/>
              <a:t>, с</a:t>
            </a:r>
            <a:r>
              <a:rPr lang="mn-MN" sz="1200" dirty="0" smtClean="0"/>
              <a:t>огтууруулах бус ундааны бүлэг </a:t>
            </a:r>
            <a:r>
              <a:rPr lang="en-US" sz="1200" dirty="0"/>
              <a:t>4.3 </a:t>
            </a:r>
            <a:r>
              <a:rPr lang="mn-MN" sz="1200" dirty="0"/>
              <a:t>хувь, </a:t>
            </a:r>
            <a:r>
              <a:rPr lang="mn-MN" sz="1200" dirty="0" smtClean="0"/>
              <a:t>Согтууруулах ундаа</a:t>
            </a:r>
            <a:r>
              <a:rPr lang="en-US" sz="1200" dirty="0" smtClean="0"/>
              <a:t>, </a:t>
            </a:r>
            <a:r>
              <a:rPr lang="mn-MN" sz="1200" dirty="0" smtClean="0"/>
              <a:t>тамхи</a:t>
            </a:r>
            <a:r>
              <a:rPr lang="en-US" sz="1200" dirty="0" smtClean="0"/>
              <a:t>, м</a:t>
            </a:r>
            <a:r>
              <a:rPr lang="mn-MN" sz="1200" dirty="0" smtClean="0"/>
              <a:t>ансууруулах бодисын бүлэг </a:t>
            </a:r>
            <a:r>
              <a:rPr lang="mn-MN" sz="1200" dirty="0"/>
              <a:t>0.</a:t>
            </a:r>
            <a:r>
              <a:rPr lang="en-US" sz="1200" dirty="0"/>
              <a:t>3</a:t>
            </a:r>
            <a:r>
              <a:rPr lang="mn-MN" sz="1200" dirty="0"/>
              <a:t> хувь, </a:t>
            </a:r>
            <a:r>
              <a:rPr lang="mn-MN" sz="1200" dirty="0" smtClean="0"/>
              <a:t>Хувцас</a:t>
            </a:r>
            <a:r>
              <a:rPr lang="en-US" sz="1200" dirty="0" smtClean="0"/>
              <a:t>, </a:t>
            </a:r>
            <a:r>
              <a:rPr lang="mn-MN" sz="1200" dirty="0" smtClean="0"/>
              <a:t>бөс бараа</a:t>
            </a:r>
            <a:r>
              <a:rPr lang="en-US" sz="1200" dirty="0" smtClean="0"/>
              <a:t>, </a:t>
            </a:r>
            <a:r>
              <a:rPr lang="mn-MN" sz="1200" dirty="0" smtClean="0"/>
              <a:t>гуталны </a:t>
            </a:r>
            <a:r>
              <a:rPr lang="mn-MN" sz="1200" dirty="0"/>
              <a:t>бүлэг 0.4 хувь, Гэр ахуйн тавилга, гэр ахуйн барааны бүлэг 0.3 хувь, Э</a:t>
            </a:r>
            <a:r>
              <a:rPr lang="en-US" sz="1200" dirty="0"/>
              <a:t>м </a:t>
            </a:r>
            <a:r>
              <a:rPr lang="mn-MN" sz="1200" dirty="0" smtClean="0"/>
              <a:t>тариа</a:t>
            </a:r>
            <a:r>
              <a:rPr lang="en-US" sz="1200" dirty="0" smtClean="0"/>
              <a:t>, </a:t>
            </a:r>
            <a:r>
              <a:rPr lang="mn-MN" sz="1200" dirty="0" smtClean="0"/>
              <a:t>эмнэлгийн</a:t>
            </a:r>
            <a:r>
              <a:rPr lang="en-US" sz="1200" dirty="0" smtClean="0"/>
              <a:t> </a:t>
            </a:r>
            <a:r>
              <a:rPr lang="mn-MN" sz="1200" dirty="0" smtClean="0"/>
              <a:t>үйлчилгээний </a:t>
            </a:r>
            <a:r>
              <a:rPr lang="mn-MN" sz="1200" dirty="0"/>
              <a:t>бүлэг </a:t>
            </a:r>
            <a:r>
              <a:rPr lang="en-US" sz="1200" dirty="0"/>
              <a:t>1.0</a:t>
            </a:r>
            <a:r>
              <a:rPr lang="mn-MN" sz="1200" dirty="0"/>
              <a:t> хувь, </a:t>
            </a:r>
            <a:r>
              <a:rPr lang="mn-MN" sz="1200" dirty="0" smtClean="0"/>
              <a:t>Тээврийн бүлэг </a:t>
            </a:r>
            <a:r>
              <a:rPr lang="mn-MN" sz="1200" dirty="0"/>
              <a:t>7.2 хувиар өссөн нь голлон нөлөөлсөн байна.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095422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3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2276" y="1143000"/>
            <a:ext cx="2459124" cy="1640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3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6800" y="3426151"/>
            <a:ext cx="2743200" cy="18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336"/>
          <p:cNvSpPr/>
          <p:nvPr/>
        </p:nvSpPr>
        <p:spPr>
          <a:xfrm>
            <a:off x="3794333" y="510216"/>
            <a:ext cx="2440092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ctr">
              <a:buSzPct val="25000"/>
            </a:pPr>
            <a:r>
              <a:rPr lang="mn-MN" sz="2400" b="1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АЖ ҮЙЛДВЭР </a:t>
            </a:r>
          </a:p>
        </p:txBody>
      </p:sp>
      <p:sp>
        <p:nvSpPr>
          <p:cNvPr id="10" name="Shape 337"/>
          <p:cNvSpPr/>
          <p:nvPr/>
        </p:nvSpPr>
        <p:spPr>
          <a:xfrm>
            <a:off x="3810000" y="1384882"/>
            <a:ext cx="5105400" cy="92333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>
              <a:buSzPct val="25000"/>
            </a:pP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нийт үйлдвэрлэл 2019 оны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4042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.7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ая төгрөгт хүрч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өмнөх оны мөн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үеэс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1659.1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төгрөгөөр буурсан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339"/>
          <p:cNvSpPr/>
          <p:nvPr/>
        </p:nvSpPr>
        <p:spPr>
          <a:xfrm>
            <a:off x="3810000" y="3598721"/>
            <a:ext cx="5105400" cy="13760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algn="just"/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Аж үйлдвэрийн салбарын борлуулсан бүтээгдэхүүн 201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сард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8211.8</a:t>
            </a:r>
            <a:r>
              <a:rPr lang="en-US" sz="1600" dirty="0" smtClean="0"/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ая төгрөгт хүрч,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оны мөн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үеэс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2342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.6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сая төгрөгөөр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буурсан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9484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Shape 2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44114" y="4737219"/>
            <a:ext cx="1168451" cy="1254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27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5600" y="4724400"/>
            <a:ext cx="1268319" cy="123460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Shape 280"/>
          <p:cNvSpPr/>
          <p:nvPr/>
        </p:nvSpPr>
        <p:spPr>
          <a:xfrm>
            <a:off x="4124045" y="533400"/>
            <a:ext cx="1590956" cy="461665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mn-MN" sz="2400" b="1" cap="none" dirty="0">
                <a:solidFill>
                  <a:srgbClr val="002060"/>
                </a:solidFill>
                <a:latin typeface="Arial" panose="020B0604020202020204" pitchFamily="34" charset="0"/>
                <a:ea typeface="Tahoma"/>
                <a:cs typeface="Arial" panose="020B0604020202020204" pitchFamily="34" charset="0"/>
                <a:sym typeface="Tahoma"/>
              </a:rPr>
              <a:t>ТЭЭВЭР</a:t>
            </a:r>
          </a:p>
        </p:txBody>
      </p:sp>
      <p:sp>
        <p:nvSpPr>
          <p:cNvPr id="10" name="Shape 281"/>
          <p:cNvSpPr/>
          <p:nvPr/>
        </p:nvSpPr>
        <p:spPr>
          <a:xfrm>
            <a:off x="2878664" y="1280978"/>
            <a:ext cx="5274736" cy="92352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indent="228600" algn="just">
              <a:lnSpc>
                <a:spcPct val="115000"/>
              </a:lnSpc>
              <a:buSzPct val="25000"/>
            </a:pPr>
            <a:r>
              <a:rPr lang="en-US" sz="1600" dirty="0" smtClean="0">
                <a:latin typeface="Arial"/>
                <a:ea typeface="Calibri"/>
              </a:rPr>
              <a:t>201</a:t>
            </a:r>
            <a:r>
              <a:rPr lang="mn-MN" sz="1600" dirty="0" smtClean="0">
                <a:latin typeface="Arial"/>
                <a:ea typeface="Calibri"/>
              </a:rPr>
              <a:t>9</a:t>
            </a:r>
            <a:r>
              <a:rPr lang="en-US" sz="1600" dirty="0" smtClean="0">
                <a:latin typeface="Arial"/>
                <a:ea typeface="Calibri"/>
              </a:rPr>
              <a:t> </a:t>
            </a:r>
            <a:r>
              <a:rPr lang="en-US" sz="1600" dirty="0" err="1">
                <a:latin typeface="Arial"/>
                <a:ea typeface="Calibri"/>
              </a:rPr>
              <a:t>он</a:t>
            </a:r>
            <a:r>
              <a:rPr lang="mn-MN" sz="1600" dirty="0">
                <a:latin typeface="Arial"/>
                <a:ea typeface="Calibri"/>
              </a:rPr>
              <a:t>ы </a:t>
            </a:r>
            <a:r>
              <a:rPr lang="mn-MN" sz="1600" dirty="0" smtClean="0">
                <a:latin typeface="Arial"/>
                <a:ea typeface="Calibri"/>
              </a:rPr>
              <a:t>02</a:t>
            </a:r>
            <a:r>
              <a:rPr lang="en-US" sz="1600" dirty="0" smtClean="0">
                <a:latin typeface="Arial"/>
                <a:ea typeface="Calibri"/>
              </a:rPr>
              <a:t> </a:t>
            </a:r>
            <a:r>
              <a:rPr lang="en-US" sz="1600" dirty="0" smtClean="0">
                <a:latin typeface="Arial"/>
                <a:ea typeface="Calibri"/>
              </a:rPr>
              <a:t>д</a:t>
            </a:r>
            <a:r>
              <a:rPr lang="mn-MN" sz="1600" dirty="0" smtClean="0">
                <a:latin typeface="Arial"/>
                <a:ea typeface="Calibri"/>
              </a:rPr>
              <a:t>угаа</a:t>
            </a:r>
            <a:r>
              <a:rPr lang="en-US" sz="1600" dirty="0" smtClean="0">
                <a:latin typeface="Arial"/>
                <a:ea typeface="Calibri"/>
              </a:rPr>
              <a:t>р </a:t>
            </a:r>
            <a:r>
              <a:rPr lang="en-US" sz="1600" dirty="0" err="1">
                <a:latin typeface="Arial"/>
                <a:ea typeface="Calibri"/>
              </a:rPr>
              <a:t>сарын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en-US" sz="1600" dirty="0" err="1">
                <a:latin typeface="Arial"/>
                <a:ea typeface="Calibri"/>
              </a:rPr>
              <a:t>байдлаар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mn-MN" sz="1600" dirty="0">
                <a:latin typeface="Arial"/>
                <a:ea typeface="Calibri"/>
              </a:rPr>
              <a:t>орон нутгийн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en-US" sz="1600" dirty="0" err="1" smtClean="0">
                <a:latin typeface="Arial"/>
                <a:ea typeface="Calibri"/>
              </a:rPr>
              <a:t>тээврээр</a:t>
            </a:r>
            <a:r>
              <a:rPr lang="mn-MN" sz="1600" dirty="0">
                <a:latin typeface="Arial"/>
                <a:ea typeface="Calibri"/>
              </a:rPr>
              <a:t> </a:t>
            </a:r>
            <a:r>
              <a:rPr lang="mn-MN" sz="1600" dirty="0" smtClean="0">
                <a:latin typeface="Arial"/>
                <a:ea typeface="Calibri"/>
              </a:rPr>
              <a:t>699</a:t>
            </a:r>
            <a:r>
              <a:rPr lang="en-US" sz="1600" dirty="0" smtClean="0">
                <a:latin typeface="Arial"/>
                <a:ea typeface="Calibri"/>
              </a:rPr>
              <a:t> </a:t>
            </a:r>
            <a:r>
              <a:rPr lang="en-US" sz="1600" dirty="0" err="1" smtClean="0">
                <a:latin typeface="Arial"/>
                <a:ea typeface="Calibri"/>
              </a:rPr>
              <a:t>иргэн</a:t>
            </a:r>
            <a:r>
              <a:rPr lang="en-US" sz="1600" dirty="0">
                <a:latin typeface="Arial"/>
                <a:ea typeface="Calibri"/>
              </a:rPr>
              <a:t> </a:t>
            </a:r>
            <a:r>
              <a:rPr lang="mn-MN" sz="1600" dirty="0" smtClean="0">
                <a:latin typeface="Arial"/>
                <a:ea typeface="Calibri"/>
              </a:rPr>
              <a:t>зорчсон нь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сараас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429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.8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%)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хүнээр буурсан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байна.</a:t>
            </a:r>
            <a:endParaRPr lang="mn-MN" sz="1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11" name="Shape 282"/>
          <p:cNvSpPr/>
          <p:nvPr/>
        </p:nvSpPr>
        <p:spPr>
          <a:xfrm>
            <a:off x="2971802" y="2807860"/>
            <a:ext cx="5181598" cy="7735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r>
              <a:rPr lang="mn-MN" sz="1600" dirty="0" err="1"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вто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тээврээр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зорчигчид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4703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/>
                <a:ea typeface="Calibri"/>
              </a:rPr>
              <a:t>иргэн</a:t>
            </a:r>
            <a:r>
              <a:rPr lang="en-US" sz="1600" dirty="0">
                <a:solidFill>
                  <a:prstClr val="black"/>
                </a:solidFill>
                <a:latin typeface="Arial"/>
                <a:ea typeface="Calibri"/>
              </a:rPr>
              <a:t> </a:t>
            </a:r>
            <a:r>
              <a:rPr lang="mn-MN" sz="1600" dirty="0">
                <a:solidFill>
                  <a:prstClr val="black"/>
                </a:solidFill>
                <a:latin typeface="Arial"/>
                <a:ea typeface="Calibri"/>
              </a:rPr>
              <a:t>зорчсон нь</a:t>
            </a:r>
            <a:r>
              <a:rPr lang="mn-M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өмнөх</a:t>
            </a:r>
            <a:r>
              <a:rPr lang="mn-MN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сараас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35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(82.2%)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үнээр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өссөн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байна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2" name="Shape 284" descr="авто тээвэр зурган илэрцүүд"/>
          <p:cNvPicPr preferRelativeResize="0"/>
          <p:nvPr/>
        </p:nvPicPr>
        <p:blipFill rotWithShape="1">
          <a:blip r:embed="rId5">
            <a:alphaModFix/>
          </a:blip>
          <a:srcRect l="19026" r="19256"/>
          <a:stretch/>
        </p:blipFill>
        <p:spPr>
          <a:xfrm>
            <a:off x="1304802" y="1194041"/>
            <a:ext cx="1076344" cy="1097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286"/>
          <p:cNvPicPr preferRelativeResize="0"/>
          <p:nvPr/>
        </p:nvPicPr>
        <p:blipFill rotWithShape="1">
          <a:blip r:embed="rId6">
            <a:alphaModFix/>
          </a:blip>
          <a:srcRect l="33824" t="22194" r="33236" b="21561"/>
          <a:stretch/>
        </p:blipFill>
        <p:spPr>
          <a:xfrm>
            <a:off x="1304802" y="2743200"/>
            <a:ext cx="1127303" cy="10857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21014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D:\C disk\taniltsuulga\2017\10\p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1091013" y="838200"/>
            <a:ext cx="7824387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mn-MN" sz="3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Анхаарал тавьсанд </a:t>
            </a:r>
          </a:p>
          <a:p>
            <a:pPr algn="ctr">
              <a:defRPr/>
            </a:pPr>
            <a:r>
              <a:rPr lang="mn-MN" sz="3600" dirty="0" smtClean="0">
                <a:solidFill>
                  <a:srgbClr val="F79646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баярлалаа</a:t>
            </a:r>
            <a:endParaRPr lang="en-US" sz="3600" dirty="0" smtClean="0">
              <a:solidFill>
                <a:srgbClr val="F79646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algn="r">
              <a:lnSpc>
                <a:spcPct val="150000"/>
              </a:lnSpc>
              <a:defRPr/>
            </a:pPr>
            <a:endParaRPr lang="mn-MN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mn-MN" dirty="0" smtClean="0">
                <a:solidFill>
                  <a:srgbClr val="F79646">
                    <a:lumMod val="75000"/>
                  </a:srgbClr>
                </a:solidFill>
              </a:rPr>
              <a:t>                                                                  Веб хуудас</a:t>
            </a:r>
            <a:r>
              <a:rPr lang="mn-MN" dirty="0" smtClean="0">
                <a:solidFill>
                  <a:prstClr val="black"/>
                </a:solidFill>
              </a:rPr>
              <a:t>: </a:t>
            </a:r>
            <a:r>
              <a:rPr lang="en-US" dirty="0" smtClean="0">
                <a:solidFill>
                  <a:prstClr val="black"/>
                </a:solidFill>
              </a:rPr>
              <a:t>http://khentii.nso.mn</a:t>
            </a:r>
            <a:endParaRPr lang="en-US" b="1" i="1" dirty="0" smtClean="0">
              <a:solidFill>
                <a:prstClr val="black"/>
              </a:solidFill>
            </a:endParaRPr>
          </a:p>
          <a:p>
            <a:pPr algn="ctr">
              <a:lnSpc>
                <a:spcPct val="150000"/>
              </a:lnSpc>
              <a:defRPr/>
            </a:pPr>
            <a:r>
              <a:rPr lang="en-US" b="1" i="1" dirty="0" smtClean="0">
                <a:solidFill>
                  <a:srgbClr val="F79646">
                    <a:lumMod val="75000"/>
                  </a:srgbClr>
                </a:solidFill>
              </a:rPr>
              <a:t>                                   </a:t>
            </a:r>
            <a:r>
              <a:rPr lang="mn-MN" dirty="0" smtClean="0">
                <a:solidFill>
                  <a:srgbClr val="F79646">
                    <a:lumMod val="75000"/>
                  </a:srgbClr>
                </a:solidFill>
              </a:rPr>
              <a:t>И-мэйл</a:t>
            </a:r>
            <a:r>
              <a:rPr lang="mn-MN" dirty="0" smtClean="0">
                <a:solidFill>
                  <a:prstClr val="black"/>
                </a:solidFill>
              </a:rPr>
              <a:t>:  </a:t>
            </a:r>
            <a:r>
              <a:rPr lang="en-US" dirty="0" smtClean="0">
                <a:solidFill>
                  <a:prstClr val="black"/>
                </a:solidFill>
              </a:rPr>
              <a:t>khentii@nso.mn </a:t>
            </a:r>
          </a:p>
          <a:p>
            <a:pPr algn="ctr">
              <a:lnSpc>
                <a:spcPct val="150000"/>
              </a:lnSpc>
              <a:defRPr/>
            </a:pPr>
            <a:r>
              <a:rPr lang="en-US" dirty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  <a:r>
              <a:rPr lang="en-US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                                      statistickhentii@yahoo.com</a:t>
            </a:r>
            <a:r>
              <a:rPr lang="mn-MN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mn-MN" dirty="0" smtClean="0">
                <a:solidFill>
                  <a:prstClr val="black">
                    <a:lumMod val="95000"/>
                    <a:lumOff val="5000"/>
                  </a:prstClr>
                </a:solidFill>
              </a:rPr>
              <a:t>                                                                  </a:t>
            </a:r>
            <a:r>
              <a:rPr lang="mn-MN" dirty="0" smtClean="0">
                <a:solidFill>
                  <a:srgbClr val="F79646">
                    <a:lumMod val="75000"/>
                  </a:srgbClr>
                </a:solidFill>
              </a:rPr>
              <a:t>Фейсбүүк хуудас</a:t>
            </a:r>
            <a:r>
              <a:rPr lang="mn-MN" dirty="0" smtClean="0">
                <a:solidFill>
                  <a:prstClr val="black"/>
                </a:solidFill>
              </a:rPr>
              <a:t>: </a:t>
            </a:r>
            <a:r>
              <a:rPr lang="en-US" dirty="0" err="1" smtClean="0">
                <a:solidFill>
                  <a:prstClr val="black"/>
                </a:solidFill>
              </a:rPr>
              <a:t>Khentii</a:t>
            </a:r>
            <a:r>
              <a:rPr lang="en-US" dirty="0" smtClean="0">
                <a:solidFill>
                  <a:prstClr val="black"/>
                </a:solidFill>
              </a:rPr>
              <a:t> statistic</a:t>
            </a:r>
          </a:p>
          <a:p>
            <a:pPr algn="r">
              <a:defRPr/>
            </a:pPr>
            <a:r>
              <a:rPr lang="mn-MN" b="1" i="1" dirty="0" smtClean="0">
                <a:solidFill>
                  <a:srgbClr val="F79646">
                    <a:lumMod val="75000"/>
                  </a:srgbClr>
                </a:solidFill>
              </a:rPr>
              <a:t>Холбоо барих</a:t>
            </a:r>
            <a:r>
              <a:rPr lang="mn-MN" b="1" i="1" dirty="0" smtClean="0">
                <a:solidFill>
                  <a:srgbClr val="1F497D">
                    <a:lumMod val="75000"/>
                  </a:srgbClr>
                </a:solidFill>
              </a:rPr>
              <a:t>:</a:t>
            </a: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</a:rPr>
              <a:t>70562303</a:t>
            </a:r>
          </a:p>
          <a:p>
            <a:pPr algn="r">
              <a:defRPr/>
            </a:pP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</a:rPr>
              <a:t>             70</a:t>
            </a:r>
            <a:r>
              <a:rPr lang="mn-MN" b="1" i="1" dirty="0" smtClean="0">
                <a:solidFill>
                  <a:srgbClr val="1F497D">
                    <a:lumMod val="75000"/>
                  </a:srgbClr>
                </a:solidFill>
              </a:rPr>
              <a:t>562</a:t>
            </a:r>
            <a:r>
              <a:rPr lang="en-US" b="1" i="1" dirty="0" smtClean="0">
                <a:solidFill>
                  <a:srgbClr val="1F497D">
                    <a:lumMod val="75000"/>
                  </a:srgbClr>
                </a:solidFill>
              </a:rPr>
              <a:t>348</a:t>
            </a:r>
          </a:p>
          <a:p>
            <a:pPr algn="r">
              <a:defRPr/>
            </a:pPr>
            <a:endParaRPr lang="en-US" b="1" i="1" dirty="0" smtClean="0">
              <a:solidFill>
                <a:srgbClr val="1F497D">
                  <a:lumMod val="75000"/>
                </a:srgbClr>
              </a:solidFill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  <a:latin typeface="Arial Mon" pitchFamily="34" charset="0"/>
            </a:endParaRPr>
          </a:p>
          <a:p>
            <a:pPr algn="r">
              <a:defRPr/>
            </a:pPr>
            <a:endParaRPr lang="mn-MN" b="1" i="1" dirty="0" smtClean="0">
              <a:solidFill>
                <a:srgbClr val="0070C0"/>
              </a:solidFill>
            </a:endParaRPr>
          </a:p>
          <a:p>
            <a:pPr algn="r">
              <a:defRPr/>
            </a:pPr>
            <a:endParaRPr lang="mn-MN" b="1" i="1" dirty="0">
              <a:solidFill>
                <a:srgbClr val="0070C0"/>
              </a:solidFill>
              <a:latin typeface="Arial Mon" pitchFamily="34" charset="0"/>
            </a:endParaRPr>
          </a:p>
        </p:txBody>
      </p:sp>
      <p:pic>
        <p:nvPicPr>
          <p:cNvPr id="8" name="Picture 2" descr="C:\Users\ononchimeg_b\Desktop\Cap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013" y="4724400"/>
            <a:ext cx="8052987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7557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537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Ononchimeg_B</dc:creator>
  <cp:lastModifiedBy>Ononchimeg_B</cp:lastModifiedBy>
  <cp:revision>157</cp:revision>
  <dcterms:created xsi:type="dcterms:W3CDTF">2017-11-17T04:14:22Z</dcterms:created>
  <dcterms:modified xsi:type="dcterms:W3CDTF">2019-03-18T07:27:40Z</dcterms:modified>
</cp:coreProperties>
</file>