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8" r:id="rId2"/>
    <p:sldId id="269" r:id="rId3"/>
    <p:sldId id="275" r:id="rId4"/>
    <p:sldId id="283" r:id="rId5"/>
    <p:sldId id="282" r:id="rId6"/>
    <p:sldId id="281" r:id="rId7"/>
    <p:sldId id="280" r:id="rId8"/>
    <p:sldId id="29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3E6669-C608-40A1-9DE0-D15363F7360C}">
          <p14:sldIdLst>
            <p14:sldId id="268"/>
            <p14:sldId id="269"/>
            <p14:sldId id="275"/>
            <p14:sldId id="283"/>
            <p14:sldId id="282"/>
            <p14:sldId id="281"/>
            <p14:sldId id="280"/>
            <p14:sldId id="29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98706B-E28D-4CFD-959A-F9B9C1CEC0AE}" type="datetimeFigureOut">
              <a:rPr lang="en-US" smtClean="0"/>
              <a:t>8/16/2019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6AFDC-B3FE-4DC3-8C26-DD76DA46867E}" type="slidenum">
              <a:rPr lang="en-US" smtClean="0"/>
              <a:t>‹#›</a:t>
            </a:fld>
            <a:endParaRPr lang="en-US"/>
          </a:p>
        </p:txBody>
      </p:sp>
    </p:spTree>
    <p:extLst>
      <p:ext uri="{BB962C8B-B14F-4D97-AF65-F5344CB8AC3E}">
        <p14:creationId xmlns:p14="http://schemas.microsoft.com/office/powerpoint/2010/main" val="825237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E6C368-5210-48F2-AB47-13D209C7A5DA}"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3930573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6C368-5210-48F2-AB47-13D209C7A5DA}"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3179836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6C368-5210-48F2-AB47-13D209C7A5DA}"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144260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E6C368-5210-48F2-AB47-13D209C7A5DA}"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70298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E6C368-5210-48F2-AB47-13D209C7A5DA}" type="datetimeFigureOut">
              <a:rPr lang="en-US" smtClean="0"/>
              <a:t>8/16/2019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336889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E6C368-5210-48F2-AB47-13D209C7A5DA}"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150504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6C368-5210-48F2-AB47-13D209C7A5DA}" type="datetimeFigureOut">
              <a:rPr lang="en-US" smtClean="0"/>
              <a:t>8/16/2019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2675752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E6C368-5210-48F2-AB47-13D209C7A5DA}" type="datetimeFigureOut">
              <a:rPr lang="en-US" smtClean="0"/>
              <a:t>8/16/2019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61391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6C368-5210-48F2-AB47-13D209C7A5DA}" type="datetimeFigureOut">
              <a:rPr lang="en-US" smtClean="0"/>
              <a:t>8/16/2019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242338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6C368-5210-48F2-AB47-13D209C7A5DA}"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38860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E6C368-5210-48F2-AB47-13D209C7A5DA}" type="datetimeFigureOut">
              <a:rPr lang="en-US" smtClean="0"/>
              <a:t>8/16/2019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F69348-C575-409A-A843-094945810E83}" type="slidenum">
              <a:rPr lang="en-US" smtClean="0"/>
              <a:t>‹#›</a:t>
            </a:fld>
            <a:endParaRPr lang="en-US"/>
          </a:p>
        </p:txBody>
      </p:sp>
    </p:spTree>
    <p:extLst>
      <p:ext uri="{BB962C8B-B14F-4D97-AF65-F5344CB8AC3E}">
        <p14:creationId xmlns:p14="http://schemas.microsoft.com/office/powerpoint/2010/main" val="2009542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E6C368-5210-48F2-AB47-13D209C7A5DA}" type="datetimeFigureOut">
              <a:rPr lang="en-US" smtClean="0"/>
              <a:t>8/16/2019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69348-C575-409A-A843-094945810E83}" type="slidenum">
              <a:rPr lang="en-US" smtClean="0"/>
              <a:t>‹#›</a:t>
            </a:fld>
            <a:endParaRPr lang="en-US"/>
          </a:p>
        </p:txBody>
      </p:sp>
    </p:spTree>
    <p:extLst>
      <p:ext uri="{BB962C8B-B14F-4D97-AF65-F5344CB8AC3E}">
        <p14:creationId xmlns:p14="http://schemas.microsoft.com/office/powerpoint/2010/main" val="3513902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D:\C disk\taniltsuulga\2017\10\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Shape 110"/>
          <p:cNvSpPr/>
          <p:nvPr/>
        </p:nvSpPr>
        <p:spPr>
          <a:xfrm>
            <a:off x="1371600" y="1676400"/>
            <a:ext cx="7239000" cy="3200400"/>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mn-MN" sz="3200" b="1" dirty="0" smtClean="0">
                <a:solidFill>
                  <a:srgbClr val="002060"/>
                </a:solidFill>
                <a:latin typeface="Tahoma"/>
                <a:ea typeface="Tahoma"/>
                <a:cs typeface="Tahoma"/>
                <a:sym typeface="Tahoma"/>
              </a:rPr>
              <a:t>Хэнтий аймгийн </a:t>
            </a:r>
            <a:r>
              <a:rPr lang="mn-MN" sz="3200" b="1" i="0" u="none" strike="noStrike" cap="none" dirty="0" smtClean="0">
                <a:solidFill>
                  <a:srgbClr val="002060"/>
                </a:solidFill>
                <a:latin typeface="Tahoma"/>
                <a:ea typeface="Tahoma"/>
                <a:cs typeface="Tahoma"/>
                <a:sym typeface="Tahoma"/>
              </a:rPr>
              <a:t>нийгэм</a:t>
            </a:r>
            <a:r>
              <a:rPr lang="mn-MN" sz="3200" b="1" i="0" u="none" strike="noStrike" cap="none" dirty="0">
                <a:solidFill>
                  <a:srgbClr val="002060"/>
                </a:solidFill>
                <a:latin typeface="Tahoma"/>
                <a:ea typeface="Tahoma"/>
                <a:cs typeface="Tahoma"/>
                <a:sym typeface="Tahoma"/>
              </a:rPr>
              <a:t>, эдийн засгийн байдал</a:t>
            </a:r>
          </a:p>
          <a:p>
            <a:pPr marL="0" marR="0" lvl="0" indent="0" algn="ctr" rtl="0">
              <a:spcBef>
                <a:spcPts val="0"/>
              </a:spcBef>
              <a:buSzPct val="25000"/>
              <a:buNone/>
            </a:pPr>
            <a:r>
              <a:rPr lang="mn-MN" sz="3200" b="1" i="0" u="none" strike="noStrike" cap="none" dirty="0">
                <a:solidFill>
                  <a:srgbClr val="002060"/>
                </a:solidFill>
                <a:latin typeface="Tahoma"/>
                <a:ea typeface="Tahoma"/>
                <a:cs typeface="Tahoma"/>
                <a:sym typeface="Tahoma"/>
              </a:rPr>
              <a:t> </a:t>
            </a:r>
            <a:endParaRPr lang="mn-MN" sz="3200" b="1" i="0" u="none" strike="noStrike" cap="none" dirty="0" smtClean="0">
              <a:solidFill>
                <a:srgbClr val="002060"/>
              </a:solidFill>
              <a:latin typeface="Tahoma"/>
              <a:ea typeface="Tahoma"/>
              <a:cs typeface="Tahoma"/>
              <a:sym typeface="Tahoma"/>
            </a:endParaRPr>
          </a:p>
          <a:p>
            <a:pPr marL="0" marR="0" lvl="0" indent="0" algn="ctr" rtl="0">
              <a:spcBef>
                <a:spcPts val="0"/>
              </a:spcBef>
              <a:buSzPct val="25000"/>
              <a:buNone/>
            </a:pPr>
            <a:endParaRPr lang="mn-MN" sz="3200" b="1" dirty="0">
              <a:solidFill>
                <a:srgbClr val="002060"/>
              </a:solidFill>
              <a:latin typeface="Tahoma"/>
              <a:ea typeface="Tahoma"/>
              <a:cs typeface="Tahoma"/>
              <a:sym typeface="Tahoma"/>
            </a:endParaRPr>
          </a:p>
          <a:p>
            <a:pPr marL="0" marR="0" lvl="0" indent="0" algn="ctr" rtl="0">
              <a:spcBef>
                <a:spcPts val="0"/>
              </a:spcBef>
              <a:buSzPct val="25000"/>
              <a:buNone/>
            </a:pPr>
            <a:r>
              <a:rPr lang="mn-MN" sz="3200" b="1" i="0" u="none" strike="noStrike" cap="none" dirty="0" smtClean="0">
                <a:solidFill>
                  <a:srgbClr val="002060"/>
                </a:solidFill>
                <a:latin typeface="Tahoma"/>
                <a:ea typeface="Tahoma"/>
                <a:cs typeface="Tahoma"/>
                <a:sym typeface="Tahoma"/>
              </a:rPr>
              <a:t>201</a:t>
            </a:r>
            <a:r>
              <a:rPr lang="en-US" sz="3200" b="1" dirty="0">
                <a:solidFill>
                  <a:srgbClr val="002060"/>
                </a:solidFill>
                <a:latin typeface="Tahoma"/>
                <a:ea typeface="Tahoma"/>
                <a:cs typeface="Tahoma"/>
                <a:sym typeface="Tahoma"/>
              </a:rPr>
              <a:t>9</a:t>
            </a:r>
            <a:r>
              <a:rPr lang="mn-MN" sz="3200" b="1" i="0" u="none" strike="noStrike" cap="none" dirty="0" smtClean="0">
                <a:solidFill>
                  <a:srgbClr val="002060"/>
                </a:solidFill>
                <a:latin typeface="Tahoma"/>
                <a:ea typeface="Tahoma"/>
                <a:cs typeface="Tahoma"/>
                <a:sym typeface="Tahoma"/>
              </a:rPr>
              <a:t> оны </a:t>
            </a:r>
            <a:r>
              <a:rPr lang="en-US" sz="3200" b="1" dirty="0" smtClean="0">
                <a:solidFill>
                  <a:srgbClr val="002060"/>
                </a:solidFill>
                <a:latin typeface="Tahoma"/>
                <a:ea typeface="Tahoma"/>
                <a:cs typeface="Tahoma"/>
                <a:sym typeface="Tahoma"/>
              </a:rPr>
              <a:t>07</a:t>
            </a:r>
            <a:r>
              <a:rPr lang="mn-MN" sz="3200" b="1" i="0" u="none" strike="noStrike" cap="none" dirty="0" smtClean="0">
                <a:solidFill>
                  <a:srgbClr val="002060"/>
                </a:solidFill>
                <a:latin typeface="Tahoma"/>
                <a:ea typeface="Tahoma"/>
                <a:cs typeface="Tahoma"/>
                <a:sym typeface="Tahoma"/>
              </a:rPr>
              <a:t> </a:t>
            </a:r>
            <a:r>
              <a:rPr lang="mn-MN" sz="3200" b="1" i="0" u="none" strike="noStrike" cap="none" dirty="0">
                <a:solidFill>
                  <a:srgbClr val="002060"/>
                </a:solidFill>
                <a:latin typeface="Tahoma"/>
                <a:ea typeface="Tahoma"/>
                <a:cs typeface="Tahoma"/>
                <a:sym typeface="Tahoma"/>
              </a:rPr>
              <a:t>сард</a:t>
            </a:r>
          </a:p>
        </p:txBody>
      </p:sp>
    </p:spTree>
    <p:extLst>
      <p:ext uri="{BB962C8B-B14F-4D97-AF65-F5344CB8AC3E}">
        <p14:creationId xmlns:p14="http://schemas.microsoft.com/office/powerpoint/2010/main" val="196649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D:\C disk\taniltsuulga\2017\10\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Shape 115"/>
          <p:cNvSpPr txBox="1">
            <a:spLocks/>
          </p:cNvSpPr>
          <p:nvPr/>
        </p:nvSpPr>
        <p:spPr>
          <a:xfrm>
            <a:off x="1905000" y="461492"/>
            <a:ext cx="5817934" cy="462551"/>
          </a:xfrm>
          <a:prstGeom prst="rect">
            <a:avLst/>
          </a:prstGeom>
          <a:noFill/>
          <a:ln>
            <a:noFill/>
          </a:ln>
        </p:spPr>
        <p:txBody>
          <a:bodyPr vert="horz" wrap="square" lIns="91425" tIns="45700" rIns="91425" bIns="45700" rtlCol="0"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buClr>
                <a:srgbClr val="002060"/>
              </a:buClr>
              <a:buSzPct val="25000"/>
              <a:buFont typeface="Tahoma"/>
              <a:buNone/>
            </a:pPr>
            <a:r>
              <a:rPr lang="mn-MN" sz="2400" b="1" dirty="0" smtClean="0">
                <a:solidFill>
                  <a:srgbClr val="002060"/>
                </a:solidFill>
                <a:latin typeface="Arial" panose="020B0604020202020204" pitchFamily="34" charset="0"/>
                <a:ea typeface="Tahoma"/>
                <a:cs typeface="Arial" panose="020B0604020202020204" pitchFamily="34" charset="0"/>
                <a:sym typeface="Tahoma"/>
              </a:rPr>
              <a:t>БҮРТГЭЛТЭЙ АЖИЛГҮЙ ИРГЭД </a:t>
            </a:r>
            <a:endParaRPr lang="mn-MN" sz="2400" b="1" dirty="0">
              <a:solidFill>
                <a:srgbClr val="002060"/>
              </a:solidFill>
              <a:latin typeface="Arial" panose="020B0604020202020204" pitchFamily="34" charset="0"/>
              <a:ea typeface="Tahoma"/>
              <a:cs typeface="Arial" panose="020B0604020202020204" pitchFamily="34" charset="0"/>
              <a:sym typeface="Tahoma"/>
            </a:endParaRPr>
          </a:p>
        </p:txBody>
      </p:sp>
      <p:grpSp>
        <p:nvGrpSpPr>
          <p:cNvPr id="8" name="Shape 116"/>
          <p:cNvGrpSpPr/>
          <p:nvPr/>
        </p:nvGrpSpPr>
        <p:grpSpPr>
          <a:xfrm>
            <a:off x="1154928" y="1156439"/>
            <a:ext cx="2845572" cy="1434361"/>
            <a:chOff x="1961320" y="1375123"/>
            <a:chExt cx="2852435" cy="1298895"/>
          </a:xfrm>
        </p:grpSpPr>
        <p:pic>
          <p:nvPicPr>
            <p:cNvPr id="9" name="Shape 117"/>
            <p:cNvPicPr preferRelativeResize="0"/>
            <p:nvPr/>
          </p:nvPicPr>
          <p:blipFill rotWithShape="1">
            <a:blip r:embed="rId3">
              <a:alphaModFix/>
            </a:blip>
            <a:srcRect/>
            <a:stretch/>
          </p:blipFill>
          <p:spPr>
            <a:xfrm>
              <a:off x="2220419" y="1375123"/>
              <a:ext cx="1985120" cy="890157"/>
            </a:xfrm>
            <a:prstGeom prst="rect">
              <a:avLst/>
            </a:prstGeom>
            <a:noFill/>
            <a:ln>
              <a:noFill/>
            </a:ln>
          </p:spPr>
        </p:pic>
        <p:sp>
          <p:nvSpPr>
            <p:cNvPr id="10" name="Shape 119"/>
            <p:cNvSpPr/>
            <p:nvPr/>
          </p:nvSpPr>
          <p:spPr>
            <a:xfrm>
              <a:off x="1961320" y="2265280"/>
              <a:ext cx="2852435" cy="408738"/>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1600" dirty="0" smtClean="0">
                  <a:solidFill>
                    <a:srgbClr val="00D0A8"/>
                  </a:solidFill>
                  <a:latin typeface="Arial"/>
                  <a:ea typeface="Arial"/>
                  <a:cs typeface="Arial"/>
                  <a:sym typeface="Arial"/>
                </a:rPr>
                <a:t>541</a:t>
              </a:r>
              <a:r>
                <a:rPr lang="en-US" sz="1600" dirty="0" smtClean="0">
                  <a:solidFill>
                    <a:srgbClr val="00D0A8"/>
                  </a:solidFill>
                  <a:latin typeface="Arial"/>
                  <a:ea typeface="Arial"/>
                  <a:cs typeface="Arial"/>
                  <a:sym typeface="Arial"/>
                </a:rPr>
                <a:t> </a:t>
              </a:r>
              <a:r>
                <a:rPr lang="mn-MN" sz="1600" b="0" i="0" u="none" strike="noStrike" cap="none" dirty="0" smtClean="0">
                  <a:solidFill>
                    <a:srgbClr val="00D0A8"/>
                  </a:solidFill>
                  <a:latin typeface="Arial"/>
                  <a:ea typeface="Arial"/>
                  <a:cs typeface="Arial"/>
                  <a:sym typeface="Arial"/>
                </a:rPr>
                <a:t>бүртгэлтэй </a:t>
              </a:r>
              <a:r>
                <a:rPr lang="mn-MN" sz="1600" b="0" i="0" u="none" strike="noStrike" cap="none" dirty="0">
                  <a:solidFill>
                    <a:srgbClr val="00D0A8"/>
                  </a:solidFill>
                  <a:latin typeface="Arial"/>
                  <a:ea typeface="Arial"/>
                  <a:cs typeface="Arial"/>
                  <a:sym typeface="Arial"/>
                </a:rPr>
                <a:t>ажилгүй иргэд</a:t>
              </a:r>
              <a:r>
                <a:rPr lang="mn-MN" sz="1600" b="0" i="0" u="none" strike="noStrike" cap="none" dirty="0">
                  <a:solidFill>
                    <a:srgbClr val="00D0A8"/>
                  </a:solidFill>
                  <a:latin typeface="Calibri"/>
                  <a:ea typeface="Calibri"/>
                  <a:cs typeface="Calibri"/>
                  <a:sym typeface="Calibri"/>
                </a:rPr>
                <a:t> </a:t>
              </a:r>
            </a:p>
          </p:txBody>
        </p:sp>
      </p:grpSp>
      <p:sp>
        <p:nvSpPr>
          <p:cNvPr id="11" name="Shape 123"/>
          <p:cNvSpPr/>
          <p:nvPr/>
        </p:nvSpPr>
        <p:spPr>
          <a:xfrm>
            <a:off x="3851913" y="1117794"/>
            <a:ext cx="5053527" cy="1247322"/>
          </a:xfrm>
          <a:prstGeom prst="rect">
            <a:avLst/>
          </a:prstGeom>
          <a:noFill/>
          <a:ln>
            <a:noFill/>
          </a:ln>
        </p:spPr>
        <p:txBody>
          <a:bodyPr wrap="square" lIns="91425" tIns="45700" rIns="91425" bIns="45700" anchor="t" anchorCtr="0">
            <a:noAutofit/>
          </a:bodyPr>
          <a:lstStyle/>
          <a:p>
            <a:pPr algn="just">
              <a:lnSpc>
                <a:spcPct val="115000"/>
              </a:lnSpc>
            </a:pPr>
            <a:r>
              <a:rPr lang="mn-MN" sz="1600" dirty="0" smtClean="0">
                <a:solidFill>
                  <a:srgbClr val="000000"/>
                </a:solidFill>
                <a:latin typeface="Arial"/>
                <a:ea typeface="Calibri"/>
                <a:cs typeface="Arial"/>
              </a:rPr>
              <a:t>Аймгийн хөдөлмөр эрхлэлтийн албанд бүртгэлтэй, ажил идэвхитэй эрж байгаа ажилгүйчүүд 201</a:t>
            </a:r>
            <a:r>
              <a:rPr lang="en-US" sz="1600" dirty="0">
                <a:solidFill>
                  <a:srgbClr val="000000"/>
                </a:solidFill>
                <a:latin typeface="Arial"/>
                <a:ea typeface="Calibri"/>
                <a:cs typeface="Arial"/>
              </a:rPr>
              <a:t>9</a:t>
            </a:r>
            <a:r>
              <a:rPr lang="mn-MN" sz="1600" dirty="0" smtClean="0">
                <a:solidFill>
                  <a:srgbClr val="000000"/>
                </a:solidFill>
                <a:latin typeface="Arial"/>
                <a:ea typeface="Calibri"/>
                <a:cs typeface="Arial"/>
              </a:rPr>
              <a:t> оны </a:t>
            </a:r>
            <a:r>
              <a:rPr lang="en-US" sz="1600" dirty="0" smtClean="0">
                <a:solidFill>
                  <a:srgbClr val="000000"/>
                </a:solidFill>
                <a:latin typeface="Arial"/>
                <a:ea typeface="Calibri"/>
                <a:cs typeface="Arial"/>
              </a:rPr>
              <a:t>07</a:t>
            </a:r>
            <a:r>
              <a:rPr lang="mn-MN" sz="1600" dirty="0" smtClean="0">
                <a:solidFill>
                  <a:srgbClr val="000000"/>
                </a:solidFill>
                <a:latin typeface="Arial"/>
                <a:ea typeface="Calibri"/>
                <a:cs typeface="Arial"/>
              </a:rPr>
              <a:t> </a:t>
            </a:r>
            <a:r>
              <a:rPr lang="mn-MN" sz="1600" dirty="0" smtClean="0">
                <a:solidFill>
                  <a:srgbClr val="000000"/>
                </a:solidFill>
                <a:latin typeface="Arial"/>
                <a:ea typeface="Calibri"/>
                <a:cs typeface="Arial"/>
              </a:rPr>
              <a:t>сард</a:t>
            </a:r>
            <a:r>
              <a:rPr lang="en-US" sz="1600" dirty="0" smtClean="0">
                <a:solidFill>
                  <a:srgbClr val="000000"/>
                </a:solidFill>
                <a:latin typeface="Arial"/>
                <a:ea typeface="Calibri"/>
                <a:cs typeface="Arial"/>
              </a:rPr>
              <a:t> </a:t>
            </a:r>
            <a:r>
              <a:rPr lang="en-US" sz="1600" dirty="0" smtClean="0">
                <a:solidFill>
                  <a:srgbClr val="000000"/>
                </a:solidFill>
                <a:latin typeface="Arial"/>
                <a:ea typeface="Calibri"/>
                <a:cs typeface="Arial"/>
              </a:rPr>
              <a:t>541</a:t>
            </a:r>
            <a:r>
              <a:rPr lang="en-US" sz="1600" dirty="0" smtClean="0">
                <a:solidFill>
                  <a:srgbClr val="000000"/>
                </a:solidFill>
                <a:latin typeface="Arial"/>
                <a:ea typeface="Calibri"/>
                <a:cs typeface="Arial"/>
              </a:rPr>
              <a:t> </a:t>
            </a:r>
            <a:r>
              <a:rPr lang="mn-MN" sz="1600" dirty="0" smtClean="0">
                <a:solidFill>
                  <a:srgbClr val="000000"/>
                </a:solidFill>
                <a:latin typeface="Arial"/>
                <a:ea typeface="Calibri"/>
                <a:cs typeface="Arial"/>
              </a:rPr>
              <a:t>иргэн байна.</a:t>
            </a:r>
            <a:endParaRPr lang="en-US" sz="1600" dirty="0">
              <a:effectLst/>
              <a:latin typeface="Arial"/>
              <a:ea typeface="Calibri"/>
              <a:cs typeface="Times New Roman"/>
            </a:endParaRPr>
          </a:p>
        </p:txBody>
      </p:sp>
      <p:grpSp>
        <p:nvGrpSpPr>
          <p:cNvPr id="12" name="Shape 127"/>
          <p:cNvGrpSpPr/>
          <p:nvPr/>
        </p:nvGrpSpPr>
        <p:grpSpPr>
          <a:xfrm>
            <a:off x="989523" y="2862399"/>
            <a:ext cx="3299522" cy="1190088"/>
            <a:chOff x="1430261" y="3366237"/>
            <a:chExt cx="3831212" cy="1190088"/>
          </a:xfrm>
        </p:grpSpPr>
        <p:pic>
          <p:nvPicPr>
            <p:cNvPr id="13" name="Shape 128"/>
            <p:cNvPicPr preferRelativeResize="0"/>
            <p:nvPr/>
          </p:nvPicPr>
          <p:blipFill rotWithShape="1">
            <a:blip r:embed="rId4">
              <a:alphaModFix/>
            </a:blip>
            <a:srcRect/>
            <a:stretch/>
          </p:blipFill>
          <p:spPr>
            <a:xfrm>
              <a:off x="2779466" y="3366452"/>
              <a:ext cx="304526" cy="887160"/>
            </a:xfrm>
            <a:prstGeom prst="rect">
              <a:avLst/>
            </a:prstGeom>
            <a:noFill/>
            <a:ln>
              <a:noFill/>
            </a:ln>
          </p:spPr>
        </p:pic>
        <p:sp>
          <p:nvSpPr>
            <p:cNvPr id="14" name="Shape 129"/>
            <p:cNvSpPr/>
            <p:nvPr/>
          </p:nvSpPr>
          <p:spPr>
            <a:xfrm>
              <a:off x="1430261" y="4166415"/>
              <a:ext cx="1545799" cy="384163"/>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2800" dirty="0" smtClean="0">
                  <a:solidFill>
                    <a:srgbClr val="002060"/>
                  </a:solidFill>
                  <a:latin typeface="Arial"/>
                  <a:ea typeface="Arial"/>
                  <a:cs typeface="Arial"/>
                  <a:sym typeface="Arial"/>
                </a:rPr>
                <a:t>1</a:t>
              </a:r>
              <a:r>
                <a:rPr lang="mn-MN" sz="2800" dirty="0" smtClean="0">
                  <a:solidFill>
                    <a:srgbClr val="002060"/>
                  </a:solidFill>
                  <a:latin typeface="Arial"/>
                  <a:ea typeface="Arial"/>
                  <a:cs typeface="Arial"/>
                  <a:sym typeface="Arial"/>
                </a:rPr>
                <a:t>1</a:t>
              </a:r>
              <a:r>
                <a:rPr lang="en-US" sz="2800" dirty="0" smtClean="0">
                  <a:solidFill>
                    <a:srgbClr val="002060"/>
                  </a:solidFill>
                  <a:latin typeface="Arial"/>
                  <a:ea typeface="Arial"/>
                  <a:cs typeface="Arial"/>
                  <a:sym typeface="Arial"/>
                </a:rPr>
                <a:t>.</a:t>
              </a:r>
              <a:r>
                <a:rPr lang="mn-MN" sz="2800" dirty="0" smtClean="0">
                  <a:solidFill>
                    <a:srgbClr val="002060"/>
                  </a:solidFill>
                  <a:latin typeface="Arial"/>
                  <a:ea typeface="Arial"/>
                  <a:cs typeface="Arial"/>
                  <a:sym typeface="Arial"/>
                </a:rPr>
                <a:t>3</a:t>
              </a:r>
              <a:r>
                <a:rPr lang="en-US" sz="2800" dirty="0" smtClean="0">
                  <a:solidFill>
                    <a:srgbClr val="002060"/>
                  </a:solidFill>
                  <a:latin typeface="Arial"/>
                  <a:ea typeface="Arial"/>
                  <a:cs typeface="Arial"/>
                  <a:sym typeface="Arial"/>
                </a:rPr>
                <a:t> </a:t>
              </a:r>
              <a:r>
                <a:rPr lang="en-US" sz="2800" dirty="0" smtClean="0">
                  <a:solidFill>
                    <a:srgbClr val="002060"/>
                  </a:solidFill>
                  <a:latin typeface="Arial"/>
                  <a:ea typeface="Arial"/>
                  <a:cs typeface="Arial"/>
                  <a:sym typeface="Arial"/>
                </a:rPr>
                <a:t>%</a:t>
              </a:r>
              <a:endParaRPr lang="mn-MN" sz="2800" dirty="0">
                <a:solidFill>
                  <a:srgbClr val="002060"/>
                </a:solidFill>
                <a:latin typeface="Arial"/>
                <a:ea typeface="Arial"/>
                <a:cs typeface="Arial"/>
                <a:sym typeface="Arial"/>
              </a:endParaRPr>
            </a:p>
          </p:txBody>
        </p:sp>
        <p:sp>
          <p:nvSpPr>
            <p:cNvPr id="15" name="Shape 131"/>
            <p:cNvSpPr txBox="1"/>
            <p:nvPr/>
          </p:nvSpPr>
          <p:spPr>
            <a:xfrm>
              <a:off x="1526438" y="3366237"/>
              <a:ext cx="1238707" cy="556694"/>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mn-MN" sz="1800" dirty="0">
                  <a:solidFill>
                    <a:srgbClr val="002060"/>
                  </a:solidFill>
                  <a:latin typeface="Calibri"/>
                  <a:ea typeface="Calibri"/>
                  <a:cs typeface="Calibri"/>
                  <a:sym typeface="Calibri"/>
                </a:rPr>
                <a:t>Өмнөх оны мөн үе</a:t>
              </a:r>
            </a:p>
          </p:txBody>
        </p:sp>
        <p:sp>
          <p:nvSpPr>
            <p:cNvPr id="16" name="Shape 133"/>
            <p:cNvSpPr/>
            <p:nvPr/>
          </p:nvSpPr>
          <p:spPr>
            <a:xfrm>
              <a:off x="4042273" y="4148956"/>
              <a:ext cx="1219200" cy="407369"/>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en-US" sz="2000" dirty="0" smtClean="0">
                  <a:solidFill>
                    <a:srgbClr val="7030A0"/>
                  </a:solidFill>
                  <a:latin typeface="Arial"/>
                  <a:ea typeface="Arial"/>
                  <a:cs typeface="Arial"/>
                  <a:sym typeface="Arial"/>
                </a:rPr>
                <a:t>6</a:t>
              </a:r>
              <a:r>
                <a:rPr lang="mn-MN" sz="2000" dirty="0" smtClean="0">
                  <a:solidFill>
                    <a:srgbClr val="7030A0"/>
                  </a:solidFill>
                  <a:latin typeface="Arial"/>
                  <a:ea typeface="Arial"/>
                  <a:cs typeface="Arial"/>
                  <a:sym typeface="Arial"/>
                </a:rPr>
                <a:t>0</a:t>
              </a:r>
              <a:r>
                <a:rPr lang="en-US" sz="2000" dirty="0" smtClean="0">
                  <a:solidFill>
                    <a:srgbClr val="7030A0"/>
                  </a:solidFill>
                  <a:latin typeface="Arial"/>
                  <a:ea typeface="Arial"/>
                  <a:cs typeface="Arial"/>
                  <a:sym typeface="Arial"/>
                </a:rPr>
                <a:t>.</a:t>
              </a:r>
              <a:r>
                <a:rPr lang="mn-MN" sz="2000" dirty="0" smtClean="0">
                  <a:solidFill>
                    <a:srgbClr val="7030A0"/>
                  </a:solidFill>
                  <a:latin typeface="Arial"/>
                  <a:ea typeface="Arial"/>
                  <a:cs typeface="Arial"/>
                  <a:sym typeface="Arial"/>
                </a:rPr>
                <a:t>7%</a:t>
              </a:r>
              <a:endParaRPr lang="mn-MN" sz="2000" dirty="0">
                <a:solidFill>
                  <a:srgbClr val="7030A0"/>
                </a:solidFill>
                <a:latin typeface="Arial"/>
                <a:ea typeface="Arial"/>
                <a:cs typeface="Arial"/>
                <a:sym typeface="Arial"/>
              </a:endParaRPr>
            </a:p>
          </p:txBody>
        </p:sp>
      </p:grpSp>
      <p:sp>
        <p:nvSpPr>
          <p:cNvPr id="17" name="Shape 135"/>
          <p:cNvSpPr/>
          <p:nvPr/>
        </p:nvSpPr>
        <p:spPr>
          <a:xfrm>
            <a:off x="3990541" y="2845771"/>
            <a:ext cx="4914900" cy="830997"/>
          </a:xfrm>
          <a:prstGeom prst="rect">
            <a:avLst/>
          </a:prstGeom>
          <a:noFill/>
          <a:ln>
            <a:noFill/>
          </a:ln>
        </p:spPr>
        <p:txBody>
          <a:bodyPr wrap="square" lIns="91425" tIns="45700" rIns="91425" bIns="45700" anchor="t" anchorCtr="0">
            <a:noAutofit/>
          </a:bodyPr>
          <a:lstStyle/>
          <a:p>
            <a:pPr marL="0" marR="0" lvl="0" indent="0" algn="just" rtl="0">
              <a:spcBef>
                <a:spcPts val="0"/>
              </a:spcBef>
              <a:buSzPct val="25000"/>
              <a:buNone/>
            </a:pPr>
            <a:r>
              <a:rPr lang="mn-MN" sz="1600" dirty="0" smtClean="0">
                <a:solidFill>
                  <a:schemeClr val="dk1"/>
                </a:solidFill>
                <a:latin typeface="Arial" panose="020B0604020202020204" pitchFamily="34" charset="0"/>
                <a:ea typeface="Tahoma"/>
                <a:cs typeface="Arial" panose="020B0604020202020204" pitchFamily="34" charset="0"/>
                <a:sym typeface="Tahoma"/>
              </a:rPr>
              <a:t>Нийт </a:t>
            </a:r>
            <a:r>
              <a:rPr lang="mn-MN" sz="1600" dirty="0">
                <a:solidFill>
                  <a:schemeClr val="dk1"/>
                </a:solidFill>
                <a:latin typeface="Arial" panose="020B0604020202020204" pitchFamily="34" charset="0"/>
                <a:ea typeface="Tahoma"/>
                <a:cs typeface="Arial" panose="020B0604020202020204" pitchFamily="34" charset="0"/>
                <a:sym typeface="Tahoma"/>
              </a:rPr>
              <a:t>бүртгэлтэй ажилгүй иргэд өмнөх оны мөн </a:t>
            </a:r>
            <a:r>
              <a:rPr lang="mn-MN" sz="1600" dirty="0" smtClean="0">
                <a:solidFill>
                  <a:schemeClr val="dk1"/>
                </a:solidFill>
                <a:latin typeface="Arial" panose="020B0604020202020204" pitchFamily="34" charset="0"/>
                <a:ea typeface="Tahoma"/>
                <a:cs typeface="Arial" panose="020B0604020202020204" pitchFamily="34" charset="0"/>
                <a:sym typeface="Tahoma"/>
              </a:rPr>
              <a:t>үеэс</a:t>
            </a:r>
            <a:r>
              <a:rPr lang="en-US" sz="1600" dirty="0" smtClean="0">
                <a:solidFill>
                  <a:schemeClr val="dk1"/>
                </a:solidFill>
                <a:latin typeface="Arial" panose="020B0604020202020204" pitchFamily="34" charset="0"/>
                <a:ea typeface="Tahoma"/>
                <a:cs typeface="Arial" panose="020B0604020202020204" pitchFamily="34" charset="0"/>
                <a:sym typeface="Tahoma"/>
              </a:rPr>
              <a:t> </a:t>
            </a:r>
            <a:r>
              <a:rPr lang="en-US" sz="1600" dirty="0" smtClean="0">
                <a:solidFill>
                  <a:schemeClr val="dk1"/>
                </a:solidFill>
                <a:latin typeface="Arial" panose="020B0604020202020204" pitchFamily="34" charset="0"/>
                <a:ea typeface="Tahoma"/>
                <a:cs typeface="Arial" panose="020B0604020202020204" pitchFamily="34" charset="0"/>
                <a:sym typeface="Tahoma"/>
              </a:rPr>
              <a:t>69 </a:t>
            </a:r>
            <a:r>
              <a:rPr lang="mn-MN" sz="1600" dirty="0" smtClean="0">
                <a:solidFill>
                  <a:schemeClr val="dk1"/>
                </a:solidFill>
                <a:latin typeface="Arial" panose="020B0604020202020204" pitchFamily="34" charset="0"/>
                <a:ea typeface="Tahoma"/>
                <a:cs typeface="Arial" panose="020B0604020202020204" pitchFamily="34" charset="0"/>
                <a:sym typeface="Tahoma"/>
              </a:rPr>
              <a:t>(</a:t>
            </a:r>
            <a:r>
              <a:rPr lang="en-US" sz="1600" dirty="0" smtClean="0">
                <a:solidFill>
                  <a:schemeClr val="dk1"/>
                </a:solidFill>
                <a:latin typeface="Arial" panose="020B0604020202020204" pitchFamily="34" charset="0"/>
                <a:ea typeface="Tahoma"/>
                <a:cs typeface="Arial" panose="020B0604020202020204" pitchFamily="34" charset="0"/>
                <a:sym typeface="Tahoma"/>
              </a:rPr>
              <a:t>11</a:t>
            </a:r>
            <a:r>
              <a:rPr lang="en-US" sz="1600" dirty="0">
                <a:solidFill>
                  <a:schemeClr val="dk1"/>
                </a:solidFill>
                <a:latin typeface="Arial" panose="020B0604020202020204" pitchFamily="34" charset="0"/>
                <a:ea typeface="Tahoma"/>
                <a:cs typeface="Arial" panose="020B0604020202020204" pitchFamily="34" charset="0"/>
                <a:sym typeface="Tahoma"/>
              </a:rPr>
              <a:t>.</a:t>
            </a:r>
            <a:r>
              <a:rPr lang="en-US" sz="1600" dirty="0" smtClean="0">
                <a:solidFill>
                  <a:schemeClr val="dk1"/>
                </a:solidFill>
                <a:latin typeface="Arial" panose="020B0604020202020204" pitchFamily="34" charset="0"/>
                <a:ea typeface="Tahoma"/>
                <a:cs typeface="Arial" panose="020B0604020202020204" pitchFamily="34" charset="0"/>
                <a:sym typeface="Tahoma"/>
              </a:rPr>
              <a:t>3</a:t>
            </a:r>
            <a:r>
              <a:rPr lang="mn-MN" sz="1600" dirty="0" smtClean="0">
                <a:solidFill>
                  <a:schemeClr val="dk1"/>
                </a:solidFill>
                <a:latin typeface="Arial" panose="020B0604020202020204" pitchFamily="34" charset="0"/>
                <a:ea typeface="Tahoma"/>
                <a:cs typeface="Arial" panose="020B0604020202020204" pitchFamily="34" charset="0"/>
                <a:sym typeface="Tahoma"/>
              </a:rPr>
              <a:t>%)</a:t>
            </a:r>
            <a:r>
              <a:rPr lang="en-US" sz="1600" dirty="0" smtClean="0">
                <a:solidFill>
                  <a:schemeClr val="dk1"/>
                </a:solidFill>
                <a:latin typeface="Arial" panose="020B0604020202020204" pitchFamily="34" charset="0"/>
                <a:ea typeface="Tahoma"/>
                <a:cs typeface="Arial" panose="020B0604020202020204" pitchFamily="34" charset="0"/>
                <a:sym typeface="Tahoma"/>
              </a:rPr>
              <a:t> </a:t>
            </a:r>
            <a:r>
              <a:rPr lang="mn-MN" sz="1600" dirty="0" smtClean="0">
                <a:solidFill>
                  <a:schemeClr val="dk1"/>
                </a:solidFill>
                <a:latin typeface="Arial" panose="020B0604020202020204" pitchFamily="34" charset="0"/>
                <a:ea typeface="Tahoma"/>
                <a:cs typeface="Arial" panose="020B0604020202020204" pitchFamily="34" charset="0"/>
                <a:sym typeface="Tahoma"/>
              </a:rPr>
              <a:t>хүнээр </a:t>
            </a:r>
            <a:r>
              <a:rPr lang="mn-MN" sz="1600" dirty="0" smtClean="0">
                <a:solidFill>
                  <a:schemeClr val="dk1"/>
                </a:solidFill>
                <a:latin typeface="Arial" panose="020B0604020202020204" pitchFamily="34" charset="0"/>
                <a:ea typeface="Tahoma"/>
                <a:cs typeface="Arial" panose="020B0604020202020204" pitchFamily="34" charset="0"/>
                <a:sym typeface="Tahoma"/>
              </a:rPr>
              <a:t>буурч</a:t>
            </a:r>
            <a:r>
              <a:rPr lang="mn-MN" sz="1600" dirty="0" smtClean="0">
                <a:solidFill>
                  <a:schemeClr val="dk1"/>
                </a:solidFill>
                <a:latin typeface="Arial" panose="020B0604020202020204" pitchFamily="34" charset="0"/>
                <a:ea typeface="Tahoma"/>
                <a:cs typeface="Arial" panose="020B0604020202020204" pitchFamily="34" charset="0"/>
                <a:sym typeface="Tahoma"/>
              </a:rPr>
              <a:t>,</a:t>
            </a:r>
            <a:r>
              <a:rPr lang="en-US" sz="1600" dirty="0" smtClean="0">
                <a:solidFill>
                  <a:schemeClr val="dk1"/>
                </a:solidFill>
                <a:latin typeface="Arial" panose="020B0604020202020204" pitchFamily="34" charset="0"/>
                <a:ea typeface="Tahoma"/>
                <a:cs typeface="Arial" panose="020B0604020202020204" pitchFamily="34" charset="0"/>
                <a:sym typeface="Tahoma"/>
              </a:rPr>
              <a:t> </a:t>
            </a:r>
            <a:r>
              <a:rPr lang="en-US" sz="1600" dirty="0" smtClean="0">
                <a:solidFill>
                  <a:schemeClr val="dk1"/>
                </a:solidFill>
                <a:latin typeface="Arial" panose="020B0604020202020204" pitchFamily="34" charset="0"/>
                <a:ea typeface="Tahoma"/>
                <a:cs typeface="Arial" panose="020B0604020202020204" pitchFamily="34" charset="0"/>
                <a:sym typeface="Tahoma"/>
              </a:rPr>
              <a:t>541</a:t>
            </a:r>
            <a:r>
              <a:rPr lang="en-US" sz="1600" dirty="0" smtClean="0">
                <a:solidFill>
                  <a:schemeClr val="dk1"/>
                </a:solidFill>
                <a:latin typeface="Arial" panose="020B0604020202020204" pitchFamily="34" charset="0"/>
                <a:ea typeface="Tahoma"/>
                <a:cs typeface="Arial" panose="020B0604020202020204" pitchFamily="34" charset="0"/>
                <a:sym typeface="Tahoma"/>
              </a:rPr>
              <a:t> </a:t>
            </a:r>
            <a:r>
              <a:rPr lang="mn-MN" sz="1600" dirty="0" smtClean="0">
                <a:solidFill>
                  <a:schemeClr val="dk1"/>
                </a:solidFill>
                <a:latin typeface="Arial" panose="020B0604020202020204" pitchFamily="34" charset="0"/>
                <a:ea typeface="Tahoma"/>
                <a:cs typeface="Arial" panose="020B0604020202020204" pitchFamily="34" charset="0"/>
                <a:sym typeface="Tahoma"/>
              </a:rPr>
              <a:t>болсны 328</a:t>
            </a:r>
            <a:endParaRPr lang="en-US" sz="1600" dirty="0" smtClean="0">
              <a:solidFill>
                <a:schemeClr val="dk1"/>
              </a:solidFill>
              <a:latin typeface="Arial" panose="020B0604020202020204" pitchFamily="34" charset="0"/>
              <a:ea typeface="Tahoma"/>
              <a:cs typeface="Arial" panose="020B0604020202020204" pitchFamily="34" charset="0"/>
              <a:sym typeface="Tahoma"/>
            </a:endParaRPr>
          </a:p>
          <a:p>
            <a:pPr marL="0" marR="0" lvl="0" indent="0" algn="just" rtl="0">
              <a:spcBef>
                <a:spcPts val="0"/>
              </a:spcBef>
              <a:buSzPct val="25000"/>
              <a:buNone/>
            </a:pPr>
            <a:r>
              <a:rPr lang="mn-MN" sz="1600" dirty="0" smtClean="0">
                <a:solidFill>
                  <a:schemeClr val="dk1"/>
                </a:solidFill>
                <a:latin typeface="Arial" panose="020B0604020202020204" pitchFamily="34" charset="0"/>
                <a:ea typeface="Tahoma"/>
                <a:cs typeface="Arial" panose="020B0604020202020204" pitchFamily="34" charset="0"/>
                <a:sym typeface="Tahoma"/>
              </a:rPr>
              <a:t> </a:t>
            </a:r>
            <a:r>
              <a:rPr lang="mn-MN" sz="1600" dirty="0" smtClean="0">
                <a:solidFill>
                  <a:schemeClr val="dk1"/>
                </a:solidFill>
                <a:latin typeface="Arial" panose="020B0604020202020204" pitchFamily="34" charset="0"/>
                <a:ea typeface="Tahoma"/>
                <a:cs typeface="Arial" panose="020B0604020202020204" pitchFamily="34" charset="0"/>
                <a:sym typeface="Tahoma"/>
              </a:rPr>
              <a:t>(</a:t>
            </a:r>
            <a:r>
              <a:rPr lang="mn-MN" sz="1600" dirty="0" smtClean="0">
                <a:solidFill>
                  <a:schemeClr val="dk1"/>
                </a:solidFill>
                <a:latin typeface="Arial" panose="020B0604020202020204" pitchFamily="34" charset="0"/>
                <a:ea typeface="Tahoma"/>
                <a:cs typeface="Arial" panose="020B0604020202020204" pitchFamily="34" charset="0"/>
                <a:sym typeface="Tahoma"/>
              </a:rPr>
              <a:t>60</a:t>
            </a:r>
            <a:r>
              <a:rPr lang="en-US" sz="1600" dirty="0" smtClean="0">
                <a:solidFill>
                  <a:schemeClr val="dk1"/>
                </a:solidFill>
                <a:latin typeface="Arial" panose="020B0604020202020204" pitchFamily="34" charset="0"/>
                <a:ea typeface="Tahoma"/>
                <a:cs typeface="Arial" panose="020B0604020202020204" pitchFamily="34" charset="0"/>
                <a:sym typeface="Tahoma"/>
              </a:rPr>
              <a:t>.</a:t>
            </a:r>
            <a:r>
              <a:rPr lang="mn-MN" sz="1600" dirty="0" smtClean="0">
                <a:solidFill>
                  <a:schemeClr val="dk1"/>
                </a:solidFill>
                <a:latin typeface="Arial" panose="020B0604020202020204" pitchFamily="34" charset="0"/>
                <a:ea typeface="Tahoma"/>
                <a:cs typeface="Arial" panose="020B0604020202020204" pitchFamily="34" charset="0"/>
                <a:sym typeface="Tahoma"/>
              </a:rPr>
              <a:t>7</a:t>
            </a:r>
            <a:r>
              <a:rPr lang="mn-MN" sz="1600" dirty="0" smtClean="0">
                <a:solidFill>
                  <a:schemeClr val="dk1"/>
                </a:solidFill>
                <a:latin typeface="Arial" panose="020B0604020202020204" pitchFamily="34" charset="0"/>
                <a:ea typeface="Tahoma"/>
                <a:cs typeface="Arial" panose="020B0604020202020204" pitchFamily="34" charset="0"/>
                <a:sym typeface="Tahoma"/>
              </a:rPr>
              <a:t>%) </a:t>
            </a:r>
            <a:r>
              <a:rPr lang="mn-MN" sz="1600" dirty="0" smtClean="0">
                <a:solidFill>
                  <a:schemeClr val="dk1"/>
                </a:solidFill>
                <a:latin typeface="Arial" panose="020B0604020202020204" pitchFamily="34" charset="0"/>
                <a:ea typeface="Tahoma"/>
                <a:cs typeface="Arial" panose="020B0604020202020204" pitchFamily="34" charset="0"/>
                <a:sym typeface="Tahoma"/>
              </a:rPr>
              <a:t>нь </a:t>
            </a:r>
            <a:r>
              <a:rPr lang="mn-MN" sz="1600" dirty="0">
                <a:solidFill>
                  <a:schemeClr val="dk1"/>
                </a:solidFill>
                <a:latin typeface="Arial" panose="020B0604020202020204" pitchFamily="34" charset="0"/>
                <a:ea typeface="Tahoma"/>
                <a:cs typeface="Arial" panose="020B0604020202020204" pitchFamily="34" charset="0"/>
                <a:sym typeface="Tahoma"/>
              </a:rPr>
              <a:t>эмэгтэйчүүд байна. </a:t>
            </a:r>
          </a:p>
        </p:txBody>
      </p:sp>
      <p:pic>
        <p:nvPicPr>
          <p:cNvPr id="19" name="Shape 140"/>
          <p:cNvPicPr preferRelativeResize="0"/>
          <p:nvPr/>
        </p:nvPicPr>
        <p:blipFill rotWithShape="1">
          <a:blip r:embed="rId5">
            <a:alphaModFix/>
          </a:blip>
          <a:srcRect/>
          <a:stretch/>
        </p:blipFill>
        <p:spPr>
          <a:xfrm>
            <a:off x="3224192" y="2763584"/>
            <a:ext cx="881687" cy="1085219"/>
          </a:xfrm>
          <a:prstGeom prst="rect">
            <a:avLst/>
          </a:prstGeom>
          <a:noFill/>
          <a:ln>
            <a:noFill/>
          </a:ln>
        </p:spPr>
      </p:pic>
      <p:sp>
        <p:nvSpPr>
          <p:cNvPr id="20" name="Shape 141"/>
          <p:cNvSpPr/>
          <p:nvPr/>
        </p:nvSpPr>
        <p:spPr>
          <a:xfrm>
            <a:off x="2773203" y="4965671"/>
            <a:ext cx="4333441" cy="908257"/>
          </a:xfrm>
          <a:prstGeom prst="rect">
            <a:avLst/>
          </a:prstGeom>
          <a:noFill/>
          <a:ln>
            <a:noFill/>
          </a:ln>
        </p:spPr>
        <p:txBody>
          <a:bodyPr wrap="square" lIns="91425" tIns="45700" rIns="91425" bIns="45700" anchor="t" anchorCtr="0">
            <a:noAutofit/>
          </a:bodyPr>
          <a:lstStyle/>
          <a:p>
            <a:pPr marL="0" marR="0" lvl="0" indent="457200" algn="just" rtl="0">
              <a:lnSpc>
                <a:spcPct val="115000"/>
              </a:lnSpc>
              <a:spcBef>
                <a:spcPts val="0"/>
              </a:spcBef>
              <a:buSzPct val="25000"/>
              <a:buNone/>
            </a:pPr>
            <a:r>
              <a:rPr lang="mn-MN" sz="1600" dirty="0">
                <a:solidFill>
                  <a:schemeClr val="dk1"/>
                </a:solidFill>
                <a:latin typeface="Arial" panose="020B0604020202020204" pitchFamily="34" charset="0"/>
                <a:ea typeface="Tahoma"/>
                <a:cs typeface="Arial" panose="020B0604020202020204" pitchFamily="34" charset="0"/>
                <a:sym typeface="Tahoma"/>
              </a:rPr>
              <a:t>Бүртгэлтэй ажилгүй иргэдийн </a:t>
            </a:r>
            <a:r>
              <a:rPr lang="mn-MN" sz="1600" dirty="0" smtClean="0">
                <a:solidFill>
                  <a:schemeClr val="dk1"/>
                </a:solidFill>
                <a:latin typeface="Arial" panose="020B0604020202020204" pitchFamily="34" charset="0"/>
                <a:ea typeface="Tahoma"/>
                <a:cs typeface="Arial" panose="020B0604020202020204" pitchFamily="34" charset="0"/>
                <a:sym typeface="Tahoma"/>
              </a:rPr>
              <a:t>276</a:t>
            </a:r>
            <a:r>
              <a:rPr lang="en-US" sz="1600" dirty="0" smtClean="0">
                <a:solidFill>
                  <a:schemeClr val="dk1"/>
                </a:solidFill>
                <a:latin typeface="Arial" panose="020B0604020202020204" pitchFamily="34" charset="0"/>
                <a:ea typeface="Tahoma"/>
                <a:cs typeface="Arial" panose="020B0604020202020204" pitchFamily="34" charset="0"/>
                <a:sym typeface="Tahoma"/>
              </a:rPr>
              <a:t> (</a:t>
            </a:r>
            <a:r>
              <a:rPr lang="mn-MN" sz="1600" dirty="0" smtClean="0">
                <a:solidFill>
                  <a:schemeClr val="dk1"/>
                </a:solidFill>
                <a:latin typeface="Arial" panose="020B0604020202020204" pitchFamily="34" charset="0"/>
                <a:ea typeface="Tahoma"/>
                <a:cs typeface="Arial" panose="020B0604020202020204" pitchFamily="34" charset="0"/>
                <a:sym typeface="Tahoma"/>
              </a:rPr>
              <a:t>51</a:t>
            </a:r>
            <a:r>
              <a:rPr lang="en-US" sz="1600" dirty="0" smtClean="0">
                <a:solidFill>
                  <a:schemeClr val="dk1"/>
                </a:solidFill>
                <a:latin typeface="Arial" panose="020B0604020202020204" pitchFamily="34" charset="0"/>
                <a:ea typeface="Tahoma"/>
                <a:cs typeface="Arial" panose="020B0604020202020204" pitchFamily="34" charset="0"/>
                <a:sym typeface="Tahoma"/>
              </a:rPr>
              <a:t>.</a:t>
            </a:r>
            <a:r>
              <a:rPr lang="mn-MN" sz="1600" dirty="0" smtClean="0">
                <a:solidFill>
                  <a:schemeClr val="dk1"/>
                </a:solidFill>
                <a:latin typeface="Arial" panose="020B0604020202020204" pitchFamily="34" charset="0"/>
                <a:ea typeface="Tahoma"/>
                <a:cs typeface="Arial" panose="020B0604020202020204" pitchFamily="34" charset="0"/>
                <a:sym typeface="Tahoma"/>
              </a:rPr>
              <a:t>1</a:t>
            </a:r>
            <a:r>
              <a:rPr lang="en-US" sz="1600" dirty="0" smtClean="0">
                <a:solidFill>
                  <a:schemeClr val="dk1"/>
                </a:solidFill>
                <a:latin typeface="Arial" panose="020B0604020202020204" pitchFamily="34" charset="0"/>
                <a:ea typeface="Tahoma"/>
                <a:cs typeface="Arial" panose="020B0604020202020204" pitchFamily="34" charset="0"/>
                <a:sym typeface="Tahoma"/>
              </a:rPr>
              <a:t>%)</a:t>
            </a:r>
            <a:r>
              <a:rPr lang="mn-MN" sz="1600" dirty="0" smtClean="0">
                <a:solidFill>
                  <a:schemeClr val="dk1"/>
                </a:solidFill>
                <a:latin typeface="Arial" panose="020B0604020202020204" pitchFamily="34" charset="0"/>
                <a:ea typeface="Tahoma"/>
                <a:cs typeface="Arial" panose="020B0604020202020204" pitchFamily="34" charset="0"/>
                <a:sym typeface="Tahoma"/>
              </a:rPr>
              <a:t> </a:t>
            </a:r>
            <a:r>
              <a:rPr lang="mn-MN" sz="1600" dirty="0" smtClean="0">
                <a:solidFill>
                  <a:schemeClr val="dk1"/>
                </a:solidFill>
                <a:latin typeface="Arial" panose="020B0604020202020204" pitchFamily="34" charset="0"/>
                <a:ea typeface="Tahoma"/>
                <a:cs typeface="Arial" panose="020B0604020202020204" pitchFamily="34" charset="0"/>
                <a:sym typeface="Tahoma"/>
              </a:rPr>
              <a:t>нь 15-3</a:t>
            </a:r>
            <a:r>
              <a:rPr lang="en-US" sz="1600" dirty="0" smtClean="0">
                <a:solidFill>
                  <a:schemeClr val="dk1"/>
                </a:solidFill>
                <a:latin typeface="Arial" panose="020B0604020202020204" pitchFamily="34" charset="0"/>
                <a:ea typeface="Tahoma"/>
                <a:cs typeface="Arial" panose="020B0604020202020204" pitchFamily="34" charset="0"/>
                <a:sym typeface="Tahoma"/>
              </a:rPr>
              <a:t>5</a:t>
            </a:r>
            <a:r>
              <a:rPr lang="mn-MN" sz="1600" dirty="0" smtClean="0">
                <a:solidFill>
                  <a:schemeClr val="dk1"/>
                </a:solidFill>
                <a:latin typeface="Arial" panose="020B0604020202020204" pitchFamily="34" charset="0"/>
                <a:ea typeface="Tahoma"/>
                <a:cs typeface="Arial" panose="020B0604020202020204" pitchFamily="34" charset="0"/>
                <a:sym typeface="Tahoma"/>
              </a:rPr>
              <a:t> </a:t>
            </a:r>
            <a:r>
              <a:rPr lang="mn-MN" sz="1600" dirty="0">
                <a:solidFill>
                  <a:schemeClr val="dk1"/>
                </a:solidFill>
                <a:latin typeface="Arial" panose="020B0604020202020204" pitchFamily="34" charset="0"/>
                <a:ea typeface="Tahoma"/>
                <a:cs typeface="Arial" panose="020B0604020202020204" pitchFamily="34" charset="0"/>
                <a:sym typeface="Tahoma"/>
              </a:rPr>
              <a:t>насны залуучууд эзэлж байна. </a:t>
            </a:r>
          </a:p>
        </p:txBody>
      </p:sp>
      <p:pic>
        <p:nvPicPr>
          <p:cNvPr id="21" name="Shape 128"/>
          <p:cNvPicPr preferRelativeResize="0"/>
          <p:nvPr/>
        </p:nvPicPr>
        <p:blipFill rotWithShape="1">
          <a:blip r:embed="rId4">
            <a:alphaModFix/>
          </a:blip>
          <a:srcRect/>
          <a:stretch/>
        </p:blipFill>
        <p:spPr>
          <a:xfrm>
            <a:off x="2437341" y="2862614"/>
            <a:ext cx="262264" cy="887160"/>
          </a:xfrm>
          <a:prstGeom prst="rect">
            <a:avLst/>
          </a:prstGeom>
          <a:noFill/>
          <a:ln>
            <a:noFill/>
          </a:ln>
        </p:spPr>
      </p:pic>
      <p:pic>
        <p:nvPicPr>
          <p:cNvPr id="22" name="Shape 128"/>
          <p:cNvPicPr preferRelativeResize="0"/>
          <p:nvPr/>
        </p:nvPicPr>
        <p:blipFill rotWithShape="1">
          <a:blip r:embed="rId4">
            <a:alphaModFix/>
          </a:blip>
          <a:srcRect/>
          <a:stretch/>
        </p:blipFill>
        <p:spPr>
          <a:xfrm>
            <a:off x="2738308" y="2862614"/>
            <a:ext cx="262264" cy="887160"/>
          </a:xfrm>
          <a:prstGeom prst="rect">
            <a:avLst/>
          </a:prstGeom>
          <a:noFill/>
          <a:ln>
            <a:noFill/>
          </a:ln>
        </p:spPr>
      </p:pic>
      <p:pic>
        <p:nvPicPr>
          <p:cNvPr id="23" name="Shape 128"/>
          <p:cNvPicPr preferRelativeResize="0"/>
          <p:nvPr/>
        </p:nvPicPr>
        <p:blipFill rotWithShape="1">
          <a:blip r:embed="rId4">
            <a:alphaModFix/>
          </a:blip>
          <a:srcRect/>
          <a:stretch/>
        </p:blipFill>
        <p:spPr>
          <a:xfrm>
            <a:off x="1448078" y="4648200"/>
            <a:ext cx="356813" cy="1045477"/>
          </a:xfrm>
          <a:prstGeom prst="rect">
            <a:avLst/>
          </a:prstGeom>
          <a:noFill/>
          <a:ln>
            <a:noFill/>
          </a:ln>
        </p:spPr>
      </p:pic>
      <p:pic>
        <p:nvPicPr>
          <p:cNvPr id="24" name="Shape 140"/>
          <p:cNvPicPr preferRelativeResize="0"/>
          <p:nvPr/>
        </p:nvPicPr>
        <p:blipFill rotWithShape="1">
          <a:blip r:embed="rId5">
            <a:alphaModFix/>
          </a:blip>
          <a:srcRect/>
          <a:stretch/>
        </p:blipFill>
        <p:spPr>
          <a:xfrm>
            <a:off x="1683543" y="4571999"/>
            <a:ext cx="1124268" cy="1301929"/>
          </a:xfrm>
          <a:prstGeom prst="rect">
            <a:avLst/>
          </a:prstGeom>
          <a:noFill/>
          <a:ln>
            <a:noFill/>
          </a:ln>
        </p:spPr>
      </p:pic>
      <p:sp>
        <p:nvSpPr>
          <p:cNvPr id="25" name="Rectangle 24"/>
          <p:cNvSpPr/>
          <p:nvPr/>
        </p:nvSpPr>
        <p:spPr>
          <a:xfrm>
            <a:off x="1485654" y="5791200"/>
            <a:ext cx="838691" cy="369332"/>
          </a:xfrm>
          <a:prstGeom prst="rect">
            <a:avLst/>
          </a:prstGeom>
        </p:spPr>
        <p:txBody>
          <a:bodyPr wrap="none">
            <a:spAutoFit/>
          </a:bodyPr>
          <a:lstStyle/>
          <a:p>
            <a:pPr lvl="0" algn="ctr">
              <a:buSzPct val="25000"/>
            </a:pPr>
            <a:r>
              <a:rPr lang="mn-MN" dirty="0" smtClean="0">
                <a:solidFill>
                  <a:srgbClr val="00B0F0"/>
                </a:solidFill>
                <a:latin typeface="Arial" panose="020B0604020202020204" pitchFamily="34" charset="0"/>
                <a:ea typeface="Tahoma"/>
                <a:cs typeface="Arial" panose="020B0604020202020204" pitchFamily="34" charset="0"/>
                <a:sym typeface="Tahoma"/>
              </a:rPr>
              <a:t>51</a:t>
            </a:r>
            <a:r>
              <a:rPr lang="en-US" dirty="0" smtClean="0">
                <a:solidFill>
                  <a:srgbClr val="00B0F0"/>
                </a:solidFill>
                <a:latin typeface="Arial" panose="020B0604020202020204" pitchFamily="34" charset="0"/>
                <a:ea typeface="Tahoma"/>
                <a:cs typeface="Arial" panose="020B0604020202020204" pitchFamily="34" charset="0"/>
                <a:sym typeface="Tahoma"/>
              </a:rPr>
              <a:t>.1</a:t>
            </a:r>
            <a:r>
              <a:rPr lang="en-US" dirty="0" smtClean="0">
                <a:solidFill>
                  <a:srgbClr val="00B0F0"/>
                </a:solidFill>
                <a:latin typeface="Arial" panose="020B0604020202020204" pitchFamily="34" charset="0"/>
                <a:ea typeface="Tahoma"/>
                <a:cs typeface="Arial" panose="020B0604020202020204" pitchFamily="34" charset="0"/>
                <a:sym typeface="Tahoma"/>
              </a:rPr>
              <a:t>%</a:t>
            </a:r>
            <a:endParaRPr lang="mn-MN" dirty="0">
              <a:solidFill>
                <a:srgbClr val="00B0F0"/>
              </a:solidFill>
              <a:latin typeface="Arial" panose="020B0604020202020204" pitchFamily="34" charset="0"/>
              <a:ea typeface="Calibri"/>
              <a:cs typeface="Arial" panose="020B0604020202020204" pitchFamily="34" charset="0"/>
              <a:sym typeface="Calibri"/>
            </a:endParaRPr>
          </a:p>
        </p:txBody>
      </p:sp>
    </p:spTree>
    <p:extLst>
      <p:ext uri="{BB962C8B-B14F-4D97-AF65-F5344CB8AC3E}">
        <p14:creationId xmlns:p14="http://schemas.microsoft.com/office/powerpoint/2010/main" val="3944669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D:\C disk\taniltsuulga\2017\10\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Shape 187"/>
          <p:cNvSpPr/>
          <p:nvPr/>
        </p:nvSpPr>
        <p:spPr>
          <a:xfrm>
            <a:off x="3278024" y="461723"/>
            <a:ext cx="3044551" cy="461665"/>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mn-MN" sz="2400" b="1" cap="none" dirty="0">
                <a:solidFill>
                  <a:srgbClr val="002060"/>
                </a:solidFill>
                <a:latin typeface="Arial" panose="020B0604020202020204" pitchFamily="34" charset="0"/>
                <a:ea typeface="Tahoma"/>
                <a:cs typeface="Arial" panose="020B0604020202020204" pitchFamily="34" charset="0"/>
                <a:sym typeface="Tahoma"/>
              </a:rPr>
              <a:t>ГЭМТ ХЭРЭГ </a:t>
            </a:r>
          </a:p>
        </p:txBody>
      </p:sp>
      <p:pic>
        <p:nvPicPr>
          <p:cNvPr id="8" name="Shape 188"/>
          <p:cNvPicPr preferRelativeResize="0"/>
          <p:nvPr/>
        </p:nvPicPr>
        <p:blipFill rotWithShape="1">
          <a:blip r:embed="rId3">
            <a:alphaModFix/>
          </a:blip>
          <a:srcRect/>
          <a:stretch/>
        </p:blipFill>
        <p:spPr>
          <a:xfrm>
            <a:off x="1349541" y="2902578"/>
            <a:ext cx="1696155" cy="1513482"/>
          </a:xfrm>
          <a:prstGeom prst="rect">
            <a:avLst/>
          </a:prstGeom>
          <a:noFill/>
          <a:ln>
            <a:noFill/>
          </a:ln>
        </p:spPr>
      </p:pic>
      <p:pic>
        <p:nvPicPr>
          <p:cNvPr id="9" name="Shape 189"/>
          <p:cNvPicPr preferRelativeResize="0"/>
          <p:nvPr/>
        </p:nvPicPr>
        <p:blipFill rotWithShape="1">
          <a:blip r:embed="rId4">
            <a:alphaModFix/>
          </a:blip>
          <a:srcRect/>
          <a:stretch/>
        </p:blipFill>
        <p:spPr>
          <a:xfrm>
            <a:off x="1146454" y="909665"/>
            <a:ext cx="1975871" cy="1832802"/>
          </a:xfrm>
          <a:prstGeom prst="rect">
            <a:avLst/>
          </a:prstGeom>
          <a:noFill/>
          <a:ln>
            <a:noFill/>
          </a:ln>
        </p:spPr>
      </p:pic>
      <p:sp>
        <p:nvSpPr>
          <p:cNvPr id="10" name="Shape 190"/>
          <p:cNvSpPr/>
          <p:nvPr/>
        </p:nvSpPr>
        <p:spPr>
          <a:xfrm>
            <a:off x="3036300" y="1371600"/>
            <a:ext cx="5726700" cy="838200"/>
          </a:xfrm>
          <a:prstGeom prst="rect">
            <a:avLst/>
          </a:prstGeom>
          <a:noFill/>
          <a:ln>
            <a:noFill/>
          </a:ln>
        </p:spPr>
        <p:txBody>
          <a:bodyPr wrap="square" lIns="91425" tIns="45700" rIns="91425" bIns="45700" anchor="t" anchorCtr="0">
            <a:noAutofit/>
          </a:bodyPr>
          <a:lstStyle/>
          <a:p>
            <a:pPr marL="0" marR="0" lvl="0" indent="0" algn="just" rtl="0">
              <a:spcBef>
                <a:spcPts val="0"/>
              </a:spcBef>
              <a:buSzPct val="25000"/>
              <a:buNone/>
            </a:pPr>
            <a:r>
              <a:rPr lang="mn-MN" sz="1600" dirty="0" smtClean="0">
                <a:solidFill>
                  <a:schemeClr val="dk1"/>
                </a:solidFill>
                <a:latin typeface="Arial" panose="020B0604020202020204" pitchFamily="34" charset="0"/>
                <a:ea typeface="Calibri"/>
                <a:cs typeface="Arial" panose="020B0604020202020204" pitchFamily="34" charset="0"/>
                <a:sym typeface="Calibri"/>
              </a:rPr>
              <a:t>Аймгийн </a:t>
            </a:r>
            <a:r>
              <a:rPr lang="mn-MN" sz="1600" dirty="0">
                <a:solidFill>
                  <a:schemeClr val="dk1"/>
                </a:solidFill>
                <a:latin typeface="Arial" panose="020B0604020202020204" pitchFamily="34" charset="0"/>
                <a:ea typeface="Calibri"/>
                <a:cs typeface="Arial" panose="020B0604020202020204" pitchFamily="34" charset="0"/>
                <a:sym typeface="Calibri"/>
              </a:rPr>
              <a:t>хэмжээнд </a:t>
            </a:r>
            <a:r>
              <a:rPr lang="mn-MN" sz="1600" dirty="0" smtClean="0">
                <a:solidFill>
                  <a:schemeClr val="dk1"/>
                </a:solidFill>
                <a:latin typeface="Arial" panose="020B0604020202020204" pitchFamily="34" charset="0"/>
                <a:ea typeface="Calibri"/>
                <a:cs typeface="Arial" panose="020B0604020202020204" pitchFamily="34" charset="0"/>
                <a:sym typeface="Calibri"/>
              </a:rPr>
              <a:t>201</a:t>
            </a:r>
            <a:r>
              <a:rPr lang="mn-MN" sz="1600" dirty="0">
                <a:solidFill>
                  <a:schemeClr val="dk1"/>
                </a:solidFill>
                <a:latin typeface="Arial" panose="020B0604020202020204" pitchFamily="34" charset="0"/>
                <a:ea typeface="Calibri"/>
                <a:cs typeface="Arial" panose="020B0604020202020204" pitchFamily="34" charset="0"/>
                <a:sym typeface="Calibri"/>
              </a:rPr>
              <a:t>9</a:t>
            </a:r>
            <a:r>
              <a:rPr lang="mn-MN" sz="1600" dirty="0" smtClean="0">
                <a:solidFill>
                  <a:schemeClr val="dk1"/>
                </a:solidFill>
                <a:latin typeface="Arial" panose="020B0604020202020204" pitchFamily="34" charset="0"/>
                <a:ea typeface="Calibri"/>
                <a:cs typeface="Arial" panose="020B0604020202020204" pitchFamily="34" charset="0"/>
                <a:sym typeface="Calibri"/>
              </a:rPr>
              <a:t> </a:t>
            </a:r>
            <a:r>
              <a:rPr lang="mn-MN" sz="1600" dirty="0">
                <a:solidFill>
                  <a:schemeClr val="dk1"/>
                </a:solidFill>
                <a:latin typeface="Arial" panose="020B0604020202020204" pitchFamily="34" charset="0"/>
                <a:ea typeface="Calibri"/>
                <a:cs typeface="Arial" panose="020B0604020202020204" pitchFamily="34" charset="0"/>
                <a:sym typeface="Calibri"/>
              </a:rPr>
              <a:t>оны </a:t>
            </a:r>
            <a:r>
              <a:rPr lang="mn-MN" sz="1600" dirty="0" smtClean="0">
                <a:solidFill>
                  <a:schemeClr val="dk1"/>
                </a:solidFill>
                <a:latin typeface="Arial" panose="020B0604020202020204" pitchFamily="34" charset="0"/>
                <a:ea typeface="Calibri"/>
                <a:cs typeface="Arial" panose="020B0604020202020204" pitchFamily="34" charset="0"/>
                <a:sym typeface="Calibri"/>
              </a:rPr>
              <a:t>0</a:t>
            </a:r>
            <a:r>
              <a:rPr lang="en-US" sz="1600" dirty="0">
                <a:solidFill>
                  <a:schemeClr val="dk1"/>
                </a:solidFill>
                <a:latin typeface="Arial" panose="020B0604020202020204" pitchFamily="34" charset="0"/>
                <a:ea typeface="Calibri"/>
                <a:cs typeface="Arial" panose="020B0604020202020204" pitchFamily="34" charset="0"/>
                <a:sym typeface="Calibri"/>
              </a:rPr>
              <a:t>7</a:t>
            </a:r>
            <a:r>
              <a:rPr lang="mn-MN" sz="1600" dirty="0" smtClean="0">
                <a:solidFill>
                  <a:schemeClr val="dk1"/>
                </a:solidFill>
                <a:latin typeface="Arial" panose="020B0604020202020204" pitchFamily="34" charset="0"/>
                <a:ea typeface="Calibri"/>
                <a:cs typeface="Arial" panose="020B0604020202020204" pitchFamily="34" charset="0"/>
                <a:sym typeface="Calibri"/>
              </a:rPr>
              <a:t> </a:t>
            </a:r>
            <a:r>
              <a:rPr lang="mn-MN" sz="1600" dirty="0">
                <a:solidFill>
                  <a:schemeClr val="dk1"/>
                </a:solidFill>
                <a:latin typeface="Arial" panose="020B0604020202020204" pitchFamily="34" charset="0"/>
                <a:ea typeface="Calibri"/>
                <a:cs typeface="Arial" panose="020B0604020202020204" pitchFamily="34" charset="0"/>
                <a:sym typeface="Calibri"/>
              </a:rPr>
              <a:t>сарын </a:t>
            </a:r>
            <a:r>
              <a:rPr lang="mn-MN" sz="1600" dirty="0" smtClean="0">
                <a:solidFill>
                  <a:schemeClr val="dk1"/>
                </a:solidFill>
                <a:latin typeface="Arial" panose="020B0604020202020204" pitchFamily="34" charset="0"/>
                <a:ea typeface="Calibri"/>
                <a:cs typeface="Arial" panose="020B0604020202020204" pitchFamily="34" charset="0"/>
                <a:sym typeface="Calibri"/>
              </a:rPr>
              <a:t>байдлаар</a:t>
            </a:r>
            <a:r>
              <a:rPr lang="en-US" sz="1600" dirty="0" smtClean="0">
                <a:solidFill>
                  <a:schemeClr val="dk1"/>
                </a:solidFill>
                <a:latin typeface="Arial" panose="020B0604020202020204" pitchFamily="34" charset="0"/>
                <a:ea typeface="Calibri"/>
                <a:cs typeface="Arial" panose="020B0604020202020204" pitchFamily="34" charset="0"/>
                <a:sym typeface="Calibri"/>
              </a:rPr>
              <a:t> </a:t>
            </a:r>
            <a:r>
              <a:rPr lang="en-US" sz="1600" dirty="0" smtClean="0">
                <a:solidFill>
                  <a:schemeClr val="dk1"/>
                </a:solidFill>
                <a:latin typeface="Arial" panose="020B0604020202020204" pitchFamily="34" charset="0"/>
                <a:ea typeface="Calibri"/>
                <a:cs typeface="Arial" panose="020B0604020202020204" pitchFamily="34" charset="0"/>
                <a:sym typeface="Calibri"/>
              </a:rPr>
              <a:t>468</a:t>
            </a:r>
            <a:r>
              <a:rPr lang="en-US" sz="1600" dirty="0" smtClean="0">
                <a:solidFill>
                  <a:schemeClr val="dk1"/>
                </a:solidFill>
                <a:latin typeface="Arial" panose="020B0604020202020204" pitchFamily="34" charset="0"/>
                <a:ea typeface="Calibri"/>
                <a:cs typeface="Arial" panose="020B0604020202020204" pitchFamily="34" charset="0"/>
                <a:sym typeface="Calibri"/>
              </a:rPr>
              <a:t> </a:t>
            </a:r>
            <a:r>
              <a:rPr lang="mn-MN" sz="1600" dirty="0" smtClean="0">
                <a:solidFill>
                  <a:schemeClr val="dk1"/>
                </a:solidFill>
                <a:latin typeface="Arial" panose="020B0604020202020204" pitchFamily="34" charset="0"/>
                <a:ea typeface="Calibri"/>
                <a:cs typeface="Arial" panose="020B0604020202020204" pitchFamily="34" charset="0"/>
                <a:sym typeface="Calibri"/>
              </a:rPr>
              <a:t>гэмт </a:t>
            </a:r>
            <a:r>
              <a:rPr lang="mn-MN" sz="1600" dirty="0">
                <a:solidFill>
                  <a:schemeClr val="dk1"/>
                </a:solidFill>
                <a:latin typeface="Arial" panose="020B0604020202020204" pitchFamily="34" charset="0"/>
                <a:ea typeface="Calibri"/>
                <a:cs typeface="Arial" panose="020B0604020202020204" pitchFamily="34" charset="0"/>
                <a:sym typeface="Calibri"/>
              </a:rPr>
              <a:t>хэрэг бүртгэгдсэн нь өмнөх оны мөн үеэс </a:t>
            </a:r>
            <a:r>
              <a:rPr lang="en-US" sz="1600" dirty="0" smtClean="0">
                <a:solidFill>
                  <a:schemeClr val="dk1"/>
                </a:solidFill>
                <a:latin typeface="Arial" panose="020B0604020202020204" pitchFamily="34" charset="0"/>
                <a:ea typeface="Calibri"/>
                <a:cs typeface="Arial" panose="020B0604020202020204" pitchFamily="34" charset="0"/>
                <a:sym typeface="Calibri"/>
              </a:rPr>
              <a:t>127</a:t>
            </a:r>
            <a:r>
              <a:rPr lang="en-US" sz="1600" dirty="0" smtClean="0">
                <a:solidFill>
                  <a:schemeClr val="dk1"/>
                </a:solidFill>
                <a:latin typeface="Arial" panose="020B0604020202020204" pitchFamily="34" charset="0"/>
                <a:ea typeface="Calibri"/>
                <a:cs typeface="Arial" panose="020B0604020202020204" pitchFamily="34" charset="0"/>
                <a:sym typeface="Calibri"/>
              </a:rPr>
              <a:t> </a:t>
            </a:r>
            <a:r>
              <a:rPr lang="mn-MN" sz="1600" dirty="0" smtClean="0">
                <a:solidFill>
                  <a:schemeClr val="dk1"/>
                </a:solidFill>
                <a:latin typeface="Arial" panose="020B0604020202020204" pitchFamily="34" charset="0"/>
                <a:ea typeface="Calibri"/>
                <a:cs typeface="Arial" panose="020B0604020202020204" pitchFamily="34" charset="0"/>
                <a:sym typeface="Calibri"/>
              </a:rPr>
              <a:t>(</a:t>
            </a:r>
            <a:r>
              <a:rPr lang="en-US" sz="1600" dirty="0" smtClean="0">
                <a:solidFill>
                  <a:schemeClr val="dk1"/>
                </a:solidFill>
                <a:latin typeface="Arial" panose="020B0604020202020204" pitchFamily="34" charset="0"/>
                <a:ea typeface="Calibri"/>
                <a:cs typeface="Arial" panose="020B0604020202020204" pitchFamily="34" charset="0"/>
                <a:sym typeface="Calibri"/>
              </a:rPr>
              <a:t>27.2</a:t>
            </a:r>
            <a:r>
              <a:rPr lang="mn-MN" sz="1600" dirty="0" smtClean="0">
                <a:solidFill>
                  <a:schemeClr val="dk1"/>
                </a:solidFill>
                <a:latin typeface="Arial" panose="020B0604020202020204" pitchFamily="34" charset="0"/>
                <a:ea typeface="Calibri"/>
                <a:cs typeface="Arial" panose="020B0604020202020204" pitchFamily="34" charset="0"/>
                <a:sym typeface="Calibri"/>
              </a:rPr>
              <a:t>%)-</a:t>
            </a:r>
            <a:r>
              <a:rPr lang="mn-MN" sz="1600" dirty="0" smtClean="0">
                <a:solidFill>
                  <a:schemeClr val="dk1"/>
                </a:solidFill>
                <a:latin typeface="Arial" panose="020B0604020202020204" pitchFamily="34" charset="0"/>
                <a:ea typeface="Calibri"/>
                <a:cs typeface="Arial" panose="020B0604020202020204" pitchFamily="34" charset="0"/>
                <a:sym typeface="Calibri"/>
              </a:rPr>
              <a:t>аар өссөн байна. </a:t>
            </a:r>
            <a:endParaRPr lang="mn-MN" sz="1600" dirty="0">
              <a:solidFill>
                <a:schemeClr val="dk1"/>
              </a:solidFill>
              <a:latin typeface="Arial" panose="020B0604020202020204" pitchFamily="34" charset="0"/>
              <a:ea typeface="Calibri"/>
              <a:cs typeface="Arial" panose="020B0604020202020204" pitchFamily="34" charset="0"/>
              <a:sym typeface="Calibri"/>
            </a:endParaRPr>
          </a:p>
          <a:p>
            <a:pPr marL="0" marR="0" lvl="0" indent="0" algn="ctr" rtl="0">
              <a:spcBef>
                <a:spcPts val="0"/>
              </a:spcBef>
              <a:buSzPct val="25000"/>
              <a:buNone/>
            </a:pPr>
            <a:r>
              <a:rPr lang="mn-MN" sz="1600" dirty="0">
                <a:solidFill>
                  <a:schemeClr val="dk1"/>
                </a:solidFill>
                <a:latin typeface="Calibri"/>
                <a:ea typeface="Calibri"/>
                <a:cs typeface="Calibri"/>
                <a:sym typeface="Calibri"/>
              </a:rPr>
              <a:t> </a:t>
            </a:r>
          </a:p>
        </p:txBody>
      </p:sp>
      <p:sp>
        <p:nvSpPr>
          <p:cNvPr id="11" name="Shape 191"/>
          <p:cNvSpPr/>
          <p:nvPr/>
        </p:nvSpPr>
        <p:spPr>
          <a:xfrm>
            <a:off x="3157494" y="3124200"/>
            <a:ext cx="5834106" cy="830997"/>
          </a:xfrm>
          <a:prstGeom prst="rect">
            <a:avLst/>
          </a:prstGeom>
          <a:noFill/>
          <a:ln>
            <a:noFill/>
          </a:ln>
        </p:spPr>
        <p:txBody>
          <a:bodyPr wrap="square" lIns="91425" tIns="45700" rIns="91425" bIns="45700" anchor="t" anchorCtr="0">
            <a:noAutofit/>
          </a:bodyPr>
          <a:lstStyle/>
          <a:p>
            <a:pPr marL="0" marR="0" lvl="0" indent="0" algn="just" rtl="0">
              <a:spcBef>
                <a:spcPts val="0"/>
              </a:spcBef>
              <a:buSzPct val="25000"/>
              <a:buNone/>
            </a:pPr>
            <a:r>
              <a:rPr lang="mn-MN" sz="1600" dirty="0" smtClean="0">
                <a:solidFill>
                  <a:schemeClr val="dk1"/>
                </a:solidFill>
                <a:latin typeface="Arial" panose="020B0604020202020204" pitchFamily="34" charset="0"/>
                <a:ea typeface="Calibri"/>
                <a:cs typeface="Arial" panose="020B0604020202020204" pitchFamily="34" charset="0"/>
                <a:sym typeface="Calibri"/>
              </a:rPr>
              <a:t>Гэмт </a:t>
            </a:r>
            <a:r>
              <a:rPr lang="mn-MN" sz="1600" dirty="0">
                <a:solidFill>
                  <a:schemeClr val="dk1"/>
                </a:solidFill>
                <a:latin typeface="Arial" panose="020B0604020202020204" pitchFamily="34" charset="0"/>
                <a:ea typeface="Calibri"/>
                <a:cs typeface="Arial" panose="020B0604020202020204" pitchFamily="34" charset="0"/>
                <a:sym typeface="Calibri"/>
              </a:rPr>
              <a:t>хэргийн улмаас учирсан хохирол </a:t>
            </a:r>
            <a:r>
              <a:rPr lang="mn-MN" sz="1600" dirty="0" smtClean="0">
                <a:solidFill>
                  <a:schemeClr val="dk1"/>
                </a:solidFill>
                <a:latin typeface="Arial" panose="020B0604020202020204" pitchFamily="34" charset="0"/>
                <a:ea typeface="Calibri"/>
                <a:cs typeface="Arial" panose="020B0604020202020204" pitchFamily="34" charset="0"/>
                <a:sym typeface="Calibri"/>
              </a:rPr>
              <a:t>201</a:t>
            </a:r>
            <a:r>
              <a:rPr lang="mn-MN" sz="1600" dirty="0">
                <a:solidFill>
                  <a:schemeClr val="dk1"/>
                </a:solidFill>
                <a:latin typeface="Arial" panose="020B0604020202020204" pitchFamily="34" charset="0"/>
                <a:ea typeface="Calibri"/>
                <a:cs typeface="Arial" panose="020B0604020202020204" pitchFamily="34" charset="0"/>
                <a:sym typeface="Calibri"/>
              </a:rPr>
              <a:t>9</a:t>
            </a:r>
            <a:r>
              <a:rPr lang="mn-MN" sz="1600" dirty="0" smtClean="0">
                <a:solidFill>
                  <a:schemeClr val="dk1"/>
                </a:solidFill>
                <a:latin typeface="Arial" panose="020B0604020202020204" pitchFamily="34" charset="0"/>
                <a:ea typeface="Calibri"/>
                <a:cs typeface="Arial" panose="020B0604020202020204" pitchFamily="34" charset="0"/>
                <a:sym typeface="Calibri"/>
              </a:rPr>
              <a:t> </a:t>
            </a:r>
            <a:r>
              <a:rPr lang="mn-MN" sz="1600" dirty="0">
                <a:solidFill>
                  <a:schemeClr val="dk1"/>
                </a:solidFill>
                <a:latin typeface="Arial" panose="020B0604020202020204" pitchFamily="34" charset="0"/>
                <a:ea typeface="Calibri"/>
                <a:cs typeface="Arial" panose="020B0604020202020204" pitchFamily="34" charset="0"/>
                <a:sym typeface="Calibri"/>
              </a:rPr>
              <a:t>оны </a:t>
            </a:r>
            <a:r>
              <a:rPr lang="mn-MN" sz="1600" dirty="0" smtClean="0">
                <a:solidFill>
                  <a:schemeClr val="dk1"/>
                </a:solidFill>
                <a:latin typeface="Arial" panose="020B0604020202020204" pitchFamily="34" charset="0"/>
                <a:ea typeface="Calibri"/>
                <a:cs typeface="Arial" panose="020B0604020202020204" pitchFamily="34" charset="0"/>
                <a:sym typeface="Calibri"/>
              </a:rPr>
              <a:t>0</a:t>
            </a:r>
            <a:r>
              <a:rPr lang="en-US" sz="1600" dirty="0">
                <a:solidFill>
                  <a:schemeClr val="dk1"/>
                </a:solidFill>
                <a:latin typeface="Arial" panose="020B0604020202020204" pitchFamily="34" charset="0"/>
                <a:ea typeface="Calibri"/>
                <a:cs typeface="Arial" panose="020B0604020202020204" pitchFamily="34" charset="0"/>
                <a:sym typeface="Calibri"/>
              </a:rPr>
              <a:t>7</a:t>
            </a:r>
            <a:r>
              <a:rPr lang="mn-MN" sz="1600" dirty="0" smtClean="0">
                <a:solidFill>
                  <a:schemeClr val="dk1"/>
                </a:solidFill>
                <a:latin typeface="Arial" panose="020B0604020202020204" pitchFamily="34" charset="0"/>
                <a:ea typeface="Calibri"/>
                <a:cs typeface="Arial" panose="020B0604020202020204" pitchFamily="34" charset="0"/>
                <a:sym typeface="Calibri"/>
              </a:rPr>
              <a:t> </a:t>
            </a:r>
            <a:r>
              <a:rPr lang="mn-MN" sz="1600" dirty="0">
                <a:solidFill>
                  <a:schemeClr val="dk1"/>
                </a:solidFill>
                <a:latin typeface="Arial" panose="020B0604020202020204" pitchFamily="34" charset="0"/>
                <a:ea typeface="Calibri"/>
                <a:cs typeface="Arial" panose="020B0604020202020204" pitchFamily="34" charset="0"/>
                <a:sym typeface="Calibri"/>
              </a:rPr>
              <a:t>сард </a:t>
            </a:r>
            <a:r>
              <a:rPr lang="en-US" sz="1600" dirty="0" smtClean="0">
                <a:solidFill>
                  <a:schemeClr val="dk1"/>
                </a:solidFill>
                <a:latin typeface="Arial" panose="020B0604020202020204" pitchFamily="34" charset="0"/>
                <a:ea typeface="Calibri"/>
                <a:cs typeface="Arial" panose="020B0604020202020204" pitchFamily="34" charset="0"/>
                <a:sym typeface="Calibri"/>
              </a:rPr>
              <a:t>1243.1</a:t>
            </a:r>
            <a:r>
              <a:rPr lang="mn-MN" sz="1600" dirty="0" smtClean="0">
                <a:solidFill>
                  <a:schemeClr val="dk1"/>
                </a:solidFill>
                <a:latin typeface="Arial" panose="020B0604020202020204" pitchFamily="34" charset="0"/>
                <a:ea typeface="Calibri"/>
                <a:cs typeface="Arial" panose="020B0604020202020204" pitchFamily="34" charset="0"/>
                <a:sym typeface="Calibri"/>
              </a:rPr>
              <a:t> </a:t>
            </a:r>
            <a:r>
              <a:rPr lang="mn-MN" sz="1600" dirty="0" smtClean="0">
                <a:solidFill>
                  <a:schemeClr val="dk1"/>
                </a:solidFill>
                <a:latin typeface="Arial" panose="020B0604020202020204" pitchFamily="34" charset="0"/>
                <a:ea typeface="Calibri"/>
                <a:cs typeface="Arial" panose="020B0604020202020204" pitchFamily="34" charset="0"/>
                <a:sym typeface="Calibri"/>
              </a:rPr>
              <a:t>сая </a:t>
            </a:r>
            <a:r>
              <a:rPr lang="mn-MN" sz="1600" dirty="0">
                <a:solidFill>
                  <a:schemeClr val="dk1"/>
                </a:solidFill>
                <a:latin typeface="Arial" panose="020B0604020202020204" pitchFamily="34" charset="0"/>
                <a:ea typeface="Calibri"/>
                <a:cs typeface="Arial" panose="020B0604020202020204" pitchFamily="34" charset="0"/>
                <a:sym typeface="Calibri"/>
              </a:rPr>
              <a:t>төгрөг, нөхөн төлүүлсэн хохирлын </a:t>
            </a:r>
            <a:r>
              <a:rPr lang="mn-MN" sz="1600" dirty="0" smtClean="0">
                <a:solidFill>
                  <a:schemeClr val="dk1"/>
                </a:solidFill>
                <a:latin typeface="Arial" panose="020B0604020202020204" pitchFamily="34" charset="0"/>
                <a:ea typeface="Calibri"/>
                <a:cs typeface="Arial" panose="020B0604020202020204" pitchFamily="34" charset="0"/>
                <a:sym typeface="Calibri"/>
              </a:rPr>
              <a:t>хэмжээ</a:t>
            </a:r>
            <a:r>
              <a:rPr lang="en-US" sz="1600" dirty="0" smtClean="0">
                <a:solidFill>
                  <a:schemeClr val="dk1"/>
                </a:solidFill>
                <a:latin typeface="Arial" panose="020B0604020202020204" pitchFamily="34" charset="0"/>
                <a:ea typeface="Calibri"/>
                <a:cs typeface="Arial" panose="020B0604020202020204" pitchFamily="34" charset="0"/>
                <a:sym typeface="Calibri"/>
              </a:rPr>
              <a:t> </a:t>
            </a:r>
            <a:r>
              <a:rPr lang="en-US" sz="1600" dirty="0" smtClean="0">
                <a:solidFill>
                  <a:schemeClr val="dk1"/>
                </a:solidFill>
                <a:latin typeface="Arial" panose="020B0604020202020204" pitchFamily="34" charset="0"/>
                <a:ea typeface="Calibri"/>
                <a:cs typeface="Arial" panose="020B0604020202020204" pitchFamily="34" charset="0"/>
                <a:sym typeface="Calibri"/>
              </a:rPr>
              <a:t>517.1</a:t>
            </a:r>
            <a:r>
              <a:rPr lang="en-US" sz="1600" dirty="0" smtClean="0">
                <a:solidFill>
                  <a:schemeClr val="dk1"/>
                </a:solidFill>
                <a:latin typeface="Arial" panose="020B0604020202020204" pitchFamily="34" charset="0"/>
                <a:ea typeface="Calibri"/>
                <a:cs typeface="Arial" panose="020B0604020202020204" pitchFamily="34" charset="0"/>
                <a:sym typeface="Calibri"/>
              </a:rPr>
              <a:t>  </a:t>
            </a:r>
            <a:r>
              <a:rPr lang="mn-MN" sz="1600" dirty="0" smtClean="0">
                <a:solidFill>
                  <a:schemeClr val="dk1"/>
                </a:solidFill>
                <a:latin typeface="Arial" panose="020B0604020202020204" pitchFamily="34" charset="0"/>
                <a:ea typeface="Calibri"/>
                <a:cs typeface="Arial" panose="020B0604020202020204" pitchFamily="34" charset="0"/>
                <a:sym typeface="Calibri"/>
              </a:rPr>
              <a:t>сая </a:t>
            </a:r>
            <a:r>
              <a:rPr lang="mn-MN" sz="1600" dirty="0">
                <a:solidFill>
                  <a:schemeClr val="dk1"/>
                </a:solidFill>
                <a:latin typeface="Arial" panose="020B0604020202020204" pitchFamily="34" charset="0"/>
                <a:ea typeface="Calibri"/>
                <a:cs typeface="Arial" panose="020B0604020202020204" pitchFamily="34" charset="0"/>
                <a:sym typeface="Calibri"/>
              </a:rPr>
              <a:t>төгрөг </a:t>
            </a:r>
            <a:r>
              <a:rPr lang="mn-MN" sz="1600" dirty="0" smtClean="0">
                <a:solidFill>
                  <a:schemeClr val="dk1"/>
                </a:solidFill>
                <a:latin typeface="Arial" panose="020B0604020202020204" pitchFamily="34" charset="0"/>
                <a:ea typeface="Calibri"/>
                <a:cs typeface="Arial" panose="020B0604020202020204" pitchFamily="34" charset="0"/>
                <a:sym typeface="Calibri"/>
              </a:rPr>
              <a:t>байна</a:t>
            </a:r>
            <a:r>
              <a:rPr lang="mn-MN" sz="1600" dirty="0">
                <a:solidFill>
                  <a:schemeClr val="dk1"/>
                </a:solidFill>
                <a:latin typeface="Arial" panose="020B0604020202020204" pitchFamily="34" charset="0"/>
                <a:ea typeface="Calibri"/>
                <a:cs typeface="Arial" panose="020B0604020202020204" pitchFamily="34" charset="0"/>
                <a:sym typeface="Calibri"/>
              </a:rPr>
              <a:t>. </a:t>
            </a:r>
          </a:p>
        </p:txBody>
      </p:sp>
      <p:sp>
        <p:nvSpPr>
          <p:cNvPr id="12" name="Shape 192"/>
          <p:cNvSpPr/>
          <p:nvPr/>
        </p:nvSpPr>
        <p:spPr>
          <a:xfrm>
            <a:off x="3276600" y="5161192"/>
            <a:ext cx="5486400" cy="757583"/>
          </a:xfrm>
          <a:prstGeom prst="rect">
            <a:avLst/>
          </a:prstGeom>
          <a:noFill/>
          <a:ln>
            <a:noFill/>
          </a:ln>
        </p:spPr>
        <p:txBody>
          <a:bodyPr wrap="square" lIns="91425" tIns="45700" rIns="91425" bIns="45700" anchor="t" anchorCtr="0">
            <a:noAutofit/>
          </a:bodyPr>
          <a:lstStyle/>
          <a:p>
            <a:pPr lvl="0" algn="just">
              <a:buSzPct val="25000"/>
            </a:pPr>
            <a:r>
              <a:rPr lang="mn-MN" sz="1600" dirty="0" smtClean="0">
                <a:latin typeface="Arial" panose="020B0604020202020204" pitchFamily="34" charset="0"/>
                <a:cs typeface="Arial" panose="020B0604020202020204" pitchFamily="34" charset="0"/>
              </a:rPr>
              <a:t>Нийт </a:t>
            </a:r>
            <a:r>
              <a:rPr lang="mn-MN" sz="1600" dirty="0">
                <a:latin typeface="Arial" panose="020B0604020202020204" pitchFamily="34" charset="0"/>
                <a:cs typeface="Arial" panose="020B0604020202020204" pitchFamily="34" charset="0"/>
              </a:rPr>
              <a:t>гарсан гэмт хэргийн </a:t>
            </a:r>
            <a:r>
              <a:rPr lang="en-US" sz="1600" dirty="0" smtClean="0">
                <a:latin typeface="Arial" panose="020B0604020202020204" pitchFamily="34" charset="0"/>
                <a:cs typeface="Arial" panose="020B0604020202020204" pitchFamily="34" charset="0"/>
              </a:rPr>
              <a:t>15.6</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хувь нь </a:t>
            </a:r>
            <a:r>
              <a:rPr lang="mn-MN" sz="1600" dirty="0" smtClean="0">
                <a:latin typeface="Arial" panose="020B0604020202020204" pitchFamily="34" charset="0"/>
                <a:cs typeface="Arial" panose="020B0604020202020204" pitchFamily="34" charset="0"/>
              </a:rPr>
              <a:t>согтуугаар үйлдэгдсэн байна.</a:t>
            </a:r>
            <a:endParaRPr lang="mn-MN" sz="1600" dirty="0">
              <a:solidFill>
                <a:schemeClr val="dk1"/>
              </a:solidFill>
              <a:latin typeface="Arial" panose="020B0604020202020204" pitchFamily="34" charset="0"/>
              <a:ea typeface="Calibri"/>
              <a:cs typeface="Arial" panose="020B0604020202020204" pitchFamily="34" charset="0"/>
              <a:sym typeface="Calibri"/>
            </a:endParaRPr>
          </a:p>
        </p:txBody>
      </p:sp>
      <p:sp>
        <p:nvSpPr>
          <p:cNvPr id="13" name="Shape 193"/>
          <p:cNvSpPr/>
          <p:nvPr/>
        </p:nvSpPr>
        <p:spPr>
          <a:xfrm>
            <a:off x="3276600" y="4576417"/>
            <a:ext cx="5486400" cy="584775"/>
          </a:xfrm>
          <a:prstGeom prst="rect">
            <a:avLst/>
          </a:prstGeom>
          <a:noFill/>
          <a:ln>
            <a:noFill/>
          </a:ln>
        </p:spPr>
        <p:txBody>
          <a:bodyPr wrap="square" lIns="91425" tIns="45700" rIns="91425" bIns="45700" anchor="t" anchorCtr="0">
            <a:noAutofit/>
          </a:bodyPr>
          <a:lstStyle/>
          <a:p>
            <a:pPr lvl="0" algn="just">
              <a:buSzPct val="25000"/>
            </a:pPr>
            <a:r>
              <a:rPr lang="eu-ES" sz="1600" dirty="0" smtClean="0">
                <a:latin typeface="Arial" panose="020B0604020202020204" pitchFamily="34" charset="0"/>
                <a:cs typeface="Arial" panose="020B0604020202020204" pitchFamily="34" charset="0"/>
              </a:rPr>
              <a:t>Гэмт </a:t>
            </a:r>
            <a:r>
              <a:rPr lang="eu-ES" sz="1600" dirty="0">
                <a:latin typeface="Arial" panose="020B0604020202020204" pitchFamily="34" charset="0"/>
                <a:cs typeface="Arial" panose="020B0604020202020204" pitchFamily="34" charset="0"/>
              </a:rPr>
              <a:t>хэргийн улмаас нас </a:t>
            </a:r>
            <a:r>
              <a:rPr lang="eu-ES" sz="1600" dirty="0" smtClean="0">
                <a:latin typeface="Arial" panose="020B0604020202020204" pitchFamily="34" charset="0"/>
                <a:cs typeface="Arial" panose="020B0604020202020204" pitchFamily="34" charset="0"/>
              </a:rPr>
              <a:t>барсан</a:t>
            </a:r>
            <a:r>
              <a:rPr lang="mn-MN"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24</a:t>
            </a:r>
            <a:r>
              <a:rPr lang="mn-MN" sz="1600"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иргэн, гэмтсэн </a:t>
            </a:r>
            <a:r>
              <a:rPr lang="en-US" sz="1600" dirty="0" smtClean="0">
                <a:latin typeface="Arial" panose="020B0604020202020204" pitchFamily="34" charset="0"/>
                <a:cs typeface="Arial" panose="020B0604020202020204" pitchFamily="34" charset="0"/>
              </a:rPr>
              <a:t>115</a:t>
            </a:r>
            <a:r>
              <a:rPr lang="en-US" sz="1600"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иргэн</a:t>
            </a:r>
            <a:r>
              <a:rPr lang="eu-ES" sz="1600"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байна</a:t>
            </a:r>
            <a:r>
              <a:rPr lang="eu-ES" sz="1600" dirty="0" smtClean="0">
                <a:latin typeface="Arial" panose="020B0604020202020204" pitchFamily="34" charset="0"/>
                <a:cs typeface="Arial" panose="020B0604020202020204" pitchFamily="34" charset="0"/>
              </a:rPr>
              <a:t>. </a:t>
            </a:r>
            <a:endParaRPr lang="mn-MN" sz="1600" dirty="0">
              <a:solidFill>
                <a:schemeClr val="dk1"/>
              </a:solidFill>
              <a:latin typeface="Arial" panose="020B0604020202020204" pitchFamily="34" charset="0"/>
              <a:ea typeface="Calibri"/>
              <a:cs typeface="Arial" panose="020B0604020202020204" pitchFamily="34" charset="0"/>
              <a:sym typeface="Calibri"/>
            </a:endParaRPr>
          </a:p>
        </p:txBody>
      </p:sp>
      <p:pic>
        <p:nvPicPr>
          <p:cNvPr id="14" name="Shape 194"/>
          <p:cNvPicPr preferRelativeResize="0"/>
          <p:nvPr/>
        </p:nvPicPr>
        <p:blipFill rotWithShape="1">
          <a:blip r:embed="rId5">
            <a:alphaModFix/>
          </a:blip>
          <a:srcRect/>
          <a:stretch/>
        </p:blipFill>
        <p:spPr>
          <a:xfrm>
            <a:off x="1492728" y="4672983"/>
            <a:ext cx="1583209" cy="1558190"/>
          </a:xfrm>
          <a:prstGeom prst="rect">
            <a:avLst/>
          </a:prstGeom>
          <a:noFill/>
          <a:ln>
            <a:noFill/>
          </a:ln>
        </p:spPr>
      </p:pic>
    </p:spTree>
    <p:extLst>
      <p:ext uri="{BB962C8B-B14F-4D97-AF65-F5344CB8AC3E}">
        <p14:creationId xmlns:p14="http://schemas.microsoft.com/office/powerpoint/2010/main" val="3969322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D:\C disk\taniltsuulga\2017\10\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Shape 215"/>
          <p:cNvPicPr preferRelativeResize="0"/>
          <p:nvPr/>
        </p:nvPicPr>
        <p:blipFill rotWithShape="1">
          <a:blip r:embed="rId3">
            <a:alphaModFix/>
          </a:blip>
          <a:srcRect/>
          <a:stretch/>
        </p:blipFill>
        <p:spPr>
          <a:xfrm>
            <a:off x="1080326" y="719028"/>
            <a:ext cx="7705460" cy="5931834"/>
          </a:xfrm>
          <a:prstGeom prst="rect">
            <a:avLst/>
          </a:prstGeom>
          <a:noFill/>
          <a:ln>
            <a:noFill/>
          </a:ln>
        </p:spPr>
      </p:pic>
      <p:sp>
        <p:nvSpPr>
          <p:cNvPr id="8" name="Shape 216"/>
          <p:cNvSpPr/>
          <p:nvPr/>
        </p:nvSpPr>
        <p:spPr>
          <a:xfrm>
            <a:off x="2441959" y="488194"/>
            <a:ext cx="5117808" cy="461665"/>
          </a:xfrm>
          <a:prstGeom prst="rect">
            <a:avLst/>
          </a:prstGeom>
          <a:noFill/>
          <a:ln>
            <a:noFill/>
          </a:ln>
        </p:spPr>
        <p:txBody>
          <a:bodyPr wrap="square" lIns="91425" tIns="45700" rIns="91425" bIns="45700" anchor="t" anchorCtr="0">
            <a:noAutofit/>
          </a:bodyPr>
          <a:lstStyle/>
          <a:p>
            <a:pPr algn="ctr">
              <a:buSzPct val="25000"/>
            </a:pPr>
            <a:r>
              <a:rPr lang="mn-MN" sz="2400" b="1" dirty="0">
                <a:solidFill>
                  <a:srgbClr val="002060"/>
                </a:solidFill>
                <a:latin typeface="Arial" panose="020B0604020202020204" pitchFamily="34" charset="0"/>
                <a:ea typeface="Tahoma"/>
                <a:cs typeface="Arial" panose="020B0604020202020204" pitchFamily="34" charset="0"/>
                <a:sym typeface="Tahoma"/>
              </a:rPr>
              <a:t>МӨНГӨ, </a:t>
            </a:r>
            <a:r>
              <a:rPr lang="mn-MN" sz="2400" b="1" dirty="0" smtClean="0">
                <a:solidFill>
                  <a:srgbClr val="002060"/>
                </a:solidFill>
                <a:latin typeface="Arial" panose="020B0604020202020204" pitchFamily="34" charset="0"/>
                <a:ea typeface="Tahoma"/>
                <a:cs typeface="Arial" panose="020B0604020202020204" pitchFamily="34" charset="0"/>
                <a:sym typeface="Tahoma"/>
              </a:rPr>
              <a:t>ЗЭЭЛ</a:t>
            </a:r>
            <a:r>
              <a:rPr lang="mn-MN" sz="2400" dirty="0" smtClean="0">
                <a:solidFill>
                  <a:srgbClr val="002060"/>
                </a:solidFill>
                <a:latin typeface="Arial" panose="020B0604020202020204" pitchFamily="34" charset="0"/>
                <a:ea typeface="Tahoma"/>
                <a:cs typeface="Arial" panose="020B0604020202020204" pitchFamily="34" charset="0"/>
                <a:sym typeface="Tahoma"/>
              </a:rPr>
              <a:t> </a:t>
            </a:r>
            <a:endParaRPr lang="mn-MN" sz="2400" dirty="0">
              <a:solidFill>
                <a:srgbClr val="002060"/>
              </a:solidFill>
              <a:latin typeface="Arial" panose="020B0604020202020204" pitchFamily="34" charset="0"/>
              <a:ea typeface="Tahoma"/>
              <a:cs typeface="Arial" panose="020B0604020202020204" pitchFamily="34" charset="0"/>
              <a:sym typeface="Tahoma"/>
            </a:endParaRPr>
          </a:p>
        </p:txBody>
      </p:sp>
      <p:pic>
        <p:nvPicPr>
          <p:cNvPr id="9" name="Shape 222"/>
          <p:cNvPicPr preferRelativeResize="0"/>
          <p:nvPr/>
        </p:nvPicPr>
        <p:blipFill rotWithShape="1">
          <a:blip r:embed="rId4">
            <a:alphaModFix/>
          </a:blip>
          <a:srcRect/>
          <a:stretch/>
        </p:blipFill>
        <p:spPr>
          <a:xfrm>
            <a:off x="1057540" y="1218638"/>
            <a:ext cx="1429997" cy="3755561"/>
          </a:xfrm>
          <a:prstGeom prst="rect">
            <a:avLst/>
          </a:prstGeom>
          <a:noFill/>
          <a:ln>
            <a:noFill/>
          </a:ln>
        </p:spPr>
      </p:pic>
      <p:sp>
        <p:nvSpPr>
          <p:cNvPr id="10" name="Rectangle 9"/>
          <p:cNvSpPr/>
          <p:nvPr/>
        </p:nvSpPr>
        <p:spPr>
          <a:xfrm>
            <a:off x="2487537" y="2690336"/>
            <a:ext cx="5715000" cy="835613"/>
          </a:xfrm>
          <a:prstGeom prst="rect">
            <a:avLst/>
          </a:prstGeom>
        </p:spPr>
        <p:txBody>
          <a:bodyPr wrap="square">
            <a:spAutoFit/>
          </a:bodyPr>
          <a:lstStyle/>
          <a:p>
            <a:pPr algn="just">
              <a:lnSpc>
                <a:spcPct val="115000"/>
              </a:lnSpc>
            </a:pPr>
            <a:r>
              <a:rPr lang="mn-MN" sz="1400" dirty="0">
                <a:solidFill>
                  <a:schemeClr val="bg1"/>
                </a:solidFill>
                <a:latin typeface="Arial"/>
                <a:ea typeface="Calibri"/>
                <a:cs typeface="Arial"/>
              </a:rPr>
              <a:t>Зээлийн өрийн үлдэгдэл </a:t>
            </a:r>
            <a:r>
              <a:rPr lang="mn-MN" sz="1400" dirty="0">
                <a:solidFill>
                  <a:schemeClr val="bg1"/>
                </a:solidFill>
                <a:latin typeface="Arial"/>
                <a:ea typeface="Calibri"/>
                <a:cs typeface="Arial"/>
              </a:rPr>
              <a:t>186310.5 сая </a:t>
            </a:r>
            <a:r>
              <a:rPr lang="mn-MN" sz="1400" dirty="0">
                <a:solidFill>
                  <a:schemeClr val="bg1"/>
                </a:solidFill>
                <a:latin typeface="Arial"/>
                <a:ea typeface="Calibri"/>
                <a:cs typeface="Arial"/>
              </a:rPr>
              <a:t>төгрөгт хүрснээс чанаргүй зээлийн өрийн үлдэгдэл </a:t>
            </a:r>
            <a:r>
              <a:rPr lang="mn-MN" sz="1400" dirty="0">
                <a:solidFill>
                  <a:schemeClr val="bg1"/>
                </a:solidFill>
                <a:latin typeface="Arial"/>
                <a:ea typeface="Calibri"/>
                <a:cs typeface="Arial"/>
              </a:rPr>
              <a:t>1847.9 сая </a:t>
            </a:r>
            <a:r>
              <a:rPr lang="mn-MN" sz="1400" dirty="0">
                <a:solidFill>
                  <a:schemeClr val="bg1"/>
                </a:solidFill>
                <a:latin typeface="Arial"/>
                <a:ea typeface="Calibri"/>
                <a:cs typeface="Arial"/>
              </a:rPr>
              <a:t>төгрөгт хүрч нийт зээлийн үлдэгдлийн </a:t>
            </a:r>
            <a:r>
              <a:rPr lang="mn-MN" sz="1400" dirty="0" smtClean="0">
                <a:solidFill>
                  <a:schemeClr val="bg1"/>
                </a:solidFill>
                <a:latin typeface="Arial"/>
                <a:ea typeface="Calibri"/>
                <a:cs typeface="Arial"/>
              </a:rPr>
              <a:t>1.</a:t>
            </a:r>
            <a:r>
              <a:rPr lang="en-US" sz="1400" dirty="0">
                <a:solidFill>
                  <a:schemeClr val="bg1"/>
                </a:solidFill>
                <a:latin typeface="Arial"/>
                <a:ea typeface="Calibri"/>
                <a:cs typeface="Arial"/>
              </a:rPr>
              <a:t>0</a:t>
            </a:r>
            <a:r>
              <a:rPr lang="mn-MN" sz="1400" dirty="0" smtClean="0">
                <a:solidFill>
                  <a:schemeClr val="bg1"/>
                </a:solidFill>
                <a:latin typeface="Arial"/>
                <a:ea typeface="Calibri"/>
                <a:cs typeface="Arial"/>
              </a:rPr>
              <a:t> </a:t>
            </a:r>
            <a:r>
              <a:rPr lang="mn-MN" sz="1400" dirty="0">
                <a:solidFill>
                  <a:schemeClr val="bg1"/>
                </a:solidFill>
                <a:latin typeface="Arial"/>
                <a:ea typeface="Calibri"/>
                <a:cs typeface="Arial"/>
              </a:rPr>
              <a:t>хувийг эзэлж байна.</a:t>
            </a:r>
            <a:endParaRPr lang="en-US" sz="1600" dirty="0">
              <a:solidFill>
                <a:prstClr val="black"/>
              </a:solidFill>
              <a:latin typeface="Arial"/>
              <a:ea typeface="Calibri"/>
              <a:cs typeface="Times New Roman"/>
            </a:endParaRPr>
          </a:p>
        </p:txBody>
      </p:sp>
      <p:sp>
        <p:nvSpPr>
          <p:cNvPr id="11" name="Rectangle 10"/>
          <p:cNvSpPr/>
          <p:nvPr/>
        </p:nvSpPr>
        <p:spPr>
          <a:xfrm>
            <a:off x="2463324" y="1219200"/>
            <a:ext cx="5867400" cy="738664"/>
          </a:xfrm>
          <a:prstGeom prst="rect">
            <a:avLst/>
          </a:prstGeom>
        </p:spPr>
        <p:txBody>
          <a:bodyPr wrap="square">
            <a:spAutoFit/>
          </a:bodyPr>
          <a:lstStyle/>
          <a:p>
            <a:pPr algn="just"/>
            <a:r>
              <a:rPr lang="mn-MN" sz="1400" dirty="0">
                <a:solidFill>
                  <a:schemeClr val="bg1"/>
                </a:solidFill>
                <a:latin typeface="Arial"/>
                <a:ea typeface="Calibri"/>
              </a:rPr>
              <a:t>Банкны системийн хэмжээгээр өөрийн </a:t>
            </a:r>
            <a:r>
              <a:rPr lang="mn-MN" sz="1400" dirty="0" smtClean="0">
                <a:solidFill>
                  <a:schemeClr val="bg1"/>
                </a:solidFill>
                <a:latin typeface="Arial"/>
                <a:ea typeface="Calibri"/>
              </a:rPr>
              <a:t>кассаар,</a:t>
            </a:r>
            <a:r>
              <a:rPr lang="en-US" sz="1400" dirty="0">
                <a:solidFill>
                  <a:schemeClr val="bg1"/>
                </a:solidFill>
                <a:latin typeface="Arial"/>
                <a:ea typeface="Calibri"/>
              </a:rPr>
              <a:t> </a:t>
            </a:r>
            <a:r>
              <a:rPr lang="en-US" sz="1400" dirty="0" smtClean="0">
                <a:solidFill>
                  <a:schemeClr val="bg1"/>
                </a:solidFill>
                <a:latin typeface="Arial" panose="020B0604020202020204" pitchFamily="34" charset="0"/>
                <a:cs typeface="Arial" panose="020B0604020202020204" pitchFamily="34" charset="0"/>
              </a:rPr>
              <a:t>42733.1</a:t>
            </a:r>
            <a:r>
              <a:rPr lang="en-US" sz="1400" dirty="0" smtClean="0">
                <a:solidFill>
                  <a:schemeClr val="bg1"/>
                </a:solidFill>
                <a:latin typeface="Arial" panose="020B0604020202020204" pitchFamily="34" charset="0"/>
                <a:cs typeface="Arial" panose="020B0604020202020204" pitchFamily="34" charset="0"/>
              </a:rPr>
              <a:t> </a:t>
            </a:r>
            <a:r>
              <a:rPr lang="mn-MN" sz="1400" dirty="0" smtClean="0">
                <a:solidFill>
                  <a:schemeClr val="bg1"/>
                </a:solidFill>
                <a:latin typeface="Arial"/>
                <a:ea typeface="Calibri"/>
              </a:rPr>
              <a:t>сая </a:t>
            </a:r>
            <a:r>
              <a:rPr lang="mn-MN" sz="1400" dirty="0">
                <a:solidFill>
                  <a:schemeClr val="bg1"/>
                </a:solidFill>
                <a:latin typeface="Arial"/>
                <a:ea typeface="Calibri"/>
              </a:rPr>
              <a:t>төгрөгийн </a:t>
            </a:r>
            <a:r>
              <a:rPr lang="mn-MN" sz="1400" dirty="0" smtClean="0">
                <a:solidFill>
                  <a:schemeClr val="bg1"/>
                </a:solidFill>
                <a:latin typeface="Arial"/>
                <a:ea typeface="Calibri"/>
              </a:rPr>
              <a:t>орлогын,</a:t>
            </a:r>
            <a:r>
              <a:rPr lang="en-US" sz="1400" dirty="0" smtClean="0">
                <a:solidFill>
                  <a:schemeClr val="bg1"/>
                </a:solidFill>
                <a:latin typeface="Arial"/>
                <a:ea typeface="Calibri"/>
              </a:rPr>
              <a:t> </a:t>
            </a:r>
            <a:r>
              <a:rPr lang="en-US" sz="1400" dirty="0" smtClean="0">
                <a:solidFill>
                  <a:schemeClr val="bg1"/>
                </a:solidFill>
                <a:latin typeface="Arial" panose="020B0604020202020204" pitchFamily="34" charset="0"/>
                <a:cs typeface="Arial" panose="020B0604020202020204" pitchFamily="34" charset="0"/>
              </a:rPr>
              <a:t>43257.4</a:t>
            </a:r>
            <a:r>
              <a:rPr lang="en-US" sz="1400" dirty="0" smtClean="0"/>
              <a:t> </a:t>
            </a:r>
            <a:r>
              <a:rPr lang="mn-MN" sz="1400" dirty="0" smtClean="0">
                <a:solidFill>
                  <a:schemeClr val="bg1"/>
                </a:solidFill>
                <a:latin typeface="Arial"/>
                <a:ea typeface="Calibri"/>
              </a:rPr>
              <a:t>сая </a:t>
            </a:r>
            <a:r>
              <a:rPr lang="mn-MN" sz="1400" dirty="0">
                <a:solidFill>
                  <a:schemeClr val="bg1"/>
                </a:solidFill>
                <a:latin typeface="Arial"/>
                <a:ea typeface="Calibri"/>
              </a:rPr>
              <a:t>төгрөгийн зарлагын гүйлгээ </a:t>
            </a:r>
            <a:r>
              <a:rPr lang="mn-MN" sz="1400" dirty="0" smtClean="0">
                <a:solidFill>
                  <a:schemeClr val="bg1"/>
                </a:solidFill>
                <a:latin typeface="Arial"/>
                <a:ea typeface="Calibri"/>
              </a:rPr>
              <a:t>хийсэн байна.</a:t>
            </a:r>
            <a:endParaRPr lang="mn-MN" sz="1400" dirty="0" smtClean="0">
              <a:solidFill>
                <a:schemeClr val="bg1"/>
              </a:solidFill>
              <a:latin typeface="Arial" panose="020B0604020202020204" pitchFamily="34" charset="0"/>
              <a:cs typeface="Arial" panose="020B0604020202020204" pitchFamily="34" charset="0"/>
            </a:endParaRPr>
          </a:p>
        </p:txBody>
      </p:sp>
      <p:sp>
        <p:nvSpPr>
          <p:cNvPr id="12" name="Rectangle 11"/>
          <p:cNvSpPr/>
          <p:nvPr/>
        </p:nvSpPr>
        <p:spPr>
          <a:xfrm>
            <a:off x="2441959" y="3431213"/>
            <a:ext cx="5675832" cy="738664"/>
          </a:xfrm>
          <a:prstGeom prst="rect">
            <a:avLst/>
          </a:prstGeom>
        </p:spPr>
        <p:txBody>
          <a:bodyPr wrap="square">
            <a:spAutoFit/>
          </a:bodyPr>
          <a:lstStyle/>
          <a:p>
            <a:pPr algn="just"/>
            <a:r>
              <a:rPr lang="mn-MN" sz="1400" dirty="0">
                <a:solidFill>
                  <a:schemeClr val="bg1"/>
                </a:solidFill>
                <a:latin typeface="Arial"/>
                <a:ea typeface="Calibri"/>
              </a:rPr>
              <a:t>Банкууд нь хадгаламжийн </a:t>
            </a:r>
            <a:r>
              <a:rPr lang="mn-MN" sz="1400" dirty="0" smtClean="0">
                <a:solidFill>
                  <a:schemeClr val="bg1"/>
                </a:solidFill>
                <a:latin typeface="Arial"/>
                <a:ea typeface="Calibri"/>
              </a:rPr>
              <a:t>30 </a:t>
            </a:r>
            <a:r>
              <a:rPr lang="mn-MN" sz="1400" dirty="0">
                <a:solidFill>
                  <a:schemeClr val="bg1"/>
                </a:solidFill>
                <a:latin typeface="Arial"/>
                <a:ea typeface="Calibri"/>
              </a:rPr>
              <a:t>гаруй төрлийн бүтээгдэхүүнээр иргэдэд </a:t>
            </a:r>
            <a:r>
              <a:rPr lang="mn-MN" sz="1400" dirty="0" smtClean="0">
                <a:solidFill>
                  <a:schemeClr val="bg1"/>
                </a:solidFill>
                <a:latin typeface="Arial"/>
                <a:ea typeface="Calibri"/>
              </a:rPr>
              <a:t>үйлчилж</a:t>
            </a:r>
            <a:r>
              <a:rPr lang="en-US" sz="1400" dirty="0" smtClean="0">
                <a:solidFill>
                  <a:schemeClr val="bg1"/>
                </a:solidFill>
                <a:latin typeface="Arial"/>
                <a:ea typeface="Calibri"/>
              </a:rPr>
              <a:t> </a:t>
            </a:r>
            <a:r>
              <a:rPr lang="en-US" sz="1400" dirty="0" smtClean="0">
                <a:solidFill>
                  <a:schemeClr val="bg1"/>
                </a:solidFill>
                <a:latin typeface="Arial"/>
                <a:ea typeface="Calibri"/>
              </a:rPr>
              <a:t>90880.2</a:t>
            </a:r>
            <a:r>
              <a:rPr lang="en-US" sz="1400" dirty="0" smtClean="0">
                <a:solidFill>
                  <a:schemeClr val="bg1"/>
                </a:solidFill>
                <a:latin typeface="Arial" panose="020B0604020202020204" pitchFamily="34" charset="0"/>
                <a:cs typeface="Arial" panose="020B0604020202020204" pitchFamily="34" charset="0"/>
              </a:rPr>
              <a:t> </a:t>
            </a:r>
            <a:r>
              <a:rPr lang="mn-MN" sz="1400" dirty="0" smtClean="0">
                <a:solidFill>
                  <a:schemeClr val="bg1"/>
                </a:solidFill>
                <a:latin typeface="Arial"/>
                <a:ea typeface="Calibri"/>
              </a:rPr>
              <a:t>сая </a:t>
            </a:r>
            <a:r>
              <a:rPr lang="mn-MN" sz="1400" dirty="0">
                <a:solidFill>
                  <a:schemeClr val="bg1"/>
                </a:solidFill>
                <a:latin typeface="Arial"/>
                <a:ea typeface="Calibri"/>
              </a:rPr>
              <a:t>төгрөгийн хадгаламж хуримтлуулж ажилласан байна.</a:t>
            </a:r>
            <a:endParaRPr lang="en-US" sz="1400" dirty="0">
              <a:solidFill>
                <a:schemeClr val="bg1"/>
              </a:solidFill>
              <a:latin typeface="Arial" panose="020B0604020202020204" pitchFamily="34" charset="0"/>
              <a:cs typeface="Arial" panose="020B0604020202020204" pitchFamily="34" charset="0"/>
            </a:endParaRPr>
          </a:p>
        </p:txBody>
      </p:sp>
      <p:sp>
        <p:nvSpPr>
          <p:cNvPr id="13" name="Rectangle 12"/>
          <p:cNvSpPr/>
          <p:nvPr/>
        </p:nvSpPr>
        <p:spPr>
          <a:xfrm>
            <a:off x="2489110" y="1955659"/>
            <a:ext cx="5584677" cy="738664"/>
          </a:xfrm>
          <a:prstGeom prst="rect">
            <a:avLst/>
          </a:prstGeom>
        </p:spPr>
        <p:txBody>
          <a:bodyPr wrap="square">
            <a:spAutoFit/>
          </a:bodyPr>
          <a:lstStyle/>
          <a:p>
            <a:pPr algn="just"/>
            <a:r>
              <a:rPr lang="mn-MN" sz="1400" dirty="0">
                <a:solidFill>
                  <a:schemeClr val="bg1"/>
                </a:solidFill>
                <a:latin typeface="Arial"/>
                <a:ea typeface="Calibri"/>
              </a:rPr>
              <a:t>Монголбанк нь арилжааны банкуудад </a:t>
            </a:r>
            <a:r>
              <a:rPr lang="en-US" sz="1400" dirty="0" smtClean="0">
                <a:solidFill>
                  <a:schemeClr val="bg1"/>
                </a:solidFill>
                <a:latin typeface="Arial" panose="020B0604020202020204" pitchFamily="34" charset="0"/>
                <a:cs typeface="Arial" panose="020B0604020202020204" pitchFamily="34" charset="0"/>
              </a:rPr>
              <a:t>2389.7 </a:t>
            </a:r>
            <a:r>
              <a:rPr lang="mn-MN" sz="1400" dirty="0" smtClean="0">
                <a:solidFill>
                  <a:schemeClr val="bg1"/>
                </a:solidFill>
                <a:latin typeface="Arial"/>
                <a:ea typeface="Calibri"/>
              </a:rPr>
              <a:t>сая </a:t>
            </a:r>
            <a:r>
              <a:rPr lang="mn-MN" sz="1400" dirty="0">
                <a:solidFill>
                  <a:schemeClr val="bg1"/>
                </a:solidFill>
                <a:latin typeface="Arial"/>
                <a:ea typeface="Calibri"/>
              </a:rPr>
              <a:t>төгрөг хүргүүлж, банкуудаас </a:t>
            </a:r>
            <a:r>
              <a:rPr lang="en-US" sz="1400" dirty="0" smtClean="0">
                <a:solidFill>
                  <a:schemeClr val="bg1"/>
                </a:solidFill>
                <a:latin typeface="Arial" panose="020B0604020202020204" pitchFamily="34" charset="0"/>
                <a:cs typeface="Arial" panose="020B0604020202020204" pitchFamily="34" charset="0"/>
              </a:rPr>
              <a:t>1472.2</a:t>
            </a:r>
            <a:r>
              <a:rPr lang="en-US" sz="1400" dirty="0" smtClean="0">
                <a:solidFill>
                  <a:schemeClr val="bg1"/>
                </a:solidFill>
                <a:latin typeface="Arial" panose="020B0604020202020204" pitchFamily="34" charset="0"/>
                <a:cs typeface="Arial" panose="020B0604020202020204" pitchFamily="34" charset="0"/>
              </a:rPr>
              <a:t> </a:t>
            </a:r>
            <a:r>
              <a:rPr lang="mn-MN" sz="1400" dirty="0" smtClean="0">
                <a:solidFill>
                  <a:schemeClr val="bg1"/>
                </a:solidFill>
                <a:latin typeface="Arial"/>
                <a:ea typeface="Calibri"/>
              </a:rPr>
              <a:t>сая </a:t>
            </a:r>
            <a:r>
              <a:rPr lang="mn-MN" sz="1400" dirty="0">
                <a:solidFill>
                  <a:schemeClr val="bg1"/>
                </a:solidFill>
                <a:latin typeface="Arial"/>
                <a:ea typeface="Calibri"/>
              </a:rPr>
              <a:t>төгрөгийг татан төвлөрүүлсэн байна.</a:t>
            </a:r>
          </a:p>
        </p:txBody>
      </p:sp>
      <p:sp>
        <p:nvSpPr>
          <p:cNvPr id="14" name="Rectangle 13"/>
          <p:cNvSpPr/>
          <p:nvPr/>
        </p:nvSpPr>
        <p:spPr>
          <a:xfrm>
            <a:off x="2463324" y="4251068"/>
            <a:ext cx="6049000" cy="769441"/>
          </a:xfrm>
          <a:prstGeom prst="rect">
            <a:avLst/>
          </a:prstGeom>
        </p:spPr>
        <p:txBody>
          <a:bodyPr wrap="square">
            <a:spAutoFit/>
          </a:bodyPr>
          <a:lstStyle/>
          <a:p>
            <a:pPr algn="just"/>
            <a:r>
              <a:rPr lang="mn-MN" sz="1100" dirty="0">
                <a:solidFill>
                  <a:prstClr val="white"/>
                </a:solidFill>
                <a:latin typeface="Arial" panose="020B0604020202020204" pitchFamily="34" charset="0"/>
                <a:cs typeface="Arial" panose="020B0604020202020204" pitchFamily="34" charset="0"/>
              </a:rPr>
              <a:t>ХААН, ХАС, КАПИТАЛ, ТӨРИЙН банкууд нь 50 гаруй нэр төрлийн зээлийн бүтээгдэхүүнийг иргэдэд жилийн 5-30 хувийн хүүтэйгээр олгож, иргэдийн хугацаатай хадгаламжинд жилийн </a:t>
            </a:r>
            <a:r>
              <a:rPr lang="en-US" sz="1100" dirty="0" smtClean="0">
                <a:solidFill>
                  <a:prstClr val="white"/>
                </a:solidFill>
                <a:latin typeface="Arial" panose="020B0604020202020204" pitchFamily="34" charset="0"/>
                <a:cs typeface="Arial" panose="020B0604020202020204" pitchFamily="34" charset="0"/>
              </a:rPr>
              <a:t>7.5-16.7</a:t>
            </a:r>
            <a:r>
              <a:rPr lang="mn-MN" sz="1100" dirty="0" smtClean="0">
                <a:solidFill>
                  <a:prstClr val="white"/>
                </a:solidFill>
                <a:latin typeface="Arial" panose="020B0604020202020204" pitchFamily="34" charset="0"/>
                <a:cs typeface="Arial" panose="020B0604020202020204" pitchFamily="34" charset="0"/>
              </a:rPr>
              <a:t> </a:t>
            </a:r>
            <a:r>
              <a:rPr lang="mn-MN" sz="1100" dirty="0">
                <a:solidFill>
                  <a:prstClr val="white"/>
                </a:solidFill>
                <a:latin typeface="Arial" panose="020B0604020202020204" pitchFamily="34" charset="0"/>
                <a:cs typeface="Arial" panose="020B0604020202020204" pitchFamily="34" charset="0"/>
              </a:rPr>
              <a:t>хувь, хугацаагүй хадгаламжинд жилийн </a:t>
            </a:r>
            <a:r>
              <a:rPr lang="en-US" sz="1100" dirty="0" smtClean="0">
                <a:solidFill>
                  <a:prstClr val="white"/>
                </a:solidFill>
                <a:latin typeface="Arial" panose="020B0604020202020204" pitchFamily="34" charset="0"/>
                <a:cs typeface="Arial" panose="020B0604020202020204" pitchFamily="34" charset="0"/>
              </a:rPr>
              <a:t>2.4</a:t>
            </a:r>
            <a:r>
              <a:rPr lang="mn-MN" sz="1100" dirty="0" smtClean="0">
                <a:solidFill>
                  <a:prstClr val="white"/>
                </a:solidFill>
                <a:latin typeface="Arial" panose="020B0604020202020204" pitchFamily="34" charset="0"/>
                <a:cs typeface="Arial" panose="020B0604020202020204" pitchFamily="34" charset="0"/>
              </a:rPr>
              <a:t> </a:t>
            </a:r>
            <a:r>
              <a:rPr lang="mn-MN" sz="1100" dirty="0">
                <a:solidFill>
                  <a:prstClr val="white"/>
                </a:solidFill>
                <a:latin typeface="Arial" panose="020B0604020202020204" pitchFamily="34" charset="0"/>
                <a:cs typeface="Arial" panose="020B0604020202020204" pitchFamily="34" charset="0"/>
              </a:rPr>
              <a:t>-</a:t>
            </a:r>
            <a:r>
              <a:rPr lang="mn-MN" sz="1100" dirty="0" smtClean="0">
                <a:solidFill>
                  <a:prstClr val="white"/>
                </a:solidFill>
                <a:latin typeface="Arial" panose="020B0604020202020204" pitchFamily="34" charset="0"/>
                <a:cs typeface="Arial" panose="020B0604020202020204" pitchFamily="34" charset="0"/>
              </a:rPr>
              <a:t>7.</a:t>
            </a:r>
            <a:r>
              <a:rPr lang="en-US" sz="1100" dirty="0" smtClean="0">
                <a:solidFill>
                  <a:prstClr val="white"/>
                </a:solidFill>
                <a:latin typeface="Arial" panose="020B0604020202020204" pitchFamily="34" charset="0"/>
                <a:cs typeface="Arial" panose="020B0604020202020204" pitchFamily="34" charset="0"/>
              </a:rPr>
              <a:t>4</a:t>
            </a:r>
            <a:r>
              <a:rPr lang="mn-MN" sz="1100" dirty="0" smtClean="0">
                <a:solidFill>
                  <a:prstClr val="white"/>
                </a:solidFill>
                <a:latin typeface="Arial" panose="020B0604020202020204" pitchFamily="34" charset="0"/>
                <a:cs typeface="Arial" panose="020B0604020202020204" pitchFamily="34" charset="0"/>
              </a:rPr>
              <a:t> </a:t>
            </a:r>
            <a:r>
              <a:rPr lang="mn-MN" sz="1100" dirty="0">
                <a:solidFill>
                  <a:prstClr val="white"/>
                </a:solidFill>
                <a:latin typeface="Arial" panose="020B0604020202020204" pitchFamily="34" charset="0"/>
                <a:cs typeface="Arial" panose="020B0604020202020204" pitchFamily="34" charset="0"/>
              </a:rPr>
              <a:t>хувийн хүү олгож </a:t>
            </a:r>
            <a:r>
              <a:rPr lang="mn-MN" sz="1100" dirty="0" smtClean="0">
                <a:solidFill>
                  <a:prstClr val="white"/>
                </a:solidFill>
                <a:latin typeface="Arial" panose="020B0604020202020204" pitchFamily="34" charset="0"/>
                <a:cs typeface="Arial" panose="020B0604020202020204" pitchFamily="34" charset="0"/>
              </a:rPr>
              <a:t>байна.</a:t>
            </a:r>
            <a:endParaRPr lang="en-US" sz="11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2649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D:\C disk\taniltsuulga\2017\10\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Shape 244"/>
          <p:cNvSpPr/>
          <p:nvPr/>
        </p:nvSpPr>
        <p:spPr>
          <a:xfrm>
            <a:off x="3657600" y="509167"/>
            <a:ext cx="3352800" cy="461665"/>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mn-MN" sz="2400" b="1" cap="none" dirty="0" smtClean="0">
                <a:solidFill>
                  <a:srgbClr val="002060"/>
                </a:solidFill>
                <a:latin typeface="Arial" panose="020B0604020202020204" pitchFamily="34" charset="0"/>
                <a:ea typeface="Tahoma"/>
                <a:cs typeface="Arial" panose="020B0604020202020204" pitchFamily="34" charset="0"/>
                <a:sym typeface="Tahoma"/>
              </a:rPr>
              <a:t>ТӨСӨВ, САНХҮҮ</a:t>
            </a:r>
            <a:endParaRPr lang="mn-MN" sz="2400" b="1" cap="none" dirty="0">
              <a:solidFill>
                <a:srgbClr val="002060"/>
              </a:solidFill>
              <a:latin typeface="Arial" panose="020B0604020202020204" pitchFamily="34" charset="0"/>
              <a:ea typeface="Tahoma"/>
              <a:cs typeface="Arial" panose="020B0604020202020204" pitchFamily="34" charset="0"/>
              <a:sym typeface="Tahoma"/>
            </a:endParaRPr>
          </a:p>
        </p:txBody>
      </p:sp>
      <p:pic>
        <p:nvPicPr>
          <p:cNvPr id="8" name="Shape 245"/>
          <p:cNvPicPr preferRelativeResize="0"/>
          <p:nvPr/>
        </p:nvPicPr>
        <p:blipFill rotWithShape="1">
          <a:blip r:embed="rId3">
            <a:alphaModFix/>
          </a:blip>
          <a:srcRect/>
          <a:stretch/>
        </p:blipFill>
        <p:spPr>
          <a:xfrm>
            <a:off x="1295400" y="2209800"/>
            <a:ext cx="3654552" cy="1902460"/>
          </a:xfrm>
          <a:prstGeom prst="rect">
            <a:avLst/>
          </a:prstGeom>
          <a:noFill/>
          <a:ln>
            <a:noFill/>
          </a:ln>
        </p:spPr>
      </p:pic>
      <p:sp>
        <p:nvSpPr>
          <p:cNvPr id="9" name="Shape 246"/>
          <p:cNvSpPr/>
          <p:nvPr/>
        </p:nvSpPr>
        <p:spPr>
          <a:xfrm>
            <a:off x="1255834" y="1219200"/>
            <a:ext cx="7699131" cy="923330"/>
          </a:xfrm>
          <a:prstGeom prst="rect">
            <a:avLst/>
          </a:prstGeom>
          <a:noFill/>
          <a:ln>
            <a:noFill/>
          </a:ln>
        </p:spPr>
        <p:txBody>
          <a:bodyPr wrap="square" lIns="91425" tIns="45700" rIns="91425" bIns="45700" anchor="t" anchorCtr="0">
            <a:noAutofit/>
          </a:bodyPr>
          <a:lstStyle/>
          <a:p>
            <a:pPr algn="just">
              <a:lnSpc>
                <a:spcPct val="115000"/>
              </a:lnSpc>
            </a:pPr>
            <a:r>
              <a:rPr lang="mn-MN" sz="1600" dirty="0" smtClean="0">
                <a:solidFill>
                  <a:srgbClr val="000000"/>
                </a:solidFill>
                <a:latin typeface="Arial"/>
                <a:ea typeface="Calibri"/>
              </a:rPr>
              <a:t>2019 </a:t>
            </a:r>
            <a:r>
              <a:rPr lang="mn-MN" sz="1600" dirty="0">
                <a:solidFill>
                  <a:srgbClr val="000000"/>
                </a:solidFill>
                <a:latin typeface="Arial"/>
                <a:ea typeface="Calibri"/>
              </a:rPr>
              <a:t>оны </a:t>
            </a:r>
            <a:r>
              <a:rPr lang="mn-MN" sz="1600" dirty="0" smtClean="0">
                <a:solidFill>
                  <a:srgbClr val="000000"/>
                </a:solidFill>
                <a:latin typeface="Arial"/>
                <a:ea typeface="Calibri"/>
              </a:rPr>
              <a:t>0</a:t>
            </a:r>
            <a:r>
              <a:rPr lang="en-US" sz="1600" dirty="0">
                <a:solidFill>
                  <a:srgbClr val="000000"/>
                </a:solidFill>
                <a:latin typeface="Arial"/>
                <a:ea typeface="Calibri"/>
              </a:rPr>
              <a:t>7</a:t>
            </a:r>
            <a:r>
              <a:rPr lang="mn-MN" sz="1600" dirty="0" smtClean="0">
                <a:solidFill>
                  <a:srgbClr val="000000"/>
                </a:solidFill>
                <a:latin typeface="Arial"/>
                <a:ea typeface="Calibri"/>
              </a:rPr>
              <a:t> </a:t>
            </a:r>
            <a:r>
              <a:rPr lang="mn-MN" sz="1600" dirty="0">
                <a:solidFill>
                  <a:srgbClr val="000000"/>
                </a:solidFill>
                <a:latin typeface="Arial"/>
                <a:ea typeface="Calibri"/>
              </a:rPr>
              <a:t>дугаар сарын байдлаар төсвийн орлогод нийт </a:t>
            </a:r>
            <a:r>
              <a:rPr lang="en-US" sz="1600" dirty="0">
                <a:latin typeface="Arial" panose="020B0604020202020204" pitchFamily="34" charset="0"/>
                <a:cs typeface="Arial" panose="020B0604020202020204" pitchFamily="34" charset="0"/>
              </a:rPr>
              <a:t>6045.1 </a:t>
            </a:r>
            <a:r>
              <a:rPr lang="en-US" sz="1600" dirty="0" smtClean="0"/>
              <a:t> </a:t>
            </a:r>
            <a:r>
              <a:rPr lang="mn-MN" sz="1600" dirty="0" smtClean="0">
                <a:solidFill>
                  <a:srgbClr val="000000"/>
                </a:solidFill>
                <a:latin typeface="Arial"/>
                <a:ea typeface="Calibri"/>
              </a:rPr>
              <a:t>сая </a:t>
            </a:r>
            <a:r>
              <a:rPr lang="mn-MN" sz="1600" dirty="0">
                <a:solidFill>
                  <a:srgbClr val="000000"/>
                </a:solidFill>
                <a:latin typeface="Arial"/>
                <a:ea typeface="Calibri"/>
              </a:rPr>
              <a:t>төгрөг төвлөрөхөөс </a:t>
            </a:r>
            <a:r>
              <a:rPr lang="en-US" sz="1600" dirty="0">
                <a:latin typeface="Arial" panose="020B0604020202020204" pitchFamily="34" charset="0"/>
                <a:cs typeface="Arial" panose="020B0604020202020204" pitchFamily="34" charset="0"/>
              </a:rPr>
              <a:t>7157.3 </a:t>
            </a:r>
            <a:r>
              <a:rPr lang="en-US" sz="1600" dirty="0" smtClean="0"/>
              <a:t> </a:t>
            </a:r>
            <a:r>
              <a:rPr lang="mn-MN" sz="1600" dirty="0" smtClean="0">
                <a:solidFill>
                  <a:srgbClr val="000000"/>
                </a:solidFill>
                <a:latin typeface="Arial"/>
                <a:ea typeface="Calibri"/>
              </a:rPr>
              <a:t> </a:t>
            </a:r>
            <a:r>
              <a:rPr lang="mn-MN" sz="1600" dirty="0">
                <a:solidFill>
                  <a:srgbClr val="000000"/>
                </a:solidFill>
                <a:latin typeface="Arial"/>
                <a:ea typeface="Calibri"/>
              </a:rPr>
              <a:t>сая төгрөг төвлөрүүлж, орлогын төлөвлөгөө  </a:t>
            </a:r>
            <a:r>
              <a:rPr lang="en-US" sz="1600" dirty="0">
                <a:latin typeface="Arial" panose="020B0604020202020204" pitchFamily="34" charset="0"/>
                <a:cs typeface="Arial" panose="020B0604020202020204" pitchFamily="34" charset="0"/>
              </a:rPr>
              <a:t>1112.2  </a:t>
            </a:r>
            <a:r>
              <a:rPr lang="mn-MN" sz="1600" dirty="0" smtClean="0">
                <a:solidFill>
                  <a:srgbClr val="000000"/>
                </a:solidFill>
                <a:latin typeface="Arial"/>
                <a:ea typeface="Calibri"/>
              </a:rPr>
              <a:t> </a:t>
            </a:r>
            <a:r>
              <a:rPr lang="mn-MN" sz="1600" dirty="0">
                <a:solidFill>
                  <a:srgbClr val="000000"/>
                </a:solidFill>
                <a:latin typeface="Arial"/>
                <a:ea typeface="Calibri"/>
              </a:rPr>
              <a:t>сая төгрөг  буюу  </a:t>
            </a:r>
            <a:r>
              <a:rPr lang="en-US" sz="1600" dirty="0" smtClean="0">
                <a:latin typeface="Arial" panose="020B0604020202020204" pitchFamily="34" charset="0"/>
                <a:cs typeface="Arial" panose="020B0604020202020204" pitchFamily="34" charset="0"/>
              </a:rPr>
              <a:t>18.4 </a:t>
            </a:r>
            <a:r>
              <a:rPr lang="mn-MN" sz="1600" dirty="0" smtClean="0">
                <a:solidFill>
                  <a:srgbClr val="000000"/>
                </a:solidFill>
                <a:latin typeface="Arial"/>
                <a:ea typeface="Calibri"/>
              </a:rPr>
              <a:t>хувиар  </a:t>
            </a:r>
            <a:r>
              <a:rPr lang="mn-MN" sz="1600" dirty="0">
                <a:solidFill>
                  <a:srgbClr val="000000"/>
                </a:solidFill>
                <a:latin typeface="Arial"/>
                <a:ea typeface="Calibri"/>
              </a:rPr>
              <a:t>биелэсэн  байна.</a:t>
            </a:r>
            <a:endParaRPr lang="en-US" sz="1600" dirty="0">
              <a:effectLst/>
              <a:latin typeface="Arial"/>
              <a:ea typeface="Calibri"/>
              <a:cs typeface="Times New Roman"/>
            </a:endParaRPr>
          </a:p>
        </p:txBody>
      </p:sp>
      <p:sp>
        <p:nvSpPr>
          <p:cNvPr id="10" name="Shape 247"/>
          <p:cNvSpPr/>
          <p:nvPr/>
        </p:nvSpPr>
        <p:spPr>
          <a:xfrm>
            <a:off x="5105399" y="2228671"/>
            <a:ext cx="3733801" cy="1657529"/>
          </a:xfrm>
          <a:prstGeom prst="rect">
            <a:avLst/>
          </a:prstGeom>
          <a:noFill/>
          <a:ln>
            <a:noFill/>
          </a:ln>
        </p:spPr>
        <p:txBody>
          <a:bodyPr wrap="square" lIns="91425" tIns="45700" rIns="91425" bIns="45700" anchor="t" anchorCtr="0">
            <a:noAutofit/>
          </a:bodyPr>
          <a:lstStyle/>
          <a:p>
            <a:pPr indent="457200" algn="just">
              <a:lnSpc>
                <a:spcPct val="115000"/>
              </a:lnSpc>
            </a:pPr>
            <a:r>
              <a:rPr lang="mn-MN" sz="1600" dirty="0">
                <a:solidFill>
                  <a:srgbClr val="000000"/>
                </a:solidFill>
                <a:latin typeface="Arial"/>
                <a:ea typeface="Calibri"/>
                <a:cs typeface="Arial"/>
              </a:rPr>
              <a:t>Татварын бус орлогод төвлөрүүлэх ёстой </a:t>
            </a:r>
            <a:r>
              <a:rPr lang="en-US" sz="1600" dirty="0" smtClean="0">
                <a:latin typeface="Arial" panose="020B0604020202020204" pitchFamily="34" charset="0"/>
                <a:cs typeface="Arial" panose="020B0604020202020204" pitchFamily="34" charset="0"/>
              </a:rPr>
              <a:t>481.8</a:t>
            </a:r>
            <a:r>
              <a:rPr lang="en-US" sz="1600" dirty="0" smtClean="0">
                <a:solidFill>
                  <a:srgbClr val="000000"/>
                </a:solidFill>
                <a:latin typeface="Arial"/>
                <a:cs typeface="Arial"/>
              </a:rPr>
              <a:t> </a:t>
            </a:r>
            <a:r>
              <a:rPr lang="mn-MN" sz="1600" dirty="0" smtClean="0">
                <a:solidFill>
                  <a:srgbClr val="000000"/>
                </a:solidFill>
                <a:latin typeface="Arial"/>
                <a:ea typeface="Calibri"/>
                <a:cs typeface="Arial"/>
              </a:rPr>
              <a:t>сая </a:t>
            </a:r>
            <a:r>
              <a:rPr lang="mn-MN" sz="1600" dirty="0">
                <a:solidFill>
                  <a:srgbClr val="000000"/>
                </a:solidFill>
                <a:latin typeface="Arial"/>
                <a:ea typeface="Calibri"/>
                <a:cs typeface="Arial"/>
              </a:rPr>
              <a:t>төгрөгийн орлогын төлөвлөгөөг </a:t>
            </a:r>
            <a:r>
              <a:rPr lang="en-US" sz="1600" dirty="0" smtClean="0">
                <a:latin typeface="Arial" panose="020B0604020202020204" pitchFamily="34" charset="0"/>
                <a:cs typeface="Arial" panose="020B0604020202020204" pitchFamily="34" charset="0"/>
              </a:rPr>
              <a:t>61.1</a:t>
            </a:r>
            <a:r>
              <a:rPr lang="en-US" sz="1600" dirty="0" smtClean="0"/>
              <a:t> </a:t>
            </a:r>
            <a:r>
              <a:rPr lang="mn-MN" sz="1600" dirty="0" smtClean="0">
                <a:solidFill>
                  <a:srgbClr val="000000"/>
                </a:solidFill>
                <a:latin typeface="Arial"/>
                <a:ea typeface="Calibri"/>
                <a:cs typeface="Arial"/>
              </a:rPr>
              <a:t> </a:t>
            </a:r>
            <a:r>
              <a:rPr lang="mn-MN" sz="1600" dirty="0">
                <a:solidFill>
                  <a:srgbClr val="000000"/>
                </a:solidFill>
                <a:latin typeface="Arial"/>
                <a:ea typeface="Calibri"/>
                <a:cs typeface="Arial"/>
              </a:rPr>
              <a:t>хувиар давуулан биелүүлж, төсөвт татварын бус орлогоор </a:t>
            </a:r>
            <a:r>
              <a:rPr lang="en-US" sz="1600" dirty="0" smtClean="0">
                <a:latin typeface="Arial" panose="020B0604020202020204" pitchFamily="34" charset="0"/>
                <a:cs typeface="Arial" panose="020B0604020202020204" pitchFamily="34" charset="0"/>
              </a:rPr>
              <a:t>776.2 </a:t>
            </a:r>
            <a:r>
              <a:rPr lang="mn-MN" sz="1600" dirty="0" smtClean="0">
                <a:solidFill>
                  <a:srgbClr val="000000"/>
                </a:solidFill>
                <a:latin typeface="Arial"/>
                <a:ea typeface="Calibri"/>
                <a:cs typeface="Arial"/>
              </a:rPr>
              <a:t> </a:t>
            </a:r>
            <a:r>
              <a:rPr lang="mn-MN" sz="1600" dirty="0">
                <a:solidFill>
                  <a:srgbClr val="000000"/>
                </a:solidFill>
                <a:latin typeface="Arial"/>
                <a:ea typeface="Calibri"/>
                <a:cs typeface="Arial"/>
              </a:rPr>
              <a:t>сая төгрөг төвлөрсөн байна. </a:t>
            </a:r>
            <a:endParaRPr lang="en-US" sz="1600" dirty="0">
              <a:effectLst/>
              <a:latin typeface="Arial"/>
              <a:ea typeface="Calibri"/>
              <a:cs typeface="Times New Roman"/>
            </a:endParaRPr>
          </a:p>
        </p:txBody>
      </p:sp>
      <p:sp>
        <p:nvSpPr>
          <p:cNvPr id="11" name="Shape 248"/>
          <p:cNvSpPr/>
          <p:nvPr/>
        </p:nvSpPr>
        <p:spPr>
          <a:xfrm>
            <a:off x="1315915" y="4267200"/>
            <a:ext cx="7523285" cy="838200"/>
          </a:xfrm>
          <a:prstGeom prst="rect">
            <a:avLst/>
          </a:prstGeom>
          <a:noFill/>
          <a:ln>
            <a:noFill/>
          </a:ln>
        </p:spPr>
        <p:txBody>
          <a:bodyPr wrap="square" lIns="91425" tIns="45700" rIns="91425" bIns="45700" anchor="t" anchorCtr="0">
            <a:noAutofit/>
          </a:bodyPr>
          <a:lstStyle/>
          <a:p>
            <a:pPr indent="457200" algn="just">
              <a:lnSpc>
                <a:spcPct val="115000"/>
              </a:lnSpc>
            </a:pPr>
            <a:r>
              <a:rPr lang="mn-MN" sz="1600" dirty="0">
                <a:solidFill>
                  <a:srgbClr val="000000"/>
                </a:solidFill>
                <a:latin typeface="Arial"/>
                <a:ea typeface="Calibri"/>
                <a:cs typeface="Arial"/>
              </a:rPr>
              <a:t>Орон нутгийн төсвийн  байгууллага нийт </a:t>
            </a:r>
            <a:r>
              <a:rPr lang="en-US" sz="1600" dirty="0">
                <a:latin typeface="Arial" panose="020B0604020202020204" pitchFamily="34" charset="0"/>
                <a:cs typeface="Arial" panose="020B0604020202020204" pitchFamily="34" charset="0"/>
              </a:rPr>
              <a:t>33823.9 </a:t>
            </a:r>
            <a:r>
              <a:rPr lang="en-US" sz="1600" dirty="0" smtClean="0"/>
              <a:t> </a:t>
            </a:r>
            <a:r>
              <a:rPr lang="mn-MN" sz="1600" dirty="0" smtClean="0">
                <a:solidFill>
                  <a:srgbClr val="000000"/>
                </a:solidFill>
                <a:latin typeface="Arial"/>
                <a:ea typeface="Calibri"/>
                <a:cs typeface="Arial"/>
              </a:rPr>
              <a:t> </a:t>
            </a:r>
            <a:r>
              <a:rPr lang="mn-MN" sz="1600" dirty="0">
                <a:solidFill>
                  <a:srgbClr val="000000"/>
                </a:solidFill>
                <a:latin typeface="Arial"/>
                <a:ea typeface="Calibri"/>
                <a:cs typeface="Arial"/>
              </a:rPr>
              <a:t>сая төгрөгийн зарлагатай ажилласан нь </a:t>
            </a:r>
            <a:r>
              <a:rPr lang="mn-MN" sz="1600" dirty="0" smtClean="0">
                <a:solidFill>
                  <a:srgbClr val="000000"/>
                </a:solidFill>
                <a:latin typeface="Arial"/>
                <a:ea typeface="Calibri"/>
                <a:cs typeface="Arial"/>
              </a:rPr>
              <a:t>төлөвлөснөөсөө</a:t>
            </a:r>
            <a:r>
              <a:rPr lang="en-US" sz="1600" dirty="0" smtClean="0">
                <a:solidFill>
                  <a:srgbClr val="000000"/>
                </a:solidFill>
                <a:latin typeface="Arial"/>
                <a:ea typeface="Calibri"/>
                <a:cs typeface="Arial"/>
              </a:rPr>
              <a:t> </a:t>
            </a:r>
            <a:r>
              <a:rPr lang="en-US" sz="1600" dirty="0">
                <a:solidFill>
                  <a:srgbClr val="000000"/>
                </a:solidFill>
                <a:latin typeface="Arial"/>
                <a:ea typeface="Calibri"/>
                <a:cs typeface="Arial"/>
              </a:rPr>
              <a:t>8071.9 </a:t>
            </a:r>
            <a:r>
              <a:rPr lang="en-US" sz="1600" dirty="0" smtClean="0"/>
              <a:t> </a:t>
            </a:r>
            <a:r>
              <a:rPr lang="mn-MN" sz="1600" dirty="0" smtClean="0">
                <a:solidFill>
                  <a:srgbClr val="000000"/>
                </a:solidFill>
                <a:latin typeface="Arial"/>
                <a:ea typeface="Calibri"/>
                <a:cs typeface="Arial"/>
              </a:rPr>
              <a:t> </a:t>
            </a:r>
            <a:r>
              <a:rPr lang="mn-MN" sz="1600" dirty="0">
                <a:solidFill>
                  <a:srgbClr val="000000"/>
                </a:solidFill>
                <a:latin typeface="Arial"/>
                <a:ea typeface="Calibri"/>
                <a:cs typeface="Arial"/>
              </a:rPr>
              <a:t>сая төгрөгөөр бага  зарцуулалттай ажилласан байна.</a:t>
            </a:r>
            <a:endParaRPr sz="1600" dirty="0">
              <a:solidFill>
                <a:schemeClr val="dk1"/>
              </a:solidFill>
              <a:latin typeface="Arial" panose="020B0604020202020204" pitchFamily="34" charset="0"/>
              <a:ea typeface="Calibri"/>
              <a:cs typeface="Arial" panose="020B0604020202020204" pitchFamily="34" charset="0"/>
              <a:sym typeface="Calibri"/>
            </a:endParaRPr>
          </a:p>
        </p:txBody>
      </p:sp>
    </p:spTree>
    <p:extLst>
      <p:ext uri="{BB962C8B-B14F-4D97-AF65-F5344CB8AC3E}">
        <p14:creationId xmlns:p14="http://schemas.microsoft.com/office/powerpoint/2010/main" val="385389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D:\C disk\taniltsuulga\2017\10\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07"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Shape 266"/>
          <p:cNvSpPr/>
          <p:nvPr/>
        </p:nvSpPr>
        <p:spPr>
          <a:xfrm>
            <a:off x="2414546" y="476237"/>
            <a:ext cx="5198859" cy="461665"/>
          </a:xfrm>
          <a:prstGeom prst="rect">
            <a:avLst/>
          </a:prstGeom>
          <a:noFill/>
          <a:ln>
            <a:noFill/>
          </a:ln>
        </p:spPr>
        <p:txBody>
          <a:bodyPr wrap="square" lIns="91425" tIns="45700" rIns="91425" bIns="45700" anchor="t" anchorCtr="0">
            <a:noAutofit/>
          </a:bodyPr>
          <a:lstStyle/>
          <a:p>
            <a:pPr marL="0" marR="0" lvl="0" indent="0" rtl="0">
              <a:spcBef>
                <a:spcPts val="0"/>
              </a:spcBef>
              <a:buSzPct val="25000"/>
              <a:buNone/>
            </a:pPr>
            <a:r>
              <a:rPr lang="mn-MN" sz="2400" b="1" cap="none" dirty="0">
                <a:solidFill>
                  <a:srgbClr val="002060"/>
                </a:solidFill>
                <a:latin typeface="Arial" panose="020B0604020202020204" pitchFamily="34" charset="0"/>
                <a:ea typeface="Tahoma"/>
                <a:cs typeface="Arial" panose="020B0604020202020204" pitchFamily="34" charset="0"/>
                <a:sym typeface="Tahoma"/>
              </a:rPr>
              <a:t>ХЭРЭГЛЭЭНИЙ ҮНИЙН ИНДЕКС</a:t>
            </a:r>
          </a:p>
        </p:txBody>
      </p:sp>
      <p:sp>
        <p:nvSpPr>
          <p:cNvPr id="8" name="Shape 267"/>
          <p:cNvSpPr/>
          <p:nvPr/>
        </p:nvSpPr>
        <p:spPr>
          <a:xfrm>
            <a:off x="2926935" y="1505481"/>
            <a:ext cx="6019798" cy="533400"/>
          </a:xfrm>
          <a:prstGeom prst="rect">
            <a:avLst/>
          </a:prstGeom>
          <a:noFill/>
          <a:ln>
            <a:noFill/>
          </a:ln>
        </p:spPr>
        <p:txBody>
          <a:bodyPr wrap="square" lIns="91425" tIns="45700" rIns="91425" bIns="45700" anchor="t" anchorCtr="0">
            <a:noAutofit/>
          </a:bodyPr>
          <a:lstStyle/>
          <a:p>
            <a:pPr algn="just">
              <a:lnSpc>
                <a:spcPct val="115000"/>
              </a:lnSpc>
              <a:spcAft>
                <a:spcPts val="600"/>
              </a:spcAft>
            </a:pPr>
            <a:endParaRPr lang="en-US" sz="1100" dirty="0">
              <a:effectLst/>
              <a:latin typeface="Arial Mon" panose="020B0500000000000000" pitchFamily="34" charset="0"/>
              <a:ea typeface="Calibri"/>
              <a:cs typeface="Times New Roman"/>
            </a:endParaRPr>
          </a:p>
        </p:txBody>
      </p:sp>
      <p:pic>
        <p:nvPicPr>
          <p:cNvPr id="9" name="Shape 270"/>
          <p:cNvPicPr preferRelativeResize="0"/>
          <p:nvPr/>
        </p:nvPicPr>
        <p:blipFill rotWithShape="1">
          <a:blip r:embed="rId3">
            <a:alphaModFix/>
          </a:blip>
          <a:srcRect/>
          <a:stretch/>
        </p:blipFill>
        <p:spPr>
          <a:xfrm>
            <a:off x="1112728" y="2971800"/>
            <a:ext cx="1782872" cy="1607224"/>
          </a:xfrm>
          <a:prstGeom prst="rect">
            <a:avLst/>
          </a:prstGeom>
          <a:noFill/>
          <a:ln>
            <a:noFill/>
          </a:ln>
        </p:spPr>
      </p:pic>
      <p:pic>
        <p:nvPicPr>
          <p:cNvPr id="10" name="Shape 271"/>
          <p:cNvPicPr preferRelativeResize="0"/>
          <p:nvPr/>
        </p:nvPicPr>
        <p:blipFill rotWithShape="1">
          <a:blip r:embed="rId4">
            <a:alphaModFix/>
          </a:blip>
          <a:srcRect/>
          <a:stretch/>
        </p:blipFill>
        <p:spPr>
          <a:xfrm>
            <a:off x="1112728" y="1508893"/>
            <a:ext cx="1782872" cy="1439406"/>
          </a:xfrm>
          <a:prstGeom prst="rect">
            <a:avLst/>
          </a:prstGeom>
          <a:noFill/>
          <a:ln>
            <a:noFill/>
          </a:ln>
        </p:spPr>
      </p:pic>
      <p:pic>
        <p:nvPicPr>
          <p:cNvPr id="11" name="Shape 272"/>
          <p:cNvPicPr preferRelativeResize="0"/>
          <p:nvPr/>
        </p:nvPicPr>
        <p:blipFill rotWithShape="1">
          <a:blip r:embed="rId5">
            <a:alphaModFix/>
          </a:blip>
          <a:srcRect/>
          <a:stretch/>
        </p:blipFill>
        <p:spPr>
          <a:xfrm>
            <a:off x="1112729" y="4648200"/>
            <a:ext cx="1782872" cy="1600200"/>
          </a:xfrm>
          <a:prstGeom prst="rect">
            <a:avLst/>
          </a:prstGeom>
          <a:noFill/>
          <a:ln>
            <a:noFill/>
          </a:ln>
        </p:spPr>
      </p:pic>
      <p:sp>
        <p:nvSpPr>
          <p:cNvPr id="5" name="Rectangle 4"/>
          <p:cNvSpPr/>
          <p:nvPr/>
        </p:nvSpPr>
        <p:spPr>
          <a:xfrm>
            <a:off x="2980701" y="2047521"/>
            <a:ext cx="5912265" cy="415498"/>
          </a:xfrm>
          <a:prstGeom prst="rect">
            <a:avLst/>
          </a:prstGeom>
        </p:spPr>
        <p:txBody>
          <a:bodyPr wrap="square">
            <a:spAutoFit/>
          </a:bodyPr>
          <a:lstStyle/>
          <a:p>
            <a:endParaRPr lang="mn-MN" sz="1050" b="1" dirty="0" smtClean="0">
              <a:latin typeface="Arial Mon" panose="020B0500000000000000" pitchFamily="34" charset="0"/>
              <a:cs typeface="Arial" panose="020B0604020202020204" pitchFamily="34" charset="0"/>
            </a:endParaRPr>
          </a:p>
          <a:p>
            <a:endParaRPr lang="mn-MN" sz="1050" b="1" dirty="0" smtClean="0">
              <a:latin typeface="Arial Mon" panose="020B0500000000000000" pitchFamily="34" charset="0"/>
              <a:cs typeface="Arial" panose="020B0604020202020204" pitchFamily="34" charset="0"/>
            </a:endParaRPr>
          </a:p>
        </p:txBody>
      </p:sp>
      <p:sp>
        <p:nvSpPr>
          <p:cNvPr id="6" name="Rectangle 5"/>
          <p:cNvSpPr/>
          <p:nvPr/>
        </p:nvSpPr>
        <p:spPr>
          <a:xfrm>
            <a:off x="3213219" y="990600"/>
            <a:ext cx="4572000" cy="5339923"/>
          </a:xfrm>
          <a:prstGeom prst="rect">
            <a:avLst/>
          </a:prstGeom>
        </p:spPr>
        <p:txBody>
          <a:bodyPr>
            <a:spAutoFit/>
          </a:bodyPr>
          <a:lstStyle/>
          <a:p>
            <a:endParaRPr lang="mn-MN" sz="1100" dirty="0"/>
          </a:p>
          <a:p>
            <a:r>
              <a:rPr lang="mn-MN" sz="1100" b="1" dirty="0">
                <a:latin typeface="Arial" panose="020B0604020202020204" pitchFamily="34" charset="0"/>
                <a:cs typeface="Arial" panose="020B0604020202020204" pitchFamily="34" charset="0"/>
              </a:rPr>
              <a:t>Ерөнхий индекс </a:t>
            </a:r>
            <a:r>
              <a:rPr lang="mn-MN" sz="1100" dirty="0">
                <a:latin typeface="Arial" panose="020B0604020202020204" pitchFamily="34" charset="0"/>
                <a:cs typeface="Arial" panose="020B0604020202020204" pitchFamily="34" charset="0"/>
              </a:rPr>
              <a:t>хүнсний бараа, согтууруулах бус ундааны бүлэг 9.8 хувь,  Согтууруулах ундаа, тамхи, мансууруулах бодисын бүлэг 1.4 хувь, Хувцас, бөс бараа, гутал 0.1 хувь,  Гэр ахуйн тавилга, гэр ахуйн бараа 9.9 хувь, Эм тариа, эмнэлэгийн үйлчилгээний бүлэг 0.1 хувь, Тээврийн бүлэг 9.6 хувиар тус тус өссөн нь нөлөөлжээ. </a:t>
            </a:r>
          </a:p>
          <a:p>
            <a:endParaRPr lang="mn-MN" sz="1100" dirty="0">
              <a:latin typeface="Arial" panose="020B0604020202020204" pitchFamily="34" charset="0"/>
              <a:cs typeface="Arial" panose="020B0604020202020204" pitchFamily="34" charset="0"/>
            </a:endParaRPr>
          </a:p>
          <a:p>
            <a:r>
              <a:rPr lang="mn-MN" sz="1100" b="1" dirty="0">
                <a:latin typeface="Arial" panose="020B0604020202020204" pitchFamily="34" charset="0"/>
                <a:cs typeface="Arial" panose="020B0604020202020204" pitchFamily="34" charset="0"/>
              </a:rPr>
              <a:t>Хэрэглээний бараа, үйлчилгээний</a:t>
            </a:r>
            <a:r>
              <a:rPr lang="mn-MN" sz="1100" dirty="0">
                <a:latin typeface="Arial" panose="020B0604020202020204" pitchFamily="34" charset="0"/>
                <a:cs typeface="Arial" panose="020B0604020202020204" pitchFamily="34" charset="0"/>
              </a:rPr>
              <a:t> үнэ өмнөх оны мөн үеэс 8.5 хувиар өсөхөд Хүнсний бараа, согтууруулах бус ундааны бүлэг 6.7 хувь, Согтууруулах ундаа, тамхи, мансууруулах бодисын бүлэг 6.6 хувь, Хувцас, бөс бараа, гуталны бүлэг 4.6 хувь, Орон сууц, ус, цахилгаан, хийн болон бусад түлшний бүлэг 7.4 хувь, Гэр ахуйн тавилга, гэр ахуйн барааны бүлэг 7.6 хувь, Эм тариа, эмнэлэгийн үйлчилгээний бүлэг 4.5 хувь, Тээврийн бүлэг 5.8 хувь, Амралт, чөлөөт цаг, соёлын бараа үйлчилгээний бүлэг 3.4 хувь, Зочид буудал, нийтийн хоол, дотуур байрны үйлчилгээний бүлэг 5.8 хувь, Бусад бараа, үйлчилгээний бүлэг 6.8 хувиар өссөн нь голлон нөлөөлсөн байна.</a:t>
            </a:r>
          </a:p>
          <a:p>
            <a:endParaRPr lang="mn-MN" sz="1100" dirty="0">
              <a:latin typeface="Arial" panose="020B0604020202020204" pitchFamily="34" charset="0"/>
              <a:cs typeface="Arial" panose="020B0604020202020204" pitchFamily="34" charset="0"/>
            </a:endParaRPr>
          </a:p>
          <a:p>
            <a:r>
              <a:rPr lang="mn-MN" sz="1100" b="1" dirty="0">
                <a:latin typeface="Arial" panose="020B0604020202020204" pitchFamily="34" charset="0"/>
                <a:cs typeface="Arial" panose="020B0604020202020204" pitchFamily="34" charset="0"/>
              </a:rPr>
              <a:t>Хэрэглээний бараа, үйлчилгээний </a:t>
            </a:r>
            <a:r>
              <a:rPr lang="mn-MN" sz="1100" dirty="0">
                <a:latin typeface="Arial" panose="020B0604020202020204" pitchFamily="34" charset="0"/>
                <a:cs typeface="Arial" panose="020B0604020202020204" pitchFamily="34" charset="0"/>
              </a:rPr>
              <a:t>үнэ өмнөх оны эцсээс 4.7 хувиар өсөхөд Хүнсний бараа, согтууруулах бус ундааны бүлэг 2.2 хувь, Согтууруулах ундаа, тамхи, мансууруулах бодисын бүлэг 3.9 хувь, Хувцас, бөс бараа, гуталны бүлэг 2.3 хувь, Орон сууц, ус, цахилгаан, хийн болон бусад түлшний бүлэг 2.5 хувь,  Гэр ахуйн тавилга, гэр ахуйн барааны бүлэг 2.8 хувь, Эм тариа, эмнэлэгийн үйлчилгээний бүлэг 5.4 хувь, Тээврийн бүлэг 9.9 хувь, Амралт, чөлөөт цаг, соёлын бараа үйлчилгээний бүлэг 1.4 хувь, Зочид буудал, нийтийн хоол, дотуур байрны үйлчилгээний бүлэг 2.2 хувь Бусад бараа, үйлчилгээний бүлэг 4.6 хувиар өссөн нь голлон нөлөөлсөн байна.</a:t>
            </a:r>
          </a:p>
          <a:p>
            <a:endParaRPr lang="mn-MN"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5422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D:\C disk\taniltsuulga\2017\10\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Shape 333"/>
          <p:cNvPicPr preferRelativeResize="0"/>
          <p:nvPr/>
        </p:nvPicPr>
        <p:blipFill rotWithShape="1">
          <a:blip r:embed="rId3">
            <a:alphaModFix/>
          </a:blip>
          <a:srcRect/>
          <a:stretch/>
        </p:blipFill>
        <p:spPr>
          <a:xfrm>
            <a:off x="1122276" y="1143000"/>
            <a:ext cx="2459124" cy="1640905"/>
          </a:xfrm>
          <a:prstGeom prst="rect">
            <a:avLst/>
          </a:prstGeom>
          <a:noFill/>
          <a:ln>
            <a:noFill/>
          </a:ln>
        </p:spPr>
      </p:pic>
      <p:pic>
        <p:nvPicPr>
          <p:cNvPr id="8" name="Shape 334"/>
          <p:cNvPicPr preferRelativeResize="0"/>
          <p:nvPr/>
        </p:nvPicPr>
        <p:blipFill rotWithShape="1">
          <a:blip r:embed="rId4">
            <a:alphaModFix/>
          </a:blip>
          <a:srcRect/>
          <a:stretch/>
        </p:blipFill>
        <p:spPr>
          <a:xfrm>
            <a:off x="1066800" y="3426151"/>
            <a:ext cx="2743200" cy="1828800"/>
          </a:xfrm>
          <a:prstGeom prst="rect">
            <a:avLst/>
          </a:prstGeom>
          <a:noFill/>
          <a:ln>
            <a:noFill/>
          </a:ln>
        </p:spPr>
      </p:pic>
      <p:sp>
        <p:nvSpPr>
          <p:cNvPr id="9" name="Shape 336"/>
          <p:cNvSpPr/>
          <p:nvPr/>
        </p:nvSpPr>
        <p:spPr>
          <a:xfrm>
            <a:off x="3794333" y="510216"/>
            <a:ext cx="2440092" cy="461665"/>
          </a:xfrm>
          <a:prstGeom prst="rect">
            <a:avLst/>
          </a:prstGeom>
          <a:noFill/>
          <a:ln>
            <a:noFill/>
          </a:ln>
        </p:spPr>
        <p:txBody>
          <a:bodyPr wrap="square" lIns="91425" tIns="45700" rIns="91425" bIns="45700" anchor="t" anchorCtr="0">
            <a:noAutofit/>
          </a:bodyPr>
          <a:lstStyle/>
          <a:p>
            <a:pPr algn="ctr">
              <a:buSzPct val="25000"/>
            </a:pPr>
            <a:r>
              <a:rPr lang="mn-MN" sz="2400" b="1" dirty="0">
                <a:solidFill>
                  <a:srgbClr val="002060"/>
                </a:solidFill>
                <a:latin typeface="Arial" panose="020B0604020202020204" pitchFamily="34" charset="0"/>
                <a:ea typeface="Tahoma"/>
                <a:cs typeface="Arial" panose="020B0604020202020204" pitchFamily="34" charset="0"/>
                <a:sym typeface="Tahoma"/>
              </a:rPr>
              <a:t>АЖ ҮЙЛДВЭР </a:t>
            </a:r>
          </a:p>
        </p:txBody>
      </p:sp>
      <p:sp>
        <p:nvSpPr>
          <p:cNvPr id="10" name="Shape 337"/>
          <p:cNvSpPr/>
          <p:nvPr/>
        </p:nvSpPr>
        <p:spPr>
          <a:xfrm>
            <a:off x="3810000" y="1384882"/>
            <a:ext cx="5105400" cy="923330"/>
          </a:xfrm>
          <a:prstGeom prst="rect">
            <a:avLst/>
          </a:prstGeom>
          <a:noFill/>
          <a:ln>
            <a:noFill/>
          </a:ln>
        </p:spPr>
        <p:txBody>
          <a:bodyPr wrap="square" lIns="91425" tIns="45700" rIns="91425" bIns="45700" anchor="t" anchorCtr="0">
            <a:noAutofit/>
          </a:bodyPr>
          <a:lstStyle/>
          <a:p>
            <a:pPr algn="just">
              <a:buSzPct val="25000"/>
            </a:pPr>
            <a:r>
              <a:rPr lang="mn-MN" sz="1600" dirty="0" smtClean="0">
                <a:latin typeface="Arial" panose="020B0604020202020204" pitchFamily="34" charset="0"/>
                <a:cs typeface="Arial" panose="020B0604020202020204" pitchFamily="34" charset="0"/>
              </a:rPr>
              <a:t>Аж үйлдвэрийн салбарын нийт үйлдвэрлэл 2019 оны </a:t>
            </a:r>
            <a:r>
              <a:rPr lang="mn-MN" sz="1600" dirty="0" smtClean="0">
                <a:latin typeface="Arial" panose="020B0604020202020204" pitchFamily="34" charset="0"/>
                <a:cs typeface="Arial" panose="020B0604020202020204" pitchFamily="34" charset="0"/>
              </a:rPr>
              <a:t>0</a:t>
            </a:r>
            <a:r>
              <a:rPr lang="en-US" sz="1600" dirty="0" smtClean="0">
                <a:latin typeface="Arial" panose="020B0604020202020204" pitchFamily="34" charset="0"/>
                <a:cs typeface="Arial" panose="020B0604020202020204" pitchFamily="34" charset="0"/>
              </a:rPr>
              <a:t>7</a:t>
            </a:r>
            <a:r>
              <a:rPr lang="mn-MN" sz="1600"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сард </a:t>
            </a:r>
            <a:r>
              <a:rPr lang="mn-MN" sz="1600" dirty="0">
                <a:latin typeface="Arial" panose="020B0604020202020204" pitchFamily="34" charset="0"/>
                <a:cs typeface="Arial" panose="020B0604020202020204" pitchFamily="34" charset="0"/>
              </a:rPr>
              <a:t>438035</a:t>
            </a:r>
            <a:r>
              <a:rPr lang="en-US" sz="1600" dirty="0" smtClean="0"/>
              <a:t> </a:t>
            </a:r>
            <a:r>
              <a:rPr lang="en-US"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с</a:t>
            </a:r>
            <a:r>
              <a:rPr lang="mn-MN" sz="1600" dirty="0" smtClean="0">
                <a:latin typeface="Arial" panose="020B0604020202020204" pitchFamily="34" charset="0"/>
                <a:cs typeface="Arial" panose="020B0604020202020204" pitchFamily="34" charset="0"/>
              </a:rPr>
              <a:t>ая төгрөгт хүрч</a:t>
            </a:r>
            <a:r>
              <a:rPr lang="mn-MN" sz="1600"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өмнөх оны мөн </a:t>
            </a:r>
            <a:r>
              <a:rPr lang="mn-MN" sz="1600" dirty="0" smtClean="0">
                <a:latin typeface="Arial" panose="020B0604020202020204" pitchFamily="34" charset="0"/>
                <a:cs typeface="Arial" panose="020B0604020202020204" pitchFamily="34" charset="0"/>
              </a:rPr>
              <a:t>үеэс </a:t>
            </a:r>
            <a:r>
              <a:rPr lang="mn-MN" sz="1600" dirty="0">
                <a:latin typeface="Arial" panose="020B0604020202020204" pitchFamily="34" charset="0"/>
                <a:cs typeface="Arial" panose="020B0604020202020204" pitchFamily="34" charset="0"/>
              </a:rPr>
              <a:t>36511.1 сая </a:t>
            </a:r>
            <a:r>
              <a:rPr lang="mn-MN" sz="1600" dirty="0" smtClean="0">
                <a:latin typeface="Arial" panose="020B0604020202020204" pitchFamily="34" charset="0"/>
                <a:cs typeface="Arial" panose="020B0604020202020204" pitchFamily="34" charset="0"/>
              </a:rPr>
              <a:t>төгрөгөөр өссөн байна.</a:t>
            </a:r>
            <a:endParaRPr lang="en-US" sz="1600" dirty="0">
              <a:latin typeface="Arial" panose="020B0604020202020204" pitchFamily="34" charset="0"/>
              <a:cs typeface="Arial" panose="020B0604020202020204" pitchFamily="34" charset="0"/>
            </a:endParaRPr>
          </a:p>
        </p:txBody>
      </p:sp>
      <p:sp>
        <p:nvSpPr>
          <p:cNvPr id="11" name="Shape 339"/>
          <p:cNvSpPr/>
          <p:nvPr/>
        </p:nvSpPr>
        <p:spPr>
          <a:xfrm>
            <a:off x="3810000" y="3598721"/>
            <a:ext cx="5105400" cy="1376065"/>
          </a:xfrm>
          <a:prstGeom prst="rect">
            <a:avLst/>
          </a:prstGeom>
          <a:noFill/>
          <a:ln>
            <a:noFill/>
          </a:ln>
        </p:spPr>
        <p:txBody>
          <a:bodyPr wrap="square" lIns="91425" tIns="45700" rIns="91425" bIns="45700" anchor="t" anchorCtr="0">
            <a:noAutofit/>
          </a:bodyPr>
          <a:lstStyle/>
          <a:p>
            <a:pPr algn="just"/>
            <a:r>
              <a:rPr lang="mn-MN" sz="1600" dirty="0" smtClean="0">
                <a:latin typeface="Arial" panose="020B0604020202020204" pitchFamily="34" charset="0"/>
                <a:cs typeface="Arial" panose="020B0604020202020204" pitchFamily="34" charset="0"/>
              </a:rPr>
              <a:t>Аж үйлдвэрийн салбарын борлуулсан бүтээгдэхүүн 201</a:t>
            </a:r>
            <a:r>
              <a:rPr lang="en-US" sz="1600" dirty="0">
                <a:latin typeface="Arial" panose="020B0604020202020204" pitchFamily="34" charset="0"/>
                <a:cs typeface="Arial" panose="020B0604020202020204" pitchFamily="34" charset="0"/>
              </a:rPr>
              <a:t>9</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оны </a:t>
            </a:r>
            <a:r>
              <a:rPr lang="en-US" sz="1600" dirty="0" smtClean="0">
                <a:latin typeface="Arial" panose="020B0604020202020204" pitchFamily="34" charset="0"/>
                <a:cs typeface="Arial" panose="020B0604020202020204" pitchFamily="34" charset="0"/>
              </a:rPr>
              <a:t>0</a:t>
            </a:r>
            <a:r>
              <a:rPr lang="en-US" sz="1600" dirty="0">
                <a:latin typeface="Arial" panose="020B0604020202020204" pitchFamily="34" charset="0"/>
                <a:cs typeface="Arial" panose="020B0604020202020204" pitchFamily="34" charset="0"/>
              </a:rPr>
              <a:t>7</a:t>
            </a:r>
            <a:r>
              <a:rPr lang="mn-MN" sz="1600" dirty="0" smtClean="0">
                <a:latin typeface="Arial" panose="020B0604020202020204" pitchFamily="34" charset="0"/>
                <a:cs typeface="Arial" panose="020B0604020202020204" pitchFamily="34" charset="0"/>
              </a:rPr>
              <a:t> </a:t>
            </a:r>
            <a:r>
              <a:rPr lang="mn-MN" sz="1600" dirty="0">
                <a:latin typeface="Arial" panose="020B0604020202020204" pitchFamily="34" charset="0"/>
                <a:cs typeface="Arial" panose="020B0604020202020204" pitchFamily="34" charset="0"/>
              </a:rPr>
              <a:t>сард </a:t>
            </a:r>
            <a:r>
              <a:rPr lang="mn-MN" sz="1600" dirty="0">
                <a:latin typeface="Arial" panose="020B0604020202020204" pitchFamily="34" charset="0"/>
                <a:cs typeface="Arial" panose="020B0604020202020204" pitchFamily="34" charset="0"/>
              </a:rPr>
              <a:t>67956.0 </a:t>
            </a:r>
            <a:r>
              <a:rPr lang="en-US" sz="1600" dirty="0" smtClean="0">
                <a:latin typeface="Arial" panose="020B0604020202020204" pitchFamily="34" charset="0"/>
                <a:cs typeface="Arial" panose="020B0604020202020204" pitchFamily="34" charset="0"/>
              </a:rPr>
              <a:t>с</a:t>
            </a:r>
            <a:r>
              <a:rPr lang="mn-MN" sz="1600" dirty="0" smtClean="0">
                <a:latin typeface="Arial" panose="020B0604020202020204" pitchFamily="34" charset="0"/>
                <a:cs typeface="Arial" panose="020B0604020202020204" pitchFamily="34" charset="0"/>
              </a:rPr>
              <a:t>ая төгрөгт хүрч,</a:t>
            </a:r>
            <a:r>
              <a:rPr lang="en-US" sz="1600" dirty="0" smtClean="0">
                <a:latin typeface="Arial" panose="020B0604020202020204" pitchFamily="34" charset="0"/>
                <a:cs typeface="Arial" panose="020B0604020202020204" pitchFamily="34" charset="0"/>
              </a:rPr>
              <a:t> </a:t>
            </a:r>
            <a:r>
              <a:rPr lang="mn-MN" sz="1600" dirty="0" smtClean="0">
                <a:latin typeface="Arial" panose="020B0604020202020204" pitchFamily="34" charset="0"/>
                <a:cs typeface="Arial" panose="020B0604020202020204" pitchFamily="34" charset="0"/>
              </a:rPr>
              <a:t>өмнөх </a:t>
            </a:r>
            <a:r>
              <a:rPr lang="mn-MN" sz="1600" dirty="0">
                <a:latin typeface="Arial" panose="020B0604020202020204" pitchFamily="34" charset="0"/>
                <a:cs typeface="Arial" panose="020B0604020202020204" pitchFamily="34" charset="0"/>
              </a:rPr>
              <a:t>оны мөн </a:t>
            </a:r>
            <a:r>
              <a:rPr lang="mn-MN" sz="1600" dirty="0" smtClean="0">
                <a:latin typeface="Arial" panose="020B0604020202020204" pitchFamily="34" charset="0"/>
                <a:cs typeface="Arial" panose="020B0604020202020204" pitchFamily="34" charset="0"/>
              </a:rPr>
              <a:t>үеэс </a:t>
            </a:r>
            <a:r>
              <a:rPr lang="en-US" sz="1600" dirty="0">
                <a:latin typeface="Arial" panose="020B0604020202020204" pitchFamily="34" charset="0"/>
                <a:cs typeface="Arial" panose="020B0604020202020204" pitchFamily="34" charset="0"/>
              </a:rPr>
              <a:t>33576.0 </a:t>
            </a:r>
            <a:r>
              <a:rPr lang="mn-MN" sz="1600" dirty="0" smtClean="0">
                <a:latin typeface="Arial" panose="020B0604020202020204" pitchFamily="34" charset="0"/>
                <a:cs typeface="Arial" panose="020B0604020202020204" pitchFamily="34" charset="0"/>
              </a:rPr>
              <a:t>сая </a:t>
            </a:r>
            <a:r>
              <a:rPr lang="mn-MN" sz="1600" dirty="0" smtClean="0">
                <a:latin typeface="Arial" panose="020B0604020202020204" pitchFamily="34" charset="0"/>
                <a:cs typeface="Arial" panose="020B0604020202020204" pitchFamily="34" charset="0"/>
              </a:rPr>
              <a:t>төгрөгөөр өссөн байна.</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4948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D:\C disk\taniltsuulga\2017\10\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091013" y="838200"/>
            <a:ext cx="7824387" cy="5355312"/>
          </a:xfrm>
          <a:prstGeom prst="rect">
            <a:avLst/>
          </a:prstGeom>
        </p:spPr>
        <p:txBody>
          <a:bodyPr wrap="square">
            <a:spAutoFit/>
          </a:bodyPr>
          <a:lstStyle/>
          <a:p>
            <a:pPr algn="ctr">
              <a:defRPr/>
            </a:pPr>
            <a:r>
              <a:rPr lang="mn-MN" sz="3600" dirty="0" smtClean="0">
                <a:solidFill>
                  <a:srgbClr val="F79646">
                    <a:lumMod val="75000"/>
                  </a:srgbClr>
                </a:solidFill>
                <a:latin typeface="Arial" pitchFamily="34" charset="0"/>
                <a:cs typeface="Arial" pitchFamily="34" charset="0"/>
              </a:rPr>
              <a:t>Анхаарал тавьсанд </a:t>
            </a:r>
          </a:p>
          <a:p>
            <a:pPr algn="ctr">
              <a:defRPr/>
            </a:pPr>
            <a:r>
              <a:rPr lang="mn-MN" sz="3600" dirty="0" smtClean="0">
                <a:solidFill>
                  <a:srgbClr val="F79646">
                    <a:lumMod val="75000"/>
                  </a:srgbClr>
                </a:solidFill>
                <a:latin typeface="Arial" pitchFamily="34" charset="0"/>
                <a:cs typeface="Arial" pitchFamily="34" charset="0"/>
              </a:rPr>
              <a:t>баярлалаа</a:t>
            </a:r>
            <a:endParaRPr lang="en-US" sz="3600" dirty="0" smtClean="0">
              <a:solidFill>
                <a:srgbClr val="F79646">
                  <a:lumMod val="75000"/>
                </a:srgbClr>
              </a:solidFill>
              <a:latin typeface="Arial" pitchFamily="34" charset="0"/>
              <a:cs typeface="Arial" pitchFamily="34" charset="0"/>
            </a:endParaRPr>
          </a:p>
          <a:p>
            <a:pPr algn="r">
              <a:lnSpc>
                <a:spcPct val="150000"/>
              </a:lnSpc>
              <a:defRPr/>
            </a:pPr>
            <a:endParaRPr lang="mn-MN" sz="2400" dirty="0" smtClean="0">
              <a:solidFill>
                <a:prstClr val="black"/>
              </a:solidFill>
              <a:latin typeface="Arial" panose="020B0604020202020204" pitchFamily="34" charset="0"/>
              <a:cs typeface="Arial" panose="020B0604020202020204" pitchFamily="34" charset="0"/>
            </a:endParaRPr>
          </a:p>
          <a:p>
            <a:pPr>
              <a:lnSpc>
                <a:spcPct val="150000"/>
              </a:lnSpc>
              <a:defRPr/>
            </a:pPr>
            <a:r>
              <a:rPr lang="mn-MN" dirty="0" smtClean="0">
                <a:solidFill>
                  <a:srgbClr val="F79646">
                    <a:lumMod val="75000"/>
                  </a:srgbClr>
                </a:solidFill>
              </a:rPr>
              <a:t>                                                                  Веб хуудас</a:t>
            </a:r>
            <a:r>
              <a:rPr lang="mn-MN" dirty="0" smtClean="0">
                <a:solidFill>
                  <a:prstClr val="black"/>
                </a:solidFill>
              </a:rPr>
              <a:t>: </a:t>
            </a:r>
            <a:r>
              <a:rPr lang="en-US" dirty="0" smtClean="0">
                <a:solidFill>
                  <a:prstClr val="black"/>
                </a:solidFill>
              </a:rPr>
              <a:t>http://khentii.nso.mn</a:t>
            </a:r>
            <a:endParaRPr lang="en-US" b="1" i="1" dirty="0" smtClean="0">
              <a:solidFill>
                <a:prstClr val="black"/>
              </a:solidFill>
            </a:endParaRPr>
          </a:p>
          <a:p>
            <a:pPr algn="ctr">
              <a:lnSpc>
                <a:spcPct val="150000"/>
              </a:lnSpc>
              <a:defRPr/>
            </a:pPr>
            <a:r>
              <a:rPr lang="en-US" b="1" i="1" dirty="0" smtClean="0">
                <a:solidFill>
                  <a:srgbClr val="F79646">
                    <a:lumMod val="75000"/>
                  </a:srgbClr>
                </a:solidFill>
              </a:rPr>
              <a:t>                                   </a:t>
            </a:r>
            <a:r>
              <a:rPr lang="mn-MN" dirty="0" smtClean="0">
                <a:solidFill>
                  <a:srgbClr val="F79646">
                    <a:lumMod val="75000"/>
                  </a:srgbClr>
                </a:solidFill>
              </a:rPr>
              <a:t>И-мэйл</a:t>
            </a:r>
            <a:r>
              <a:rPr lang="mn-MN" dirty="0" smtClean="0">
                <a:solidFill>
                  <a:prstClr val="black"/>
                </a:solidFill>
              </a:rPr>
              <a:t>:  </a:t>
            </a:r>
            <a:r>
              <a:rPr lang="en-US" dirty="0" smtClean="0">
                <a:solidFill>
                  <a:prstClr val="black"/>
                </a:solidFill>
              </a:rPr>
              <a:t>khentii@nso.mn </a:t>
            </a:r>
          </a:p>
          <a:p>
            <a:pPr algn="ctr">
              <a:lnSpc>
                <a:spcPct val="150000"/>
              </a:lnSpc>
              <a:defRPr/>
            </a:pPr>
            <a:r>
              <a:rPr lang="en-US" dirty="0">
                <a:solidFill>
                  <a:prstClr val="black">
                    <a:lumMod val="95000"/>
                    <a:lumOff val="5000"/>
                  </a:prstClr>
                </a:solidFill>
              </a:rPr>
              <a:t> </a:t>
            </a:r>
            <a:r>
              <a:rPr lang="en-US" dirty="0" smtClean="0">
                <a:solidFill>
                  <a:prstClr val="black">
                    <a:lumMod val="95000"/>
                    <a:lumOff val="5000"/>
                  </a:prstClr>
                </a:solidFill>
              </a:rPr>
              <a:t>                                                                        statistickhentii@yahoo.com</a:t>
            </a:r>
            <a:r>
              <a:rPr lang="mn-MN" dirty="0" smtClean="0">
                <a:solidFill>
                  <a:prstClr val="black">
                    <a:lumMod val="95000"/>
                    <a:lumOff val="5000"/>
                  </a:prstClr>
                </a:solidFill>
              </a:rPr>
              <a:t> </a:t>
            </a:r>
          </a:p>
          <a:p>
            <a:pPr>
              <a:lnSpc>
                <a:spcPct val="150000"/>
              </a:lnSpc>
              <a:defRPr/>
            </a:pPr>
            <a:r>
              <a:rPr lang="mn-MN" dirty="0" smtClean="0">
                <a:solidFill>
                  <a:prstClr val="black">
                    <a:lumMod val="95000"/>
                    <a:lumOff val="5000"/>
                  </a:prstClr>
                </a:solidFill>
              </a:rPr>
              <a:t>                                                                  </a:t>
            </a:r>
            <a:r>
              <a:rPr lang="mn-MN" dirty="0" smtClean="0">
                <a:solidFill>
                  <a:srgbClr val="F79646">
                    <a:lumMod val="75000"/>
                  </a:srgbClr>
                </a:solidFill>
              </a:rPr>
              <a:t>Фейсбүүк хуудас</a:t>
            </a:r>
            <a:r>
              <a:rPr lang="mn-MN" dirty="0" smtClean="0">
                <a:solidFill>
                  <a:prstClr val="black"/>
                </a:solidFill>
              </a:rPr>
              <a:t>: </a:t>
            </a:r>
            <a:r>
              <a:rPr lang="en-US" dirty="0" err="1" smtClean="0">
                <a:solidFill>
                  <a:prstClr val="black"/>
                </a:solidFill>
              </a:rPr>
              <a:t>Khentii</a:t>
            </a:r>
            <a:r>
              <a:rPr lang="en-US" dirty="0" smtClean="0">
                <a:solidFill>
                  <a:prstClr val="black"/>
                </a:solidFill>
              </a:rPr>
              <a:t> statistic</a:t>
            </a:r>
          </a:p>
          <a:p>
            <a:pPr algn="r">
              <a:defRPr/>
            </a:pPr>
            <a:r>
              <a:rPr lang="mn-MN" b="1" i="1" dirty="0" smtClean="0">
                <a:solidFill>
                  <a:srgbClr val="F79646">
                    <a:lumMod val="75000"/>
                  </a:srgbClr>
                </a:solidFill>
              </a:rPr>
              <a:t>Холбоо барих</a:t>
            </a:r>
            <a:r>
              <a:rPr lang="mn-MN" b="1" i="1" dirty="0" smtClean="0">
                <a:solidFill>
                  <a:srgbClr val="1F497D">
                    <a:lumMod val="75000"/>
                  </a:srgbClr>
                </a:solidFill>
              </a:rPr>
              <a:t>:</a:t>
            </a:r>
            <a:r>
              <a:rPr lang="en-US" b="1" i="1" dirty="0" smtClean="0">
                <a:solidFill>
                  <a:srgbClr val="1F497D">
                    <a:lumMod val="75000"/>
                  </a:srgbClr>
                </a:solidFill>
              </a:rPr>
              <a:t>70562303</a:t>
            </a:r>
          </a:p>
          <a:p>
            <a:pPr algn="r">
              <a:defRPr/>
            </a:pPr>
            <a:r>
              <a:rPr lang="en-US" b="1" i="1" dirty="0" smtClean="0">
                <a:solidFill>
                  <a:srgbClr val="1F497D">
                    <a:lumMod val="75000"/>
                  </a:srgbClr>
                </a:solidFill>
              </a:rPr>
              <a:t>             70</a:t>
            </a:r>
            <a:r>
              <a:rPr lang="mn-MN" b="1" i="1" dirty="0" smtClean="0">
                <a:solidFill>
                  <a:srgbClr val="1F497D">
                    <a:lumMod val="75000"/>
                  </a:srgbClr>
                </a:solidFill>
              </a:rPr>
              <a:t>562</a:t>
            </a:r>
            <a:r>
              <a:rPr lang="en-US" b="1" i="1" dirty="0" smtClean="0">
                <a:solidFill>
                  <a:srgbClr val="1F497D">
                    <a:lumMod val="75000"/>
                  </a:srgbClr>
                </a:solidFill>
              </a:rPr>
              <a:t>348</a:t>
            </a:r>
          </a:p>
          <a:p>
            <a:pPr algn="r">
              <a:defRPr/>
            </a:pPr>
            <a:endParaRPr lang="en-US" b="1" i="1" dirty="0" smtClean="0">
              <a:solidFill>
                <a:srgbClr val="1F497D">
                  <a:lumMod val="75000"/>
                </a:srgbClr>
              </a:solidFill>
            </a:endParaRPr>
          </a:p>
          <a:p>
            <a:pPr algn="r">
              <a:defRPr/>
            </a:pPr>
            <a:endParaRPr lang="mn-MN" b="1" i="1" dirty="0" smtClean="0">
              <a:solidFill>
                <a:srgbClr val="0070C0"/>
              </a:solidFill>
              <a:latin typeface="Arial Mon" pitchFamily="34" charset="0"/>
            </a:endParaRPr>
          </a:p>
          <a:p>
            <a:pPr algn="r">
              <a:defRPr/>
            </a:pPr>
            <a:endParaRPr lang="mn-MN" b="1" i="1" dirty="0" smtClean="0">
              <a:solidFill>
                <a:srgbClr val="0070C0"/>
              </a:solidFill>
              <a:latin typeface="Arial Mon" pitchFamily="34" charset="0"/>
            </a:endParaRPr>
          </a:p>
          <a:p>
            <a:pPr algn="r">
              <a:defRPr/>
            </a:pPr>
            <a:endParaRPr lang="mn-MN" b="1" i="1" dirty="0" smtClean="0">
              <a:solidFill>
                <a:srgbClr val="0070C0"/>
              </a:solidFill>
            </a:endParaRPr>
          </a:p>
          <a:p>
            <a:pPr algn="r">
              <a:defRPr/>
            </a:pPr>
            <a:endParaRPr lang="mn-MN" b="1" i="1" dirty="0">
              <a:solidFill>
                <a:srgbClr val="0070C0"/>
              </a:solidFill>
              <a:latin typeface="Arial Mon" pitchFamily="34" charset="0"/>
            </a:endParaRPr>
          </a:p>
        </p:txBody>
      </p:sp>
      <p:pic>
        <p:nvPicPr>
          <p:cNvPr id="8" name="Picture 2" descr="C:\Users\ononchimeg_b\Desktop\Cap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1013" y="4724400"/>
            <a:ext cx="8052987" cy="1219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55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1960</TotalTime>
  <Words>762</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Ononchimeg_B</dc:creator>
  <cp:lastModifiedBy>Ononchimeg_B</cp:lastModifiedBy>
  <cp:revision>171</cp:revision>
  <dcterms:created xsi:type="dcterms:W3CDTF">2017-11-17T04:14:22Z</dcterms:created>
  <dcterms:modified xsi:type="dcterms:W3CDTF">2019-08-16T07:09:24Z</dcterms:modified>
</cp:coreProperties>
</file>