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5" r:id="rId4"/>
    <p:sldId id="298" r:id="rId5"/>
    <p:sldId id="282" r:id="rId6"/>
    <p:sldId id="281" r:id="rId7"/>
    <p:sldId id="280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3E6669-C608-40A1-9DE0-D15363F7360C}">
          <p14:sldIdLst>
            <p14:sldId id="268"/>
            <p14:sldId id="269"/>
            <p14:sldId id="275"/>
            <p14:sldId id="298"/>
            <p14:sldId id="282"/>
            <p14:sldId id="281"/>
            <p14:sldId id="280"/>
            <p14:sldId id="2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8706B-E28D-4CFD-959A-F9B9C1CEC0AE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6AFDC-B3FE-4DC3-8C26-DD76DA468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7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3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5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8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C368-5210-48F2-AB47-13D209C7A5D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9348-C575-409A-A843-094945810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hape 110"/>
          <p:cNvSpPr/>
          <p:nvPr/>
        </p:nvSpPr>
        <p:spPr>
          <a:xfrm>
            <a:off x="1371600" y="1676400"/>
            <a:ext cx="7239000" cy="320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Хэнтий аймгийн 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нийгэм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, эдийн засгийн байдал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lang="mn-MN" sz="3200" b="1" i="0" u="none" strike="noStrike" cap="none" dirty="0" smtClean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mn-MN" sz="3200" b="1" dirty="0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201</a:t>
            </a:r>
            <a:r>
              <a:rPr lang="en-US" sz="3200" b="1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9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оны </a:t>
            </a:r>
            <a:r>
              <a:rPr lang="en-US" sz="3200" b="1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11</a:t>
            </a:r>
            <a:r>
              <a:rPr lang="mn-MN" sz="3200" b="1" i="0" u="none" strike="noStrike" cap="none" dirty="0" smtClean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mn-MN" sz="3200" b="1" i="0" u="none" strike="noStrike" cap="none" dirty="0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сард</a:t>
            </a:r>
          </a:p>
        </p:txBody>
      </p:sp>
    </p:spTree>
    <p:extLst>
      <p:ext uri="{BB962C8B-B14F-4D97-AF65-F5344CB8AC3E}">
        <p14:creationId xmlns:p14="http://schemas.microsoft.com/office/powerpoint/2010/main" val="1966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15"/>
          <p:cNvSpPr txBox="1">
            <a:spLocks/>
          </p:cNvSpPr>
          <p:nvPr/>
        </p:nvSpPr>
        <p:spPr>
          <a:xfrm>
            <a:off x="1905000" y="461492"/>
            <a:ext cx="5817934" cy="4625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002060"/>
              </a:buClr>
              <a:buSzPct val="25000"/>
              <a:buFont typeface="Tahoma"/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</a:t>
            </a:r>
            <a:endParaRPr lang="mn-MN" sz="2400" b="1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grpSp>
        <p:nvGrpSpPr>
          <p:cNvPr id="8" name="Shape 116"/>
          <p:cNvGrpSpPr/>
          <p:nvPr/>
        </p:nvGrpSpPr>
        <p:grpSpPr>
          <a:xfrm>
            <a:off x="1154928" y="1156439"/>
            <a:ext cx="2845572" cy="1434361"/>
            <a:chOff x="1961320" y="1375123"/>
            <a:chExt cx="2852435" cy="1298895"/>
          </a:xfrm>
        </p:grpSpPr>
        <p:pic>
          <p:nvPicPr>
            <p:cNvPr id="9" name="Shape 117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20419" y="1375123"/>
              <a:ext cx="1985120" cy="8901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Shape 119"/>
            <p:cNvSpPr/>
            <p:nvPr/>
          </p:nvSpPr>
          <p:spPr>
            <a:xfrm>
              <a:off x="1961320" y="2265280"/>
              <a:ext cx="2852435" cy="4087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626 </a:t>
              </a:r>
              <a:r>
                <a:rPr lang="mn-MN" sz="1600" b="0" i="0" u="none" strike="noStrike" cap="none" dirty="0" smtClean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бүртгэлтэй 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Arial"/>
                  <a:ea typeface="Arial"/>
                  <a:cs typeface="Arial"/>
                  <a:sym typeface="Arial"/>
                </a:rPr>
                <a:t>ажилгүй иргэд</a:t>
              </a:r>
              <a:r>
                <a:rPr lang="mn-MN" sz="1600" b="0" i="0" u="none" strike="noStrike" cap="none" dirty="0">
                  <a:solidFill>
                    <a:srgbClr val="00D0A8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</p:grpSp>
      <p:sp>
        <p:nvSpPr>
          <p:cNvPr id="11" name="Shape 123"/>
          <p:cNvSpPr/>
          <p:nvPr/>
        </p:nvSpPr>
        <p:spPr>
          <a:xfrm>
            <a:off x="3851913" y="1117794"/>
            <a:ext cx="5053527" cy="12473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Аймгийн хөдөлмөр эрхлэлтийн албанд бүртгэлтэй, ажил идэвхитэй эрж байгаа ажилгүйчүүд 201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9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оны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11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сард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626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иргэн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grpSp>
        <p:nvGrpSpPr>
          <p:cNvPr id="12" name="Shape 127"/>
          <p:cNvGrpSpPr/>
          <p:nvPr/>
        </p:nvGrpSpPr>
        <p:grpSpPr>
          <a:xfrm>
            <a:off x="989523" y="2862399"/>
            <a:ext cx="3299522" cy="1190088"/>
            <a:chOff x="1430261" y="3366237"/>
            <a:chExt cx="3831212" cy="1190088"/>
          </a:xfrm>
        </p:grpSpPr>
        <p:pic>
          <p:nvPicPr>
            <p:cNvPr id="13" name="Shape 12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779466" y="3366452"/>
              <a:ext cx="304526" cy="8871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29"/>
            <p:cNvSpPr/>
            <p:nvPr/>
          </p:nvSpPr>
          <p:spPr>
            <a:xfrm>
              <a:off x="1430261" y="4166415"/>
              <a:ext cx="1545799" cy="384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18.2</a:t>
              </a:r>
              <a:r>
                <a:rPr lang="en-US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en-US" sz="2800" dirty="0" smtClean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lang="mn-MN" sz="2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31"/>
            <p:cNvSpPr txBox="1"/>
            <p:nvPr/>
          </p:nvSpPr>
          <p:spPr>
            <a:xfrm>
              <a:off x="1526438" y="3366237"/>
              <a:ext cx="1238707" cy="5566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mn-MN" sz="1800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Өмнөх оны мөн үе</a:t>
              </a:r>
            </a:p>
          </p:txBody>
        </p:sp>
        <p:sp>
          <p:nvSpPr>
            <p:cNvPr id="16" name="Shape 133"/>
            <p:cNvSpPr/>
            <p:nvPr/>
          </p:nvSpPr>
          <p:spPr>
            <a:xfrm>
              <a:off x="4042273" y="4148956"/>
              <a:ext cx="1219200" cy="40736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59.6</a:t>
              </a:r>
              <a:r>
                <a:rPr lang="mn-MN" sz="2000" dirty="0" smtClean="0">
                  <a:solidFill>
                    <a:srgbClr val="7030A0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lang="mn-MN" sz="20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Shape 135"/>
          <p:cNvSpPr/>
          <p:nvPr/>
        </p:nvSpPr>
        <p:spPr>
          <a:xfrm>
            <a:off x="3990541" y="2845771"/>
            <a:ext cx="4914900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Нийт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 өмнөх оны мөн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үеэс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68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18.2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хүнээр буурч,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626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болсны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3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73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59.6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нь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эмэгтэйчүүд байна. </a:t>
            </a:r>
          </a:p>
        </p:txBody>
      </p:sp>
      <p:pic>
        <p:nvPicPr>
          <p:cNvPr id="19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24192" y="2763584"/>
            <a:ext cx="881687" cy="108521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141"/>
          <p:cNvSpPr/>
          <p:nvPr/>
        </p:nvSpPr>
        <p:spPr>
          <a:xfrm>
            <a:off x="2773203" y="4965671"/>
            <a:ext cx="4333441" cy="90825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457200" algn="just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Бүртгэлтэй ажилгүй иргэдийн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404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64.5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%)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нь 15-3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5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насны залуучууд эзэлж байна. </a:t>
            </a:r>
          </a:p>
        </p:txBody>
      </p:sp>
      <p:pic>
        <p:nvPicPr>
          <p:cNvPr id="21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37341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8308" y="2862614"/>
            <a:ext cx="262264" cy="887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1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48078" y="4648200"/>
            <a:ext cx="356813" cy="10454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1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83543" y="4571999"/>
            <a:ext cx="1124268" cy="130192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1485654" y="57912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SzPct val="25000"/>
            </a:pP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64.5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%</a:t>
            </a:r>
            <a:endParaRPr lang="mn-MN" dirty="0">
              <a:solidFill>
                <a:srgbClr val="00B0F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46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87"/>
          <p:cNvSpPr/>
          <p:nvPr/>
        </p:nvSpPr>
        <p:spPr>
          <a:xfrm>
            <a:off x="3278024" y="461723"/>
            <a:ext cx="3044551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ГЭМТ ХЭРЭГ </a:t>
            </a:r>
          </a:p>
        </p:txBody>
      </p:sp>
      <p:pic>
        <p:nvPicPr>
          <p:cNvPr id="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9541" y="2902578"/>
            <a:ext cx="1696155" cy="151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6454" y="909665"/>
            <a:ext cx="1975871" cy="183280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90"/>
          <p:cNvSpPr/>
          <p:nvPr/>
        </p:nvSpPr>
        <p:spPr>
          <a:xfrm>
            <a:off x="3036300" y="1371600"/>
            <a:ext cx="57267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Аймгийн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хэмжээнд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201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11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байдлаар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799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хэрэг бүртгэгдсэн нь өмнөх оны мөн үеэс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304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38.0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%)-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аар өссөн байна.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mn-M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1" name="Shape 191"/>
          <p:cNvSpPr/>
          <p:nvPr/>
        </p:nvSpPr>
        <p:spPr>
          <a:xfrm>
            <a:off x="3157494" y="3124200"/>
            <a:ext cx="5834106" cy="83099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Гэмт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хэргийн улмаас учирсан хохирол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201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9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оны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11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сард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2224.0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төгрөг, нөхөн төлүүлсэн хохирлын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хэмжээ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896.3</a:t>
            </a:r>
            <a:r>
              <a:rPr lang="en-US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сая 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төгрөг </a:t>
            </a:r>
            <a:r>
              <a:rPr lang="mn-MN" sz="1600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байна</a:t>
            </a:r>
            <a:r>
              <a:rPr lang="mn-MN" sz="1600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 </a:t>
            </a:r>
          </a:p>
        </p:txBody>
      </p:sp>
      <p:sp>
        <p:nvSpPr>
          <p:cNvPr id="12" name="Shape 192"/>
          <p:cNvSpPr/>
          <p:nvPr/>
        </p:nvSpPr>
        <p:spPr>
          <a:xfrm>
            <a:off x="3276600" y="5161192"/>
            <a:ext cx="5486400" cy="7575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Нийт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гарсан гэмт хэргийн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18.6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хувь нь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согтуугаар үйлдэгдсэн байна.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Shape 193"/>
          <p:cNvSpPr/>
          <p:nvPr/>
        </p:nvSpPr>
        <p:spPr>
          <a:xfrm>
            <a:off x="3276600" y="4576417"/>
            <a:ext cx="54864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just">
              <a:buSzPct val="25000"/>
            </a:pP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Гэмт </a:t>
            </a:r>
            <a:r>
              <a:rPr lang="eu-ES" sz="1600" dirty="0">
                <a:latin typeface="Arial" panose="020B0604020202020204" pitchFamily="34" charset="0"/>
                <a:cs typeface="Arial" panose="020B0604020202020204" pitchFamily="34" charset="0"/>
              </a:rPr>
              <a:t>хэргийн улмаас нас 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барсан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иргэн, гэмтсэн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177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иргэн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u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n-MN"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4" name="Shape 1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2728" y="4672983"/>
            <a:ext cx="1583209" cy="1558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3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048000" y="457200"/>
            <a:ext cx="4567535" cy="1256395"/>
            <a:chOff x="2232" y="0"/>
            <a:chExt cx="4567535" cy="1256395"/>
          </a:xfrm>
        </p:grpSpPr>
        <p:sp>
          <p:nvSpPr>
            <p:cNvPr id="6" name="Rounded Rectangle 5"/>
            <p:cNvSpPr/>
            <p:nvPr/>
          </p:nvSpPr>
          <p:spPr>
            <a:xfrm>
              <a:off x="2232" y="0"/>
              <a:ext cx="4567535" cy="125639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9031" y="36799"/>
              <a:ext cx="4493937" cy="11827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Монголбанкны 1 салбар, арилжааны банкны 4 салбар, 44 тооцооны салбар үйл ажиллагаагаа явуулж байгаа ба нийт ажиллагсдын тоо 25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нийт зээлдэгчийн тоо 33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327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харилцах данс эзэмшигчийн тоо 13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2060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хадгаламжийн данс эзэмшигчийн тоо 55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527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байна.</a:t>
              </a:r>
              <a:endParaRPr lang="en-US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64508" y="1981200"/>
            <a:ext cx="4561558" cy="939941"/>
            <a:chOff x="29799" y="0"/>
            <a:chExt cx="4616130" cy="939941"/>
          </a:xfrm>
        </p:grpSpPr>
        <p:sp>
          <p:nvSpPr>
            <p:cNvPr id="9" name="Rounded Rectangle 8"/>
            <p:cNvSpPr/>
            <p:nvPr/>
          </p:nvSpPr>
          <p:spPr>
            <a:xfrm>
              <a:off x="29799" y="0"/>
              <a:ext cx="4616130" cy="93994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9799" y="27530"/>
              <a:ext cx="4605473" cy="8848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Зээлийн өрийн үлдэгдэл 18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4231.8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сая төгрөгт хүрснээс чанаргүй зээлийн өрийн үлдэгдэл 22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62.7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сая төгрөгт хүрч нийт зээлийн үлдэгдлийн 1.2 хувийг эзэлж байна.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2060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 хадгаламжийн данс эзэмшигчийн тоо 55</a:t>
              </a:r>
              <a:r>
                <a:rPr lang="en-US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527</a:t>
              </a: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байна.</a:t>
              </a:r>
              <a:endParaRPr lang="en-US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7999" y="3200400"/>
            <a:ext cx="4595219" cy="939941"/>
            <a:chOff x="0" y="0"/>
            <a:chExt cx="4643660" cy="939941"/>
          </a:xfrm>
        </p:grpSpPr>
        <p:sp>
          <p:nvSpPr>
            <p:cNvPr id="12" name="Rounded Rectangle 11"/>
            <p:cNvSpPr/>
            <p:nvPr/>
          </p:nvSpPr>
          <p:spPr>
            <a:xfrm>
              <a:off x="0" y="0"/>
              <a:ext cx="4643660" cy="93994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7530" y="27530"/>
              <a:ext cx="4588155" cy="8848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mn-MN" sz="12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Банкууд нь хадгаламжийн 30 гаруй төрлийн бүтээгдэхүүнээр иргэдэд үйлчилж 91701.1 сая төгрөгийн хадгаламж хуримтлуулж ажилласан байна.</a:t>
              </a:r>
              <a:endParaRPr lang="en-US" sz="1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3047998" y="4419600"/>
            <a:ext cx="4595219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ХААН, ХАС, КАПИТАЛ, ТӨРИЙН банкууд нь 50 гаруй нэр төрлийн зээлийн бүтээгдэхүүнийг иргэдэд жилийн 5-30 хувийн хүүтэйгээр олгож, иргэдийн хугацаатай хадгаламжинд жилийн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7.5-16.7</a:t>
            </a:r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хувь, хугацаагүй хадгаламжинд жилийн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-7.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хувийн хүү олгож байна.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0" y="1218638"/>
            <a:ext cx="1429997" cy="3755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50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66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44"/>
          <p:cNvSpPr/>
          <p:nvPr/>
        </p:nvSpPr>
        <p:spPr>
          <a:xfrm>
            <a:off x="3657600" y="509167"/>
            <a:ext cx="3352800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mn-MN" sz="2400" b="1" cap="none" dirty="0" smtClean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ТӨСӨВ, САНХҮҮ</a:t>
            </a:r>
            <a:endParaRPr lang="mn-MN" sz="2400" b="1" cap="none" dirty="0">
              <a:solidFill>
                <a:srgbClr val="00206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  <a:sym typeface="Tahoma"/>
            </a:endParaRPr>
          </a:p>
        </p:txBody>
      </p:sp>
      <p:pic>
        <p:nvPicPr>
          <p:cNvPr id="8" name="Shape 2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2209800"/>
            <a:ext cx="3654552" cy="19024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246"/>
          <p:cNvSpPr/>
          <p:nvPr/>
        </p:nvSpPr>
        <p:spPr>
          <a:xfrm>
            <a:off x="1255834" y="1219200"/>
            <a:ext cx="769913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</a:pP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2019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оны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11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дугаар сарын байдлаар төсвийн орлогод нийт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9798.7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төгрөг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төвлөрөхөөс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</a:rPr>
              <a:t>1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1922.3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төвлөрүүлж, орлогын төлөвлөгөө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23.6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сая төгрөг  буюу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</a:rPr>
              <a:t>хувиар 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</a:rPr>
              <a:t>биелэсэн  байна.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0" name="Shape 247"/>
          <p:cNvSpPr/>
          <p:nvPr/>
        </p:nvSpPr>
        <p:spPr>
          <a:xfrm>
            <a:off x="5105399" y="2228671"/>
            <a:ext cx="3733801" cy="165752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Татварын бус орлогод төвлөрүүлэх ёстой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753.3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төгрөгийн орлогын төлөвлөгөөг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59.5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хувиар давуулан биелүүлж, төсөвт татварын бус орлогоор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201.5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 төвлөрсөн байна. </a:t>
            </a:r>
            <a:endParaRPr lang="en-US" sz="1600" dirty="0"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11" name="Shape 248"/>
          <p:cNvSpPr/>
          <p:nvPr/>
        </p:nvSpPr>
        <p:spPr>
          <a:xfrm>
            <a:off x="1315915" y="4267200"/>
            <a:ext cx="7523285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indent="457200" algn="just">
              <a:lnSpc>
                <a:spcPct val="115000"/>
              </a:lnSpc>
            </a:pP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Орон нутгийн төсвийн  байгууллага нийт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5139.5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төгрөгийн зарлагатай ажилласан нь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төлөвлөснөөсөө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7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349.7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en-US" sz="1600" dirty="0" smtClean="0"/>
              <a:t> </a:t>
            </a:r>
            <a:r>
              <a:rPr lang="mn-MN" sz="1600" dirty="0" smtClean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mn-MN" sz="1600" dirty="0">
                <a:solidFill>
                  <a:srgbClr val="000000"/>
                </a:solidFill>
                <a:latin typeface="Arial"/>
                <a:ea typeface="Calibri"/>
                <a:cs typeface="Arial"/>
              </a:rPr>
              <a:t>сая төгрөгөөр бага  зарцуулалттай ажилласан байна.</a:t>
            </a:r>
            <a:endParaRPr sz="16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89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5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55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266"/>
          <p:cNvSpPr/>
          <p:nvPr/>
        </p:nvSpPr>
        <p:spPr>
          <a:xfrm>
            <a:off x="2440896" y="476237"/>
            <a:ext cx="5198859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mn-MN" sz="2400" b="1" cap="none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ХЭРЭГЛЭЭНИЙ ҮНИЙН ИНДЕКС</a:t>
            </a:r>
          </a:p>
        </p:txBody>
      </p:sp>
      <p:sp>
        <p:nvSpPr>
          <p:cNvPr id="8" name="Shape 267"/>
          <p:cNvSpPr/>
          <p:nvPr/>
        </p:nvSpPr>
        <p:spPr>
          <a:xfrm>
            <a:off x="2953285" y="1505481"/>
            <a:ext cx="6019798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en-US" sz="1100" dirty="0">
              <a:effectLst/>
              <a:latin typeface="Arial Mon" panose="020B0500000000000000" pitchFamily="34" charset="0"/>
              <a:ea typeface="Calibri"/>
              <a:cs typeface="Times New Roman"/>
            </a:endParaRPr>
          </a:p>
        </p:txBody>
      </p:sp>
      <p:pic>
        <p:nvPicPr>
          <p:cNvPr id="9" name="Shape 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078" y="2971800"/>
            <a:ext cx="1782872" cy="1607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9078" y="1508893"/>
            <a:ext cx="1782872" cy="143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2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39079" y="4648200"/>
            <a:ext cx="1782872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007051" y="2047521"/>
            <a:ext cx="59122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  <a:p>
            <a:endParaRPr lang="mn-MN" sz="1050" b="1" dirty="0" smtClean="0">
              <a:latin typeface="Arial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9569" y="99060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mn-MN" sz="1100" dirty="0"/>
          </a:p>
          <a:p>
            <a:endParaRPr lang="mn-MN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1305341"/>
            <a:ext cx="457200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n-MN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Ерөнхий индекс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mn-MN" sz="1000" b="1" dirty="0">
                <a:latin typeface="Arial" panose="020B0604020202020204" pitchFamily="34" charset="0"/>
                <a:cs typeface="Arial" panose="020B0604020202020204" pitchFamily="34" charset="0"/>
              </a:rPr>
              <a:t>хувиар өсөхөд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хүнсний бараа, согтууруулах бус ундааны бүлэг 1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.0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хувь, Хувцас, бөс бараа, гутал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1.0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 Орон сууц, ус, цахилгаан, хийн болон бусад түлшний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0.9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хувиар өссөн нь голлон нөлөөлсөн байна.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1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1000" b="1" dirty="0">
                <a:latin typeface="Arial" panose="020B0604020202020204" pitchFamily="34" charset="0"/>
                <a:cs typeface="Arial" panose="020B0604020202020204" pitchFamily="34" charset="0"/>
              </a:rPr>
              <a:t>Хэрэглээний бараа, үйлчилгээний үнэ өмнөх оны мөн үеэс 6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.5</a:t>
            </a:r>
            <a:r>
              <a:rPr lang="mn-MN" sz="1000" b="1" dirty="0">
                <a:latin typeface="Arial" panose="020B0604020202020204" pitchFamily="34" charset="0"/>
                <a:cs typeface="Arial" panose="020B0604020202020204" pitchFamily="34" charset="0"/>
              </a:rPr>
              <a:t> хувиар өсөхөд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Хүнсний бараа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с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огтууруулах бус ундааны бүлэг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0.7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Согтууруулах ундаа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тамхи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м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ансууруулах бодисын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3.8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Хувцас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бөс бараа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г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уталны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6.3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Орон сууц, ус, цахилгаан, хийн болон бусад түлшний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9.6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Гэр ахуйн тавилга, гэр ахуйн барааны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3.9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Эм тариа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э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мнэлгийн үйлчилгээний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5.8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Тээврийн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9.5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 Амралт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чөлөөт цаг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соёлын бараа үйлчилгээний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4.8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хувь Боловсролын үйлчилгээ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Зочид буудал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нийтийн хоол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д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отуур байрны үйлчилгээний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Бусад бараа, үйлчилгээний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7.7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хувиар өссөн нь голлон нөлөөлсөн байна.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1000" b="1" dirty="0">
                <a:latin typeface="Arial" panose="020B0604020202020204" pitchFamily="34" charset="0"/>
                <a:cs typeface="Arial" panose="020B0604020202020204" pitchFamily="34" charset="0"/>
              </a:rPr>
              <a:t>Хэрэглээний бараа, үйлчилгээний үнэ өмнөх оны эцсээс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6.5</a:t>
            </a:r>
            <a:r>
              <a:rPr lang="mn-MN" sz="1000" b="1" dirty="0">
                <a:latin typeface="Arial" panose="020B0604020202020204" pitchFamily="34" charset="0"/>
                <a:cs typeface="Arial" panose="020B0604020202020204" pitchFamily="34" charset="0"/>
              </a:rPr>
              <a:t> хувиар өсөхөд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Хүнсний бараа, согтууруулах бус ундааны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огтууруулах ундаа, тамхи, мансууруулах бодисын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3.9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Хувцас, бөс бараа, гуталны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6.3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Орон сууц, ус, цахилгаан, хийн болон бусад түлшний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8.1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 Гэр ахуйн тавилга, гэр ахуйн барааны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Эм тариа, эмнэлгийн үйлчилгээний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5.8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Тээврийн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9.9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Амралт, чөлөөт цаг, сочлын бараа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ү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йлчилгээний бүлэг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4.8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Боловсролын үйлчилгээ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хувь,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Зочид буудал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нийтийн хоол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д</a:t>
            </a:r>
            <a:r>
              <a:rPr lang="mn-M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отуур байрны үйлчилгээний бүлэг 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2.2 хувь Бусад бараа, үйлчилгээний бүлэг 7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.7</a:t>
            </a:r>
            <a:r>
              <a:rPr lang="mn-MN" sz="1000" dirty="0">
                <a:latin typeface="Arial" panose="020B0604020202020204" pitchFamily="34" charset="0"/>
                <a:cs typeface="Arial" panose="020B0604020202020204" pitchFamily="34" charset="0"/>
              </a:rPr>
              <a:t> хувиар өссөн нь голлон нөлөөлсөн байна.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542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hape 3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2276" y="1143000"/>
            <a:ext cx="2459124" cy="1640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3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3426151"/>
            <a:ext cx="27432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36"/>
          <p:cNvSpPr/>
          <p:nvPr/>
        </p:nvSpPr>
        <p:spPr>
          <a:xfrm>
            <a:off x="3794333" y="510216"/>
            <a:ext cx="244009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ctr">
              <a:buSzPct val="25000"/>
            </a:pPr>
            <a:r>
              <a:rPr lang="mn-MN" sz="2400" b="1" dirty="0">
                <a:solidFill>
                  <a:srgbClr val="002060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  <a:sym typeface="Tahoma"/>
              </a:rPr>
              <a:t>АЖ ҮЙЛДВЭР </a:t>
            </a:r>
          </a:p>
        </p:txBody>
      </p:sp>
      <p:sp>
        <p:nvSpPr>
          <p:cNvPr id="10" name="Shape 337"/>
          <p:cNvSpPr/>
          <p:nvPr/>
        </p:nvSpPr>
        <p:spPr>
          <a:xfrm>
            <a:off x="3810000" y="1384882"/>
            <a:ext cx="5105400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buSzPct val="25000"/>
            </a:pP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үйлдвэрийн салбарын нийт үйлдвэрлэл 2019 оны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68192.3</a:t>
            </a:r>
            <a:r>
              <a:rPr lang="en-US" sz="1600" dirty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ая төгрөгт хүрч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өмнөх 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20277.6</a:t>
            </a:r>
            <a:r>
              <a:rPr lang="en-US" sz="1600" dirty="0"/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сая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төгрөгөөр өссөн байна.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hape 339"/>
          <p:cNvSpPr/>
          <p:nvPr/>
        </p:nvSpPr>
        <p:spPr>
          <a:xfrm>
            <a:off x="3810000" y="3598721"/>
            <a:ext cx="5105400" cy="13760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/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Аж үйлдвэрийн салбарын борлуулсан бүтээгдэхүүн 201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 сард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98231.1</a:t>
            </a:r>
            <a:r>
              <a:rPr lang="en-US" sz="1600" dirty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ая төгрөгт хүрч,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өмнөх </a:t>
            </a:r>
            <a:r>
              <a:rPr lang="mn-MN" sz="1600" dirty="0">
                <a:latin typeface="Arial" panose="020B0604020202020204" pitchFamily="34" charset="0"/>
                <a:cs typeface="Arial" panose="020B0604020202020204" pitchFamily="34" charset="0"/>
              </a:rPr>
              <a:t>оны мөн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үеэс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45386.8</a:t>
            </a:r>
            <a:r>
              <a:rPr lang="en-US" sz="1600" dirty="0"/>
              <a:t>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сая </a:t>
            </a:r>
            <a:r>
              <a:rPr lang="mn-M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төгрөгөөр өссөн байна.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4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taniltsuulga\2017\10\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1013" y="838200"/>
            <a:ext cx="782438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Анхаарал тавьсанд </a:t>
            </a:r>
          </a:p>
          <a:p>
            <a:pPr algn="ctr">
              <a:defRPr/>
            </a:pPr>
            <a:r>
              <a:rPr lang="mn-MN" sz="3600" dirty="0" smtClean="0">
                <a:solidFill>
                  <a:srgbClr val="F7964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баярлалаа</a:t>
            </a:r>
            <a:endParaRPr lang="en-US" sz="3600" dirty="0" smtClean="0">
              <a:solidFill>
                <a:srgbClr val="F7964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  <a:defRPr/>
            </a:pPr>
            <a:endParaRPr lang="mn-MN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                Веб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smtClean="0">
                <a:solidFill>
                  <a:prstClr val="black"/>
                </a:solidFill>
              </a:rPr>
              <a:t>http://khentii.nso.mn</a:t>
            </a:r>
            <a:endParaRPr lang="en-US" b="1" i="1" dirty="0" smtClean="0">
              <a:solidFill>
                <a:prstClr val="black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b="1" i="1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И-мэйл</a:t>
            </a:r>
            <a:r>
              <a:rPr lang="mn-MN" dirty="0" smtClean="0">
                <a:solidFill>
                  <a:prstClr val="black"/>
                </a:solidFill>
              </a:rPr>
              <a:t>:  </a:t>
            </a:r>
            <a:r>
              <a:rPr lang="en-US" dirty="0" smtClean="0">
                <a:solidFill>
                  <a:prstClr val="black"/>
                </a:solidFill>
              </a:rPr>
              <a:t>khentii@nso.mn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      statistickhentii@yahoo.com</a:t>
            </a: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mn-MN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                                                                  </a:t>
            </a:r>
            <a:r>
              <a:rPr lang="mn-MN" dirty="0" smtClean="0">
                <a:solidFill>
                  <a:srgbClr val="F79646">
                    <a:lumMod val="75000"/>
                  </a:srgbClr>
                </a:solidFill>
              </a:rPr>
              <a:t>Фейсбүүк хуудас</a:t>
            </a:r>
            <a:r>
              <a:rPr lang="mn-MN" dirty="0" smtClean="0">
                <a:solidFill>
                  <a:prstClr val="black"/>
                </a:solidFill>
              </a:rPr>
              <a:t>: </a:t>
            </a:r>
            <a:r>
              <a:rPr lang="en-US" dirty="0" err="1" smtClean="0">
                <a:solidFill>
                  <a:prstClr val="black"/>
                </a:solidFill>
              </a:rPr>
              <a:t>Khentii</a:t>
            </a:r>
            <a:r>
              <a:rPr lang="en-US" dirty="0" smtClean="0">
                <a:solidFill>
                  <a:prstClr val="black"/>
                </a:solidFill>
              </a:rPr>
              <a:t> statistic</a:t>
            </a:r>
          </a:p>
          <a:p>
            <a:pPr algn="r">
              <a:defRPr/>
            </a:pPr>
            <a:r>
              <a:rPr lang="mn-MN" b="1" i="1" dirty="0" smtClean="0">
                <a:solidFill>
                  <a:srgbClr val="F79646">
                    <a:lumMod val="75000"/>
                  </a:srgbClr>
                </a:solidFill>
              </a:rPr>
              <a:t>Холбоо барих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             70</a:t>
            </a:r>
            <a:r>
              <a:rPr lang="mn-MN" b="1" i="1" dirty="0" smtClean="0">
                <a:solidFill>
                  <a:srgbClr val="1F497D">
                    <a:lumMod val="75000"/>
                  </a:srgbClr>
                </a:solidFill>
              </a:rPr>
              <a:t>562</a:t>
            </a:r>
            <a:r>
              <a:rPr lang="en-US" b="1" i="1" dirty="0" smtClean="0">
                <a:solidFill>
                  <a:srgbClr val="1F497D">
                    <a:lumMod val="75000"/>
                  </a:srgbClr>
                </a:solidFill>
              </a:rPr>
              <a:t>348</a:t>
            </a:r>
          </a:p>
          <a:p>
            <a:pPr algn="r">
              <a:defRPr/>
            </a:pPr>
            <a:endParaRPr lang="en-US" b="1" i="1" dirty="0" smtClean="0">
              <a:solidFill>
                <a:srgbClr val="1F497D">
                  <a:lumMod val="75000"/>
                </a:srgb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8" name="Picture 2" descr="C:\Users\ononchimeg_b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13" y="4724400"/>
            <a:ext cx="8052987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514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Ononchimeg_B</dc:creator>
  <cp:lastModifiedBy>Ononchimeg_B</cp:lastModifiedBy>
  <cp:revision>194</cp:revision>
  <dcterms:created xsi:type="dcterms:W3CDTF">2017-11-17T04:14:22Z</dcterms:created>
  <dcterms:modified xsi:type="dcterms:W3CDTF">2019-12-16T08:47:24Z</dcterms:modified>
</cp:coreProperties>
</file>