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69" r:id="rId3"/>
    <p:sldId id="275" r:id="rId4"/>
    <p:sldId id="283" r:id="rId5"/>
    <p:sldId id="282" r:id="rId6"/>
    <p:sldId id="281" r:id="rId7"/>
    <p:sldId id="280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3E6669-C608-40A1-9DE0-D15363F7360C}">
          <p14:sldIdLst>
            <p14:sldId id="268"/>
            <p14:sldId id="269"/>
            <p14:sldId id="275"/>
            <p14:sldId id="283"/>
            <p14:sldId id="282"/>
            <p14:sldId id="281"/>
            <p14:sldId id="280"/>
            <p14:sldId id="29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8706B-E28D-4CFD-959A-F9B9C1CEC0AE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6AFDC-B3FE-4DC3-8C26-DD76DA468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37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7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3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0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8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9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4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5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1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8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4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6C368-5210-48F2-AB47-13D209C7A5DA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0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hape 110"/>
          <p:cNvSpPr/>
          <p:nvPr/>
        </p:nvSpPr>
        <p:spPr>
          <a:xfrm>
            <a:off x="1371600" y="1676400"/>
            <a:ext cx="7239000" cy="320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3200" b="1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Хэнтий аймгийн </a:t>
            </a:r>
            <a:r>
              <a:rPr lang="mn-MN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нийгэм</a:t>
            </a:r>
            <a:r>
              <a:rPr lang="mn-MN" sz="3200" b="1" i="0" u="none" strike="noStrike" cap="none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, эдийн засгийн байдал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3200" b="1" i="0" u="none" strike="noStrike" cap="none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lang="mn-MN" sz="3200" b="1" i="0" u="none" strike="noStrike" cap="none" dirty="0" smtClean="0">
              <a:solidFill>
                <a:srgbClr val="00206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mn-MN" sz="3200" b="1" dirty="0">
              <a:solidFill>
                <a:srgbClr val="00206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201</a:t>
            </a:r>
            <a:r>
              <a:rPr lang="en-US" sz="3200" b="1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9</a:t>
            </a:r>
            <a:r>
              <a:rPr lang="mn-MN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mn-MN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оны </a:t>
            </a:r>
            <a:r>
              <a:rPr lang="en-US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09</a:t>
            </a:r>
            <a:r>
              <a:rPr lang="mn-MN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mn-MN" sz="3200" b="1" i="0" u="none" strike="noStrike" cap="none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сард</a:t>
            </a:r>
          </a:p>
        </p:txBody>
      </p:sp>
    </p:spTree>
    <p:extLst>
      <p:ext uri="{BB962C8B-B14F-4D97-AF65-F5344CB8AC3E}">
        <p14:creationId xmlns:p14="http://schemas.microsoft.com/office/powerpoint/2010/main" val="19664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115"/>
          <p:cNvSpPr txBox="1">
            <a:spLocks/>
          </p:cNvSpPr>
          <p:nvPr/>
        </p:nvSpPr>
        <p:spPr>
          <a:xfrm>
            <a:off x="1905000" y="461492"/>
            <a:ext cx="5817934" cy="46255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002060"/>
              </a:buClr>
              <a:buSzPct val="25000"/>
              <a:buFont typeface="Tahoma"/>
              <a:buNone/>
            </a:pPr>
            <a:r>
              <a:rPr lang="mn-MN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БҮРТГЭЛТЭЙ АЖИЛГҮЙ ИРГЭД </a:t>
            </a:r>
            <a:endParaRPr lang="mn-MN" sz="2400" b="1" dirty="0">
              <a:solidFill>
                <a:srgbClr val="00206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  <a:sym typeface="Tahoma"/>
            </a:endParaRPr>
          </a:p>
        </p:txBody>
      </p:sp>
      <p:grpSp>
        <p:nvGrpSpPr>
          <p:cNvPr id="8" name="Shape 116"/>
          <p:cNvGrpSpPr/>
          <p:nvPr/>
        </p:nvGrpSpPr>
        <p:grpSpPr>
          <a:xfrm>
            <a:off x="1154928" y="1156439"/>
            <a:ext cx="2845572" cy="1434361"/>
            <a:chOff x="1961320" y="1375123"/>
            <a:chExt cx="2852435" cy="1298895"/>
          </a:xfrm>
        </p:grpSpPr>
        <p:pic>
          <p:nvPicPr>
            <p:cNvPr id="9" name="Shape 11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220419" y="1375123"/>
              <a:ext cx="1985120" cy="89015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Shape 119"/>
            <p:cNvSpPr/>
            <p:nvPr/>
          </p:nvSpPr>
          <p:spPr>
            <a:xfrm>
              <a:off x="1961320" y="2265280"/>
              <a:ext cx="2852435" cy="4087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dirty="0" smtClean="0">
                  <a:solidFill>
                    <a:srgbClr val="00D0A8"/>
                  </a:solidFill>
                  <a:latin typeface="Arial"/>
                  <a:ea typeface="Arial"/>
                  <a:cs typeface="Arial"/>
                  <a:sym typeface="Arial"/>
                </a:rPr>
                <a:t>651</a:t>
              </a:r>
              <a:r>
                <a:rPr lang="mn-MN" sz="1600" b="0" i="0" u="none" strike="noStrike" cap="none" dirty="0" smtClean="0">
                  <a:solidFill>
                    <a:srgbClr val="00D0A8"/>
                  </a:solidFill>
                  <a:latin typeface="Arial"/>
                  <a:ea typeface="Arial"/>
                  <a:cs typeface="Arial"/>
                  <a:sym typeface="Arial"/>
                </a:rPr>
                <a:t>бүртгэлтэй </a:t>
              </a:r>
              <a:r>
                <a:rPr lang="mn-MN" sz="1600" b="0" i="0" u="none" strike="noStrike" cap="none" dirty="0">
                  <a:solidFill>
                    <a:srgbClr val="00D0A8"/>
                  </a:solidFill>
                  <a:latin typeface="Arial"/>
                  <a:ea typeface="Arial"/>
                  <a:cs typeface="Arial"/>
                  <a:sym typeface="Arial"/>
                </a:rPr>
                <a:t>ажилгүй иргэд</a:t>
              </a:r>
              <a:r>
                <a:rPr lang="mn-MN" sz="1600" b="0" i="0" u="none" strike="noStrike" cap="none" dirty="0">
                  <a:solidFill>
                    <a:srgbClr val="00D0A8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</a:p>
          </p:txBody>
        </p:sp>
      </p:grpSp>
      <p:sp>
        <p:nvSpPr>
          <p:cNvPr id="11" name="Shape 123"/>
          <p:cNvSpPr/>
          <p:nvPr/>
        </p:nvSpPr>
        <p:spPr>
          <a:xfrm>
            <a:off x="3851913" y="1117794"/>
            <a:ext cx="5053527" cy="12473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Аймгийн хөдөлмөр эрхлэлтийн албанд бүртгэлтэй, ажил идэвхитэй эрж байгаа ажилгүйчүүд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201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9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оны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9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сард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651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иргэн байна.</a:t>
            </a:r>
            <a:endParaRPr lang="en-US" sz="1600" dirty="0">
              <a:effectLst/>
              <a:latin typeface="Arial"/>
              <a:ea typeface="Calibri"/>
              <a:cs typeface="Times New Roman"/>
            </a:endParaRPr>
          </a:p>
        </p:txBody>
      </p:sp>
      <p:grpSp>
        <p:nvGrpSpPr>
          <p:cNvPr id="12" name="Shape 127"/>
          <p:cNvGrpSpPr/>
          <p:nvPr/>
        </p:nvGrpSpPr>
        <p:grpSpPr>
          <a:xfrm>
            <a:off x="989523" y="2862399"/>
            <a:ext cx="3299522" cy="1190088"/>
            <a:chOff x="1430261" y="3366237"/>
            <a:chExt cx="3831212" cy="1190088"/>
          </a:xfrm>
        </p:grpSpPr>
        <p:pic>
          <p:nvPicPr>
            <p:cNvPr id="13" name="Shape 12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779466" y="3366452"/>
              <a:ext cx="304526" cy="8871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Shape 129"/>
            <p:cNvSpPr/>
            <p:nvPr/>
          </p:nvSpPr>
          <p:spPr>
            <a:xfrm>
              <a:off x="1430261" y="4166415"/>
              <a:ext cx="1545799" cy="384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800" dirty="0" smtClean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28.8 %</a:t>
              </a:r>
              <a:endParaRPr lang="mn-MN" sz="28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31"/>
            <p:cNvSpPr txBox="1"/>
            <p:nvPr/>
          </p:nvSpPr>
          <p:spPr>
            <a:xfrm>
              <a:off x="1526438" y="3366237"/>
              <a:ext cx="1238707" cy="55669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mn-MN" sz="1800" dirty="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Өмнөх оны мөн үе</a:t>
              </a:r>
            </a:p>
          </p:txBody>
        </p:sp>
        <p:sp>
          <p:nvSpPr>
            <p:cNvPr id="16" name="Shape 133"/>
            <p:cNvSpPr/>
            <p:nvPr/>
          </p:nvSpPr>
          <p:spPr>
            <a:xfrm>
              <a:off x="4042273" y="4148956"/>
              <a:ext cx="1219200" cy="4073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dirty="0" smtClean="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57.8</a:t>
              </a:r>
              <a:r>
                <a:rPr lang="mn-MN" sz="2000" dirty="0" smtClean="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%</a:t>
              </a:r>
              <a:endParaRPr lang="mn-MN" sz="20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Shape 135"/>
          <p:cNvSpPr/>
          <p:nvPr/>
        </p:nvSpPr>
        <p:spPr>
          <a:xfrm>
            <a:off x="3990541" y="2845771"/>
            <a:ext cx="491490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Нийт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бүртгэлтэй ажилгүй иргэд өмнөх оны мөн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үеэс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263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(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28.8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%)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хүнээр буурч,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651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болсны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376</a:t>
            </a:r>
          </a:p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(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57.8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%) нь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эмэгтэйчүүд байна. </a:t>
            </a:r>
          </a:p>
        </p:txBody>
      </p:sp>
      <p:pic>
        <p:nvPicPr>
          <p:cNvPr id="19" name="Shape 14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24192" y="2763584"/>
            <a:ext cx="881687" cy="108521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141"/>
          <p:cNvSpPr/>
          <p:nvPr/>
        </p:nvSpPr>
        <p:spPr>
          <a:xfrm>
            <a:off x="2773203" y="4965671"/>
            <a:ext cx="4333441" cy="90825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457200" algn="just" rtl="0">
              <a:lnSpc>
                <a:spcPct val="115000"/>
              </a:lnSpc>
              <a:spcBef>
                <a:spcPts val="0"/>
              </a:spcBef>
              <a:buSzPct val="25000"/>
              <a:buNone/>
            </a:pP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Бүртгэлтэй ажилгүй иргэдийн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383 (58.8%)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нь 15-3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5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насны залуучууд эзэлж байна. </a:t>
            </a:r>
          </a:p>
        </p:txBody>
      </p:sp>
      <p:pic>
        <p:nvPicPr>
          <p:cNvPr id="21" name="Shape 1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37341" y="2862614"/>
            <a:ext cx="262264" cy="887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Shape 1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8308" y="2862614"/>
            <a:ext cx="262264" cy="887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Shape 1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48078" y="4648200"/>
            <a:ext cx="356813" cy="1045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14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83543" y="4571999"/>
            <a:ext cx="1124268" cy="130192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24"/>
          <p:cNvSpPr/>
          <p:nvPr/>
        </p:nvSpPr>
        <p:spPr>
          <a:xfrm>
            <a:off x="1485654" y="579120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SzPct val="25000"/>
            </a:pPr>
            <a:r>
              <a:rPr lang="en-US" dirty="0" smtClean="0">
                <a:solidFill>
                  <a:srgbClr val="00B0F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58.8%</a:t>
            </a:r>
            <a:endParaRPr lang="mn-MN" dirty="0">
              <a:solidFill>
                <a:srgbClr val="00B0F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4669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187"/>
          <p:cNvSpPr/>
          <p:nvPr/>
        </p:nvSpPr>
        <p:spPr>
          <a:xfrm>
            <a:off x="3278024" y="461723"/>
            <a:ext cx="3044551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2400" b="1" cap="none" dirty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ГЭМТ ХЭРЭГ </a:t>
            </a:r>
          </a:p>
        </p:txBody>
      </p:sp>
      <p:pic>
        <p:nvPicPr>
          <p:cNvPr id="8" name="Shape 1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49541" y="2902578"/>
            <a:ext cx="1696155" cy="1513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hape 1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46454" y="909665"/>
            <a:ext cx="1975871" cy="183280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90"/>
          <p:cNvSpPr/>
          <p:nvPr/>
        </p:nvSpPr>
        <p:spPr>
          <a:xfrm>
            <a:off x="3036300" y="1371600"/>
            <a:ext cx="5726700" cy="83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Аймгийн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хэмжээнд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201</a:t>
            </a:r>
            <a:r>
              <a:rPr lang="en-US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9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оны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9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сарын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байдлаар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465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гэмт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хэрэг бүртгэгдсэн нь өмнөх оны мөн үеэс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186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40.1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%)-аар буурсан байна. </a:t>
            </a:r>
            <a:endParaRPr lang="mn-MN" sz="16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  <p:sp>
        <p:nvSpPr>
          <p:cNvPr id="11" name="Shape 191"/>
          <p:cNvSpPr/>
          <p:nvPr/>
        </p:nvSpPr>
        <p:spPr>
          <a:xfrm>
            <a:off x="3157494" y="3124200"/>
            <a:ext cx="5834106" cy="83099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Гэмт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хэргийн улмаас учирсан хохирол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201</a:t>
            </a:r>
            <a:r>
              <a:rPr lang="en-US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9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оны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9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сард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1107.6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сая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төгрөг, нөхөн төлүүлсэн хохирлын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хэмжээ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307.9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сая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төгрөг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байна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. </a:t>
            </a:r>
          </a:p>
        </p:txBody>
      </p:sp>
      <p:sp>
        <p:nvSpPr>
          <p:cNvPr id="12" name="Shape 192"/>
          <p:cNvSpPr/>
          <p:nvPr/>
        </p:nvSpPr>
        <p:spPr>
          <a:xfrm>
            <a:off x="3276600" y="5161192"/>
            <a:ext cx="5486400" cy="75758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just">
              <a:buSzPct val="25000"/>
            </a:pP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Нийт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гарсан гэмт хэргийн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хувь нь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согтуугаар үйлдэгдсэн байна.</a:t>
            </a:r>
            <a:endParaRPr lang="mn-MN" sz="16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3" name="Shape 193"/>
          <p:cNvSpPr/>
          <p:nvPr/>
        </p:nvSpPr>
        <p:spPr>
          <a:xfrm>
            <a:off x="3276600" y="4576417"/>
            <a:ext cx="548640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just">
              <a:buSzPct val="25000"/>
            </a:pPr>
            <a:r>
              <a:rPr lang="eu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Гэмт </a:t>
            </a:r>
            <a:r>
              <a:rPr lang="eu-ES" sz="1600" dirty="0">
                <a:latin typeface="Arial" panose="020B0604020202020204" pitchFamily="34" charset="0"/>
                <a:cs typeface="Arial" panose="020B0604020202020204" pitchFamily="34" charset="0"/>
              </a:rPr>
              <a:t>хэргийн улмаас нас </a:t>
            </a:r>
            <a:r>
              <a:rPr lang="eu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барсан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иргэн, гэмтсэн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36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иргэн</a:t>
            </a:r>
            <a:r>
              <a:rPr lang="eu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байна</a:t>
            </a:r>
            <a:r>
              <a:rPr lang="eu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mn-MN" sz="16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14" name="Shape 19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92728" y="4672983"/>
            <a:ext cx="1583209" cy="15581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932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Shape 2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0326" y="719028"/>
            <a:ext cx="7705460" cy="593183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216"/>
          <p:cNvSpPr/>
          <p:nvPr/>
        </p:nvSpPr>
        <p:spPr>
          <a:xfrm>
            <a:off x="2441959" y="488194"/>
            <a:ext cx="511780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ctr">
              <a:buSzPct val="25000"/>
            </a:pPr>
            <a:r>
              <a:rPr lang="mn-MN" sz="2400" b="1" dirty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МӨНГӨ, </a:t>
            </a:r>
            <a:r>
              <a:rPr lang="mn-MN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ЗЭЭЛ</a:t>
            </a:r>
            <a:r>
              <a:rPr lang="mn-MN" sz="2400" dirty="0" smtClean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endParaRPr lang="mn-MN" sz="2400" dirty="0">
              <a:solidFill>
                <a:srgbClr val="00206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  <a:sym typeface="Tahoma"/>
            </a:endParaRPr>
          </a:p>
        </p:txBody>
      </p:sp>
      <p:pic>
        <p:nvPicPr>
          <p:cNvPr id="9" name="Shape 2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7540" y="1218638"/>
            <a:ext cx="1429997" cy="375556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2487537" y="2690336"/>
            <a:ext cx="5715000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Зээлийн өрийн үлдэгдэл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173389.2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сая төгрөгт хүрснээс чанаргүй зээлийн өрийн үлдэгдэл 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2286.6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сая төгрөгт хүрч нийт зээлийн үлдэгдлийн 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1.</a:t>
            </a:r>
            <a:r>
              <a:rPr lang="en-US" sz="1400" dirty="0" smtClean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3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хувийг эзэлж байна.</a:t>
            </a:r>
            <a:endParaRPr lang="en-US" sz="1600" dirty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63324" y="1219200"/>
            <a:ext cx="5867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</a:rPr>
              <a:t>Банкны системийн хэмжээгээр өөрийн 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</a:rPr>
              <a:t>кассаар,</a:t>
            </a:r>
            <a:r>
              <a:rPr lang="en-US" sz="1400" dirty="0" smtClean="0">
                <a:solidFill>
                  <a:schemeClr val="bg1"/>
                </a:solidFill>
                <a:latin typeface="Arial"/>
                <a:ea typeface="Calibri"/>
              </a:rPr>
              <a:t>38655.3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</a:rPr>
              <a:t>сая </a:t>
            </a: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</a:rPr>
              <a:t>төгрөгийн 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</a:rPr>
              <a:t>орлогын,</a:t>
            </a:r>
            <a:r>
              <a:rPr lang="en-US" sz="1400" dirty="0" smtClean="0">
                <a:solidFill>
                  <a:schemeClr val="bg1"/>
                </a:solidFill>
                <a:latin typeface="Arial"/>
                <a:ea typeface="Calibri"/>
              </a:rPr>
              <a:t>35963.8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</a:rPr>
              <a:t>сая </a:t>
            </a: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</a:rPr>
              <a:t>төгрөгийн зарлагын гүйлгээ 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</a:rPr>
              <a:t>хийсэн байна.</a:t>
            </a:r>
            <a:endParaRPr lang="mn-MN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41959" y="3431213"/>
            <a:ext cx="56758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</a:rPr>
              <a:t>Банкууд нь хадгаламжийн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ea typeface="Calibri"/>
              </a:rPr>
              <a:t>50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</a:rPr>
              <a:t> </a:t>
            </a: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</a:rPr>
              <a:t>гаруй төрлийн бүтээгдэхүүнээр иргэдэд үйлчилж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ea typeface="Calibri"/>
              </a:rPr>
              <a:t>70638.6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</a:rPr>
              <a:t>  </a:t>
            </a: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</a:rPr>
              <a:t>сая төгрөгийн хадгаламж хуримтлуулж ажилласан байна.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89110" y="1955659"/>
            <a:ext cx="55846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</a:rPr>
              <a:t>Монголбанк нь арилжааны банкуудад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ea typeface="Calibri"/>
              </a:rPr>
              <a:t>2336.6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</a:rPr>
              <a:t> </a:t>
            </a: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</a:rPr>
              <a:t>сая төгрөг хүргүүлж, банкуудаас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ea typeface="Calibri"/>
              </a:rPr>
              <a:t>759.0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</a:rPr>
              <a:t>  </a:t>
            </a: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</a:rPr>
              <a:t>сая төгрөгийг татан төвлөрүүлсэн байна.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63324" y="4251068"/>
            <a:ext cx="6049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n-MN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ХААН, ХАС, КАПИТАЛ, ТӨРИЙН банкууд нь 50 гаруй нэр төрлийн зээлийн бүтээгдэхүүнийг иргэдэд жилийн 5-30 хувийн хүүтэйгээр олгож, иргэдийн хугацаатай хадгаламжинд жилийн </a:t>
            </a:r>
            <a:r>
              <a:rPr lang="en-US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7.5-16.7</a:t>
            </a:r>
            <a:r>
              <a:rPr lang="mn-MN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хувь, хугацаагүй хадгаламжинд жилийн </a:t>
            </a:r>
            <a:r>
              <a:rPr lang="en-US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</a:t>
            </a:r>
            <a:r>
              <a:rPr lang="mn-MN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mn-MN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en-US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mn-MN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хувийн хүү олгож </a:t>
            </a:r>
            <a:r>
              <a:rPr lang="mn-MN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байна.</a:t>
            </a:r>
            <a:endParaRPr lang="en-US" sz="1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649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244"/>
          <p:cNvSpPr/>
          <p:nvPr/>
        </p:nvSpPr>
        <p:spPr>
          <a:xfrm>
            <a:off x="3657600" y="509167"/>
            <a:ext cx="335280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mn-MN" sz="2400" b="1" cap="none" dirty="0" smtClean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ТӨСӨВ, САНХҮҮ</a:t>
            </a:r>
            <a:endParaRPr lang="mn-MN" sz="2400" b="1" cap="none" dirty="0">
              <a:solidFill>
                <a:srgbClr val="00206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  <a:sym typeface="Tahoma"/>
            </a:endParaRPr>
          </a:p>
        </p:txBody>
      </p:sp>
      <p:pic>
        <p:nvPicPr>
          <p:cNvPr id="8" name="Shape 2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400" y="2209800"/>
            <a:ext cx="3654552" cy="19024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246"/>
          <p:cNvSpPr/>
          <p:nvPr/>
        </p:nvSpPr>
        <p:spPr>
          <a:xfrm>
            <a:off x="1255834" y="1219200"/>
            <a:ext cx="7699131" cy="92333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201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</a:rPr>
              <a:t>9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оны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Calibri"/>
              </a:rPr>
              <a:t>9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дугаар сарын байдлаар төсвийн орлогод нийт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</a:rPr>
              <a:t>6884.7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сая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төгрөг төвлөрөхөөс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</a:rPr>
              <a:t>8595.6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сая төгрөг төвлөрүүлж, орлогын төлөвлөгөө 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</a:rPr>
              <a:t>1710.8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сая төгрөг  буюу 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2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</a:rPr>
              <a:t>4.8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хувиар  биелэсэн  байна.</a:t>
            </a:r>
            <a:endParaRPr lang="en-US" sz="1600" dirty="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0" name="Shape 247"/>
          <p:cNvSpPr/>
          <p:nvPr/>
        </p:nvSpPr>
        <p:spPr>
          <a:xfrm>
            <a:off x="5105399" y="2228671"/>
            <a:ext cx="3733801" cy="165752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indent="457200" algn="just">
              <a:lnSpc>
                <a:spcPct val="115000"/>
              </a:lnSpc>
            </a:pP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Татварын бус орлогод төвлөрүүлэх ёстой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411.8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сая төгрөгийн орлогын төлөвлөгөөг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83.7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хувиар давуулан биелүүлж, төсөвт татварын бус орлогоор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756.6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сая төгрөг төвлөрсөн байна. </a:t>
            </a:r>
            <a:endParaRPr lang="en-US" sz="1600" dirty="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1" name="Shape 248"/>
          <p:cNvSpPr/>
          <p:nvPr/>
        </p:nvSpPr>
        <p:spPr>
          <a:xfrm>
            <a:off x="1315915" y="4267200"/>
            <a:ext cx="7523285" cy="83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indent="457200" algn="just">
              <a:lnSpc>
                <a:spcPct val="115000"/>
              </a:lnSpc>
            </a:pP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Орон нутгийн төсвийн  байгууллага нийт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46615.6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сая төгрөгийн зарлагатай ажилласан нь төлөвлөснөөсөө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7213.6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сая төгрөгөөр бага  зарцуулалттай ажилласан байна.</a:t>
            </a:r>
            <a:endParaRPr sz="16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3892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1" y="356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266"/>
          <p:cNvSpPr/>
          <p:nvPr/>
        </p:nvSpPr>
        <p:spPr>
          <a:xfrm>
            <a:off x="2414546" y="476237"/>
            <a:ext cx="5198859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mn-MN" sz="2400" b="1" cap="none" dirty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ХЭРЭГЛЭЭНИЙ ҮНИЙН ИНДЕКС</a:t>
            </a:r>
          </a:p>
        </p:txBody>
      </p:sp>
      <p:sp>
        <p:nvSpPr>
          <p:cNvPr id="8" name="Shape 267"/>
          <p:cNvSpPr/>
          <p:nvPr/>
        </p:nvSpPr>
        <p:spPr>
          <a:xfrm>
            <a:off x="2926935" y="1505481"/>
            <a:ext cx="6019798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en-US" sz="1100" dirty="0">
              <a:effectLst/>
              <a:latin typeface="Arial Mon" panose="020B0500000000000000" pitchFamily="34" charset="0"/>
              <a:ea typeface="Calibri"/>
              <a:cs typeface="Times New Roman"/>
            </a:endParaRPr>
          </a:p>
        </p:txBody>
      </p:sp>
      <p:pic>
        <p:nvPicPr>
          <p:cNvPr id="9" name="Shape 2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2728" y="2971800"/>
            <a:ext cx="1782872" cy="1607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27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2728" y="1508893"/>
            <a:ext cx="1782872" cy="1439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27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12729" y="4648200"/>
            <a:ext cx="1782872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980701" y="2047521"/>
            <a:ext cx="591226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mn-MN" sz="1050" b="1" dirty="0" smtClean="0">
              <a:latin typeface="Arial Mon" panose="020B0500000000000000" pitchFamily="34" charset="0"/>
              <a:cs typeface="Arial" panose="020B0604020202020204" pitchFamily="34" charset="0"/>
            </a:endParaRPr>
          </a:p>
          <a:p>
            <a:endParaRPr lang="mn-MN" sz="1050" b="1" dirty="0" smtClean="0">
              <a:latin typeface="Arial Mon" panose="020B0500000000000000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1905000"/>
            <a:ext cx="54864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sz="1200" b="1" dirty="0"/>
              <a:t>Хэрэглээний бараа, үйлчилгээний үнэ өмнөх оны мөн үеэс 6.2 хувиар өсөхөд </a:t>
            </a:r>
            <a:r>
              <a:rPr lang="mn-MN" sz="1200" dirty="0"/>
              <a:t>Х</a:t>
            </a:r>
            <a:r>
              <a:rPr lang="en-US" sz="1200" dirty="0" err="1"/>
              <a:t>үнсний</a:t>
            </a:r>
            <a:r>
              <a:rPr lang="en-US" sz="1200" dirty="0"/>
              <a:t> </a:t>
            </a:r>
            <a:r>
              <a:rPr lang="en-US" sz="1200" dirty="0" err="1"/>
              <a:t>бараа</a:t>
            </a:r>
            <a:r>
              <a:rPr lang="en-US" sz="1200" dirty="0"/>
              <a:t>, </a:t>
            </a:r>
            <a:r>
              <a:rPr lang="en-US" sz="1200" dirty="0" err="1"/>
              <a:t>согтууруулах</a:t>
            </a:r>
            <a:r>
              <a:rPr lang="en-US" sz="1200" dirty="0"/>
              <a:t> </a:t>
            </a:r>
            <a:r>
              <a:rPr lang="en-US" sz="1200" dirty="0" err="1"/>
              <a:t>бус</a:t>
            </a:r>
            <a:r>
              <a:rPr lang="en-US" sz="1200" dirty="0"/>
              <a:t> </a:t>
            </a:r>
            <a:r>
              <a:rPr lang="en-US" sz="1200" dirty="0" err="1"/>
              <a:t>ундаа</a:t>
            </a:r>
            <a:r>
              <a:rPr lang="mn-MN" sz="1200" dirty="0"/>
              <a:t>ны бүлэг 6.3 хувь, С</a:t>
            </a:r>
            <a:r>
              <a:rPr lang="en-US" sz="1200" dirty="0" err="1"/>
              <a:t>огтууруулах</a:t>
            </a:r>
            <a:r>
              <a:rPr lang="en-US" sz="1200" dirty="0"/>
              <a:t> </a:t>
            </a:r>
            <a:r>
              <a:rPr lang="en-US" sz="1200" dirty="0" err="1"/>
              <a:t>ундаа</a:t>
            </a:r>
            <a:r>
              <a:rPr lang="en-US" sz="1200" dirty="0"/>
              <a:t>, </a:t>
            </a:r>
            <a:r>
              <a:rPr lang="en-US" sz="1200" dirty="0" err="1"/>
              <a:t>тамхи</a:t>
            </a:r>
            <a:r>
              <a:rPr lang="en-US" sz="1200" dirty="0"/>
              <a:t>, </a:t>
            </a:r>
            <a:r>
              <a:rPr lang="en-US" sz="1200" dirty="0" err="1"/>
              <a:t>мансууруулах</a:t>
            </a:r>
            <a:r>
              <a:rPr lang="en-US" sz="1200" dirty="0"/>
              <a:t> </a:t>
            </a:r>
            <a:r>
              <a:rPr lang="en-US" sz="1200" dirty="0" err="1"/>
              <a:t>бодис</a:t>
            </a:r>
            <a:r>
              <a:rPr lang="mn-MN" sz="1200" dirty="0"/>
              <a:t>ын бүлэг 9.0 хувь, Х</a:t>
            </a:r>
            <a:r>
              <a:rPr lang="en-US" sz="1200" dirty="0" err="1"/>
              <a:t>увцас</a:t>
            </a:r>
            <a:r>
              <a:rPr lang="en-US" sz="1200" dirty="0"/>
              <a:t>, </a:t>
            </a:r>
            <a:r>
              <a:rPr lang="en-US" sz="1200" dirty="0" err="1"/>
              <a:t>бөс</a:t>
            </a:r>
            <a:r>
              <a:rPr lang="en-US" sz="1200" dirty="0"/>
              <a:t> </a:t>
            </a:r>
            <a:r>
              <a:rPr lang="en-US" sz="1200" dirty="0" err="1"/>
              <a:t>бараа</a:t>
            </a:r>
            <a:r>
              <a:rPr lang="en-US" sz="1200" dirty="0"/>
              <a:t>, </a:t>
            </a:r>
            <a:r>
              <a:rPr lang="en-US" sz="1200" dirty="0" err="1"/>
              <a:t>гутал</a:t>
            </a:r>
            <a:r>
              <a:rPr lang="mn-MN" sz="1200" dirty="0"/>
              <a:t>ны бүлэг 7.6 хувь, Гэр ахуйн тавилга, гэр ахуйн барааны бүлэг 7.1 хувь, Э</a:t>
            </a:r>
            <a:r>
              <a:rPr lang="en-US" sz="1200" dirty="0"/>
              <a:t>м </a:t>
            </a:r>
            <a:r>
              <a:rPr lang="en-US" sz="1200" dirty="0" err="1"/>
              <a:t>тариа</a:t>
            </a:r>
            <a:r>
              <a:rPr lang="en-US" sz="1200" dirty="0"/>
              <a:t>, </a:t>
            </a:r>
            <a:r>
              <a:rPr lang="en-US" sz="1200" dirty="0" err="1"/>
              <a:t>эмнэлэгийн</a:t>
            </a:r>
            <a:r>
              <a:rPr lang="en-US" sz="1200" dirty="0"/>
              <a:t> </a:t>
            </a:r>
            <a:r>
              <a:rPr lang="en-US" sz="1200" dirty="0" err="1"/>
              <a:t>үйлчилгээ</a:t>
            </a:r>
            <a:r>
              <a:rPr lang="mn-MN" sz="1200" dirty="0"/>
              <a:t>ний бүлэг 7.0 хувь, Т</a:t>
            </a:r>
            <a:r>
              <a:rPr lang="en-US" sz="1200" dirty="0" err="1"/>
              <a:t>ээв</a:t>
            </a:r>
            <a:r>
              <a:rPr lang="mn-MN" sz="1200" dirty="0"/>
              <a:t>рийн бүлэг 8.0 хувь, </a:t>
            </a:r>
            <a:r>
              <a:rPr lang="en-US" sz="1200" dirty="0" err="1"/>
              <a:t>Холбооны</a:t>
            </a:r>
            <a:r>
              <a:rPr lang="en-US" sz="1200" dirty="0"/>
              <a:t> </a:t>
            </a:r>
            <a:r>
              <a:rPr lang="en-US" sz="1200" dirty="0" err="1"/>
              <a:t>хэрэгсэл</a:t>
            </a:r>
            <a:r>
              <a:rPr lang="en-US" sz="1200" dirty="0"/>
              <a:t>, </a:t>
            </a:r>
            <a:r>
              <a:rPr lang="en-US" sz="1200" dirty="0" err="1"/>
              <a:t>шуудангийн</a:t>
            </a:r>
            <a:r>
              <a:rPr lang="en-US" sz="1200" dirty="0"/>
              <a:t> </a:t>
            </a:r>
            <a:r>
              <a:rPr lang="en-US" sz="1200" dirty="0" err="1"/>
              <a:t>үйлчилгээ</a:t>
            </a:r>
            <a:r>
              <a:rPr lang="mn-MN" sz="1200" dirty="0"/>
              <a:t>ний бүлэг 1.1 хувь,</a:t>
            </a:r>
            <a:r>
              <a:rPr lang="en-US" sz="1200" dirty="0"/>
              <a:t> </a:t>
            </a:r>
            <a:r>
              <a:rPr lang="en-US" sz="1200" dirty="0" err="1"/>
              <a:t>Амралт</a:t>
            </a:r>
            <a:r>
              <a:rPr lang="en-US" sz="1200" dirty="0"/>
              <a:t>, </a:t>
            </a:r>
            <a:r>
              <a:rPr lang="en-US" sz="1200" dirty="0" err="1"/>
              <a:t>чөлөөт</a:t>
            </a:r>
            <a:r>
              <a:rPr lang="en-US" sz="1200" dirty="0"/>
              <a:t> </a:t>
            </a:r>
            <a:r>
              <a:rPr lang="en-US" sz="1200" dirty="0" err="1"/>
              <a:t>цаг</a:t>
            </a:r>
            <a:r>
              <a:rPr lang="en-US" sz="1200" dirty="0"/>
              <a:t>, </a:t>
            </a:r>
            <a:r>
              <a:rPr lang="en-US" sz="1200" dirty="0" err="1"/>
              <a:t>соёлын</a:t>
            </a:r>
            <a:r>
              <a:rPr lang="en-US" sz="1200" dirty="0"/>
              <a:t> </a:t>
            </a:r>
            <a:r>
              <a:rPr lang="en-US" sz="1200" dirty="0" err="1"/>
              <a:t>бараа</a:t>
            </a:r>
            <a:r>
              <a:rPr lang="en-US" sz="1200" dirty="0"/>
              <a:t> </a:t>
            </a:r>
            <a:r>
              <a:rPr lang="en-US" sz="1200" dirty="0" err="1"/>
              <a:t>үйлчилгээ</a:t>
            </a:r>
            <a:r>
              <a:rPr lang="mn-MN" sz="1200" dirty="0"/>
              <a:t>ний бүлэг 106.3 хувь, </a:t>
            </a:r>
            <a:r>
              <a:rPr lang="en-US" sz="1200" dirty="0" err="1"/>
              <a:t>Зочид</a:t>
            </a:r>
            <a:r>
              <a:rPr lang="en-US" sz="1200" dirty="0"/>
              <a:t> </a:t>
            </a:r>
            <a:r>
              <a:rPr lang="en-US" sz="1200" dirty="0" err="1"/>
              <a:t>буудал</a:t>
            </a:r>
            <a:r>
              <a:rPr lang="en-US" sz="1200" dirty="0"/>
              <a:t>, </a:t>
            </a:r>
            <a:r>
              <a:rPr lang="en-US" sz="1200" dirty="0" err="1"/>
              <a:t>нийтийн</a:t>
            </a:r>
            <a:r>
              <a:rPr lang="en-US" sz="1200" dirty="0"/>
              <a:t> </a:t>
            </a:r>
            <a:r>
              <a:rPr lang="en-US" sz="1200" dirty="0" err="1"/>
              <a:t>хоол</a:t>
            </a:r>
            <a:r>
              <a:rPr lang="en-US" sz="1200" dirty="0"/>
              <a:t>, </a:t>
            </a:r>
            <a:r>
              <a:rPr lang="en-US" sz="1200" dirty="0" err="1"/>
              <a:t>дотуур</a:t>
            </a:r>
            <a:r>
              <a:rPr lang="en-US" sz="1200" dirty="0"/>
              <a:t> </a:t>
            </a:r>
            <a:r>
              <a:rPr lang="en-US" sz="1200" dirty="0" err="1"/>
              <a:t>байрны</a:t>
            </a:r>
            <a:r>
              <a:rPr lang="en-US" sz="1200" dirty="0"/>
              <a:t> </a:t>
            </a:r>
            <a:r>
              <a:rPr lang="en-US" sz="1200" dirty="0" err="1"/>
              <a:t>үйлчилгээ</a:t>
            </a:r>
            <a:r>
              <a:rPr lang="mn-MN" sz="1200" dirty="0"/>
              <a:t>ний бүлэг 9.9 хувь, Бусад бараа, үйлчилгээний бүлэг 4.4хувиар өссөн нь голлон нөлөөлсөн байна.</a:t>
            </a:r>
            <a:endParaRPr lang="en-US" sz="1200" dirty="0"/>
          </a:p>
          <a:p>
            <a:r>
              <a:rPr lang="mn-MN" sz="1200" b="1" dirty="0"/>
              <a:t> </a:t>
            </a:r>
            <a:endParaRPr lang="en-US" sz="1200" dirty="0"/>
          </a:p>
          <a:p>
            <a:r>
              <a:rPr lang="mn-MN" sz="1200" b="1" dirty="0"/>
              <a:t>Хэрэглээний бараа, үйлчилгээний үнэ өмнөх оны эцсээс 4.8 хувиар өсөхөд </a:t>
            </a:r>
            <a:r>
              <a:rPr lang="mn-MN" sz="1200" dirty="0"/>
              <a:t>Х</a:t>
            </a:r>
            <a:r>
              <a:rPr lang="en-US" sz="1200" dirty="0" err="1"/>
              <a:t>үнсний</a:t>
            </a:r>
            <a:r>
              <a:rPr lang="en-US" sz="1200" dirty="0"/>
              <a:t> </a:t>
            </a:r>
            <a:r>
              <a:rPr lang="en-US" sz="1200" dirty="0" err="1"/>
              <a:t>бараа</a:t>
            </a:r>
            <a:r>
              <a:rPr lang="en-US" sz="1200" dirty="0"/>
              <a:t>, </a:t>
            </a:r>
            <a:r>
              <a:rPr lang="en-US" sz="1200" dirty="0" err="1"/>
              <a:t>согтууруулах</a:t>
            </a:r>
            <a:r>
              <a:rPr lang="en-US" sz="1200" dirty="0"/>
              <a:t> </a:t>
            </a:r>
            <a:r>
              <a:rPr lang="en-US" sz="1200" dirty="0" err="1"/>
              <a:t>бус</a:t>
            </a:r>
            <a:r>
              <a:rPr lang="en-US" sz="1200" dirty="0"/>
              <a:t> </a:t>
            </a:r>
            <a:r>
              <a:rPr lang="en-US" sz="1200" dirty="0" err="1"/>
              <a:t>ундаа</a:t>
            </a:r>
            <a:r>
              <a:rPr lang="mn-MN" sz="1200" dirty="0"/>
              <a:t>ны бүлэг 9.0 хувь, С</a:t>
            </a:r>
            <a:r>
              <a:rPr lang="en-US" sz="1200" dirty="0" err="1"/>
              <a:t>огтууруулах</a:t>
            </a:r>
            <a:r>
              <a:rPr lang="en-US" sz="1200" dirty="0"/>
              <a:t> </a:t>
            </a:r>
            <a:r>
              <a:rPr lang="en-US" sz="1200" dirty="0" err="1"/>
              <a:t>ундаа</a:t>
            </a:r>
            <a:r>
              <a:rPr lang="en-US" sz="1200" dirty="0"/>
              <a:t>, </a:t>
            </a:r>
            <a:r>
              <a:rPr lang="en-US" sz="1200" dirty="0" err="1"/>
              <a:t>тамхи</a:t>
            </a:r>
            <a:r>
              <a:rPr lang="en-US" sz="1200" dirty="0"/>
              <a:t>, </a:t>
            </a:r>
            <a:r>
              <a:rPr lang="en-US" sz="1200" dirty="0" err="1"/>
              <a:t>мансууруулах</a:t>
            </a:r>
            <a:r>
              <a:rPr lang="en-US" sz="1200" dirty="0"/>
              <a:t> </a:t>
            </a:r>
            <a:r>
              <a:rPr lang="en-US" sz="1200" dirty="0" err="1"/>
              <a:t>бодис</a:t>
            </a:r>
            <a:r>
              <a:rPr lang="mn-MN" sz="1200" dirty="0"/>
              <a:t>ын бүлэг 9.0 хувь, Х</a:t>
            </a:r>
            <a:r>
              <a:rPr lang="en-US" sz="1200" dirty="0" err="1"/>
              <a:t>увцас</a:t>
            </a:r>
            <a:r>
              <a:rPr lang="en-US" sz="1200" dirty="0"/>
              <a:t>, </a:t>
            </a:r>
            <a:r>
              <a:rPr lang="en-US" sz="1200" dirty="0" err="1"/>
              <a:t>бөс</a:t>
            </a:r>
            <a:r>
              <a:rPr lang="en-US" sz="1200" dirty="0"/>
              <a:t> </a:t>
            </a:r>
            <a:r>
              <a:rPr lang="en-US" sz="1200" dirty="0" err="1"/>
              <a:t>бараа</a:t>
            </a:r>
            <a:r>
              <a:rPr lang="en-US" sz="1200" dirty="0"/>
              <a:t>, </a:t>
            </a:r>
            <a:r>
              <a:rPr lang="en-US" sz="1200" dirty="0" err="1"/>
              <a:t>гутал</a:t>
            </a:r>
            <a:r>
              <a:rPr lang="mn-MN" sz="1200" dirty="0"/>
              <a:t>ны бүлэг 4.1 хувь, Гэр ахуйн тавилга, гэр ахуйн барааны бүлэг 3.9 хувь, Э</a:t>
            </a:r>
            <a:r>
              <a:rPr lang="en-US" sz="1200" dirty="0"/>
              <a:t>м </a:t>
            </a:r>
            <a:r>
              <a:rPr lang="en-US" sz="1200" dirty="0" err="1"/>
              <a:t>тариа</a:t>
            </a:r>
            <a:r>
              <a:rPr lang="en-US" sz="1200" dirty="0"/>
              <a:t>, </a:t>
            </a:r>
            <a:r>
              <a:rPr lang="en-US" sz="1200" dirty="0" err="1"/>
              <a:t>эмнэлэгийн</a:t>
            </a:r>
            <a:r>
              <a:rPr lang="en-US" sz="1200" dirty="0"/>
              <a:t> </a:t>
            </a:r>
            <a:r>
              <a:rPr lang="en-US" sz="1200" dirty="0" err="1"/>
              <a:t>үйлчилгээ</a:t>
            </a:r>
            <a:r>
              <a:rPr lang="mn-MN" sz="1200" dirty="0"/>
              <a:t>ний бүлэг 1.3 хувь, Т</a:t>
            </a:r>
            <a:r>
              <a:rPr lang="en-US" sz="1200" dirty="0" err="1"/>
              <a:t>ээв</a:t>
            </a:r>
            <a:r>
              <a:rPr lang="mn-MN" sz="1200" dirty="0"/>
              <a:t>рийн бүлэг 7.9 хувь, </a:t>
            </a:r>
            <a:r>
              <a:rPr lang="en-US" sz="1200" dirty="0" err="1"/>
              <a:t>Амралт</a:t>
            </a:r>
            <a:r>
              <a:rPr lang="en-US" sz="1200" dirty="0"/>
              <a:t>, </a:t>
            </a:r>
            <a:r>
              <a:rPr lang="en-US" sz="1200" dirty="0" err="1"/>
              <a:t>чөлөөт</a:t>
            </a:r>
            <a:r>
              <a:rPr lang="en-US" sz="1200" dirty="0"/>
              <a:t> </a:t>
            </a:r>
            <a:r>
              <a:rPr lang="en-US" sz="1200" dirty="0" err="1"/>
              <a:t>цаг</a:t>
            </a:r>
            <a:r>
              <a:rPr lang="en-US" sz="1200" dirty="0"/>
              <a:t>, </a:t>
            </a:r>
            <a:r>
              <a:rPr lang="en-US" sz="1200" dirty="0" err="1"/>
              <a:t>соёлын</a:t>
            </a:r>
            <a:r>
              <a:rPr lang="en-US" sz="1200" dirty="0"/>
              <a:t> </a:t>
            </a:r>
            <a:r>
              <a:rPr lang="en-US" sz="1200" dirty="0" err="1"/>
              <a:t>бараа</a:t>
            </a:r>
            <a:r>
              <a:rPr lang="en-US" sz="1200" dirty="0"/>
              <a:t> </a:t>
            </a:r>
            <a:r>
              <a:rPr lang="en-US" sz="1200" dirty="0" err="1"/>
              <a:t>үйлчилгээ</a:t>
            </a:r>
            <a:r>
              <a:rPr lang="mn-MN" sz="1200" dirty="0"/>
              <a:t>ний бүлэг 4.6 хувиар өссөн нь голлон нөлөөлсөн байна.</a:t>
            </a:r>
            <a:endParaRPr lang="en-US" sz="1200" dirty="0"/>
          </a:p>
          <a:p>
            <a:r>
              <a:rPr lang="en-US" sz="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9542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Shape 3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2276" y="1143000"/>
            <a:ext cx="2459124" cy="1640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3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800" y="3426151"/>
            <a:ext cx="27432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336"/>
          <p:cNvSpPr/>
          <p:nvPr/>
        </p:nvSpPr>
        <p:spPr>
          <a:xfrm>
            <a:off x="3794333" y="510216"/>
            <a:ext cx="2440092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ctr">
              <a:buSzPct val="25000"/>
            </a:pPr>
            <a:r>
              <a:rPr lang="mn-MN" sz="2400" b="1" dirty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АЖ ҮЙЛДВЭР </a:t>
            </a:r>
          </a:p>
        </p:txBody>
      </p:sp>
      <p:sp>
        <p:nvSpPr>
          <p:cNvPr id="10" name="Shape 337"/>
          <p:cNvSpPr/>
          <p:nvPr/>
        </p:nvSpPr>
        <p:spPr>
          <a:xfrm>
            <a:off x="3810000" y="1384882"/>
            <a:ext cx="5105400" cy="92333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buSzPct val="25000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Аж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үйлдвэрийн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салбарын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нийт үйлдвэрлэл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сард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5071.1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сая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төгрө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гт хүрч,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өмнөх оны мөн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үеэс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622.6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сая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төгрөгөөр өслөө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hape 339"/>
          <p:cNvSpPr/>
          <p:nvPr/>
        </p:nvSpPr>
        <p:spPr>
          <a:xfrm>
            <a:off x="3810000" y="3598721"/>
            <a:ext cx="5105400" cy="13760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/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Аж үйлдвэрийн салбарын борлуулсан бүтээгдэхүүн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сард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4603.9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сая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төгрө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гт хүрч,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өмнөх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мөн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үеэс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487.2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сая төгрөгөөр өслөө.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94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91013" y="838200"/>
            <a:ext cx="782438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mn-MN" sz="3600" dirty="0" smtClean="0">
                <a:solidFill>
                  <a:srgbClr val="F7964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Анхаарал тавьсанд </a:t>
            </a:r>
          </a:p>
          <a:p>
            <a:pPr algn="ctr">
              <a:defRPr/>
            </a:pPr>
            <a:r>
              <a:rPr lang="mn-MN" sz="3600" dirty="0" smtClean="0">
                <a:solidFill>
                  <a:srgbClr val="F7964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баярлалаа</a:t>
            </a:r>
            <a:endParaRPr lang="en-US" sz="3600" dirty="0" smtClean="0">
              <a:solidFill>
                <a:srgbClr val="F79646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50000"/>
              </a:lnSpc>
              <a:defRPr/>
            </a:pPr>
            <a:endParaRPr lang="mn-MN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mn-MN" dirty="0" smtClean="0">
                <a:solidFill>
                  <a:srgbClr val="F79646">
                    <a:lumMod val="75000"/>
                  </a:srgbClr>
                </a:solidFill>
              </a:rPr>
              <a:t>                                                                  Веб хуудас</a:t>
            </a:r>
            <a:r>
              <a:rPr lang="mn-MN" dirty="0" smtClean="0">
                <a:solidFill>
                  <a:prstClr val="black"/>
                </a:solidFill>
              </a:rPr>
              <a:t>: </a:t>
            </a:r>
            <a:r>
              <a:rPr lang="en-US" dirty="0" smtClean="0">
                <a:solidFill>
                  <a:prstClr val="black"/>
                </a:solidFill>
              </a:rPr>
              <a:t>http://khentii.nso.mn</a:t>
            </a:r>
            <a:endParaRPr lang="en-US" b="1" i="1" dirty="0" smtClean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b="1" i="1" dirty="0" smtClean="0">
                <a:solidFill>
                  <a:srgbClr val="F79646">
                    <a:lumMod val="75000"/>
                  </a:srgbClr>
                </a:solidFill>
              </a:rPr>
              <a:t>                                   </a:t>
            </a:r>
            <a:r>
              <a:rPr lang="mn-MN" dirty="0" smtClean="0">
                <a:solidFill>
                  <a:srgbClr val="F79646">
                    <a:lumMod val="75000"/>
                  </a:srgbClr>
                </a:solidFill>
              </a:rPr>
              <a:t>И-мэйл</a:t>
            </a:r>
            <a:r>
              <a:rPr lang="mn-MN" dirty="0" smtClean="0">
                <a:solidFill>
                  <a:prstClr val="black"/>
                </a:solidFill>
              </a:rPr>
              <a:t>:  </a:t>
            </a:r>
            <a:r>
              <a:rPr lang="en-US" dirty="0" smtClean="0">
                <a:solidFill>
                  <a:prstClr val="black"/>
                </a:solidFill>
              </a:rPr>
              <a:t>khentii@nso.mn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en-US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                                                                       statistickhentii@yahoo.com</a:t>
            </a:r>
            <a:r>
              <a:rPr lang="mn-MN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mn-MN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                                                                 </a:t>
            </a:r>
            <a:r>
              <a:rPr lang="mn-MN" dirty="0" smtClean="0">
                <a:solidFill>
                  <a:srgbClr val="F79646">
                    <a:lumMod val="75000"/>
                  </a:srgbClr>
                </a:solidFill>
              </a:rPr>
              <a:t>Фейсбүүк хуудас</a:t>
            </a:r>
            <a:r>
              <a:rPr lang="mn-MN" dirty="0" smtClean="0">
                <a:solidFill>
                  <a:prstClr val="black"/>
                </a:solidFill>
              </a:rPr>
              <a:t>: </a:t>
            </a:r>
            <a:r>
              <a:rPr lang="en-US" dirty="0" err="1" smtClean="0">
                <a:solidFill>
                  <a:prstClr val="black"/>
                </a:solidFill>
              </a:rPr>
              <a:t>Khentii</a:t>
            </a:r>
            <a:r>
              <a:rPr lang="en-US" dirty="0" smtClean="0">
                <a:solidFill>
                  <a:prstClr val="black"/>
                </a:solidFill>
              </a:rPr>
              <a:t> statistic</a:t>
            </a:r>
          </a:p>
          <a:p>
            <a:pPr algn="r">
              <a:defRPr/>
            </a:pPr>
            <a:r>
              <a:rPr lang="mn-MN" b="1" i="1" dirty="0" smtClean="0">
                <a:solidFill>
                  <a:srgbClr val="F79646">
                    <a:lumMod val="75000"/>
                  </a:srgbClr>
                </a:solidFill>
              </a:rPr>
              <a:t>Холбоо барих</a:t>
            </a:r>
            <a:r>
              <a:rPr lang="mn-MN" b="1" i="1" dirty="0" smtClean="0">
                <a:solidFill>
                  <a:srgbClr val="1F497D">
                    <a:lumMod val="75000"/>
                  </a:srgbClr>
                </a:solidFill>
              </a:rPr>
              <a:t>:</a:t>
            </a:r>
            <a:r>
              <a:rPr lang="en-US" b="1" i="1" dirty="0" smtClean="0">
                <a:solidFill>
                  <a:srgbClr val="1F497D">
                    <a:lumMod val="75000"/>
                  </a:srgbClr>
                </a:solidFill>
              </a:rPr>
              <a:t>70562303</a:t>
            </a:r>
          </a:p>
          <a:p>
            <a:pPr algn="r">
              <a:defRPr/>
            </a:pPr>
            <a:r>
              <a:rPr lang="en-US" b="1" i="1" dirty="0" smtClean="0">
                <a:solidFill>
                  <a:srgbClr val="1F497D">
                    <a:lumMod val="75000"/>
                  </a:srgbClr>
                </a:solidFill>
              </a:rPr>
              <a:t>             70</a:t>
            </a:r>
            <a:r>
              <a:rPr lang="mn-MN" b="1" i="1" dirty="0" smtClean="0">
                <a:solidFill>
                  <a:srgbClr val="1F497D">
                    <a:lumMod val="75000"/>
                  </a:srgbClr>
                </a:solidFill>
              </a:rPr>
              <a:t>562</a:t>
            </a:r>
            <a:r>
              <a:rPr lang="en-US" b="1" i="1" dirty="0" smtClean="0">
                <a:solidFill>
                  <a:srgbClr val="1F497D">
                    <a:lumMod val="75000"/>
                  </a:srgbClr>
                </a:solidFill>
              </a:rPr>
              <a:t>348</a:t>
            </a:r>
          </a:p>
          <a:p>
            <a:pPr algn="r">
              <a:defRPr/>
            </a:pPr>
            <a:endParaRPr lang="en-US" b="1" i="1" dirty="0" smtClean="0">
              <a:solidFill>
                <a:srgbClr val="1F497D">
                  <a:lumMod val="75000"/>
                </a:srgbClr>
              </a:solidFill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  <a:latin typeface="Arial Mon" pitchFamily="34" charset="0"/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  <a:latin typeface="Arial Mon" pitchFamily="34" charset="0"/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</a:endParaRPr>
          </a:p>
          <a:p>
            <a:pPr algn="r">
              <a:defRPr/>
            </a:pPr>
            <a:endParaRPr lang="mn-MN" b="1" i="1" dirty="0">
              <a:solidFill>
                <a:srgbClr val="0070C0"/>
              </a:solidFill>
              <a:latin typeface="Arial Mon" pitchFamily="34" charset="0"/>
            </a:endParaRPr>
          </a:p>
        </p:txBody>
      </p:sp>
      <p:pic>
        <p:nvPicPr>
          <p:cNvPr id="8" name="Picture 2" descr="C:\Users\ononchimeg_b\Desktop\Cap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13" y="4724400"/>
            <a:ext cx="8052987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5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577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Ononchimeg_B</dc:creator>
  <cp:lastModifiedBy>Ononchimeg_B</cp:lastModifiedBy>
  <cp:revision>126</cp:revision>
  <dcterms:created xsi:type="dcterms:W3CDTF">2017-11-17T04:14:22Z</dcterms:created>
  <dcterms:modified xsi:type="dcterms:W3CDTF">2019-12-24T04:07:51Z</dcterms:modified>
</cp:coreProperties>
</file>