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8" r:id="rId2"/>
    <p:sldId id="269" r:id="rId3"/>
    <p:sldId id="275" r:id="rId4"/>
    <p:sldId id="298" r:id="rId5"/>
    <p:sldId id="282" r:id="rId6"/>
    <p:sldId id="281" r:id="rId7"/>
    <p:sldId id="280" r:id="rId8"/>
    <p:sldId id="297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73E6669-C608-40A1-9DE0-D15363F7360C}">
          <p14:sldIdLst>
            <p14:sldId id="268"/>
            <p14:sldId id="269"/>
            <p14:sldId id="275"/>
            <p14:sldId id="298"/>
            <p14:sldId id="282"/>
            <p14:sldId id="281"/>
            <p14:sldId id="280"/>
            <p14:sldId id="29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98706B-E28D-4CFD-959A-F9B9C1CEC0AE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A6AFDC-B3FE-4DC3-8C26-DD76DA468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2375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6C368-5210-48F2-AB47-13D209C7A5DA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69348-C575-409A-A843-094945810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573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6C368-5210-48F2-AB47-13D209C7A5DA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69348-C575-409A-A843-094945810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836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6C368-5210-48F2-AB47-13D209C7A5DA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69348-C575-409A-A843-094945810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603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6C368-5210-48F2-AB47-13D209C7A5DA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69348-C575-409A-A843-094945810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980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6C368-5210-48F2-AB47-13D209C7A5DA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69348-C575-409A-A843-094945810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890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6C368-5210-48F2-AB47-13D209C7A5DA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69348-C575-409A-A843-094945810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041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6C368-5210-48F2-AB47-13D209C7A5DA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69348-C575-409A-A843-094945810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752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6C368-5210-48F2-AB47-13D209C7A5DA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69348-C575-409A-A843-094945810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911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6C368-5210-48F2-AB47-13D209C7A5DA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69348-C575-409A-A843-094945810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380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6C368-5210-48F2-AB47-13D209C7A5DA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69348-C575-409A-A843-094945810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05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6C368-5210-48F2-AB47-13D209C7A5DA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69348-C575-409A-A843-094945810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542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E6C368-5210-48F2-AB47-13D209C7A5DA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F69348-C575-409A-A843-094945810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902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g"/><Relationship Id="rId4" Type="http://schemas.openxmlformats.org/officeDocument/2006/relationships/image" Target="../media/image11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D:\C disk\taniltsuulga\2017\10\p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hape 110"/>
          <p:cNvSpPr/>
          <p:nvPr/>
        </p:nvSpPr>
        <p:spPr>
          <a:xfrm>
            <a:off x="1371600" y="1676400"/>
            <a:ext cx="7239000" cy="3200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mn-MN" sz="3200" b="1" dirty="0" smtClean="0">
                <a:solidFill>
                  <a:srgbClr val="002060"/>
                </a:solidFill>
                <a:latin typeface="Tahoma"/>
                <a:ea typeface="Tahoma"/>
                <a:cs typeface="Tahoma"/>
                <a:sym typeface="Tahoma"/>
              </a:rPr>
              <a:t>Хэнтий аймгийн </a:t>
            </a:r>
            <a:r>
              <a:rPr lang="mn-MN" sz="3200" b="1" i="0" u="none" strike="noStrike" cap="none" dirty="0" smtClean="0">
                <a:solidFill>
                  <a:srgbClr val="002060"/>
                </a:solidFill>
                <a:latin typeface="Tahoma"/>
                <a:ea typeface="Tahoma"/>
                <a:cs typeface="Tahoma"/>
                <a:sym typeface="Tahoma"/>
              </a:rPr>
              <a:t>нийгэм</a:t>
            </a:r>
            <a:r>
              <a:rPr lang="mn-MN" sz="3200" b="1" i="0" u="none" strike="noStrike" cap="none" dirty="0">
                <a:solidFill>
                  <a:srgbClr val="002060"/>
                </a:solidFill>
                <a:latin typeface="Tahoma"/>
                <a:ea typeface="Tahoma"/>
                <a:cs typeface="Tahoma"/>
                <a:sym typeface="Tahoma"/>
              </a:rPr>
              <a:t>, эдийн засгийн байдал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mn-MN" sz="3200" b="1" i="0" u="none" strike="noStrike" cap="none" dirty="0">
                <a:solidFill>
                  <a:srgbClr val="00206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endParaRPr lang="mn-MN" sz="3200" b="1" i="0" u="none" strike="noStrike" cap="none" dirty="0" smtClean="0">
              <a:solidFill>
                <a:srgbClr val="002060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endParaRPr lang="mn-MN" sz="3200" b="1" dirty="0">
              <a:solidFill>
                <a:srgbClr val="002060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mn-MN" sz="3200" b="1" i="0" u="none" strike="noStrike" cap="none" dirty="0" smtClean="0">
                <a:solidFill>
                  <a:srgbClr val="002060"/>
                </a:solidFill>
                <a:latin typeface="Tahoma"/>
                <a:ea typeface="Tahoma"/>
                <a:cs typeface="Tahoma"/>
                <a:sym typeface="Tahoma"/>
              </a:rPr>
              <a:t>20</a:t>
            </a:r>
            <a:r>
              <a:rPr lang="en-US" sz="3200" b="1" i="0" u="none" strike="noStrike" cap="none" dirty="0" smtClean="0">
                <a:solidFill>
                  <a:srgbClr val="002060"/>
                </a:solidFill>
                <a:latin typeface="Tahoma"/>
                <a:ea typeface="Tahoma"/>
                <a:cs typeface="Tahoma"/>
                <a:sym typeface="Tahoma"/>
              </a:rPr>
              <a:t>20</a:t>
            </a:r>
            <a:r>
              <a:rPr lang="mn-MN" sz="3200" b="1" i="0" u="none" strike="noStrike" cap="none" dirty="0" smtClean="0">
                <a:solidFill>
                  <a:srgbClr val="002060"/>
                </a:solidFill>
                <a:latin typeface="Tahoma"/>
                <a:ea typeface="Tahoma"/>
                <a:cs typeface="Tahoma"/>
                <a:sym typeface="Tahoma"/>
              </a:rPr>
              <a:t> оны </a:t>
            </a:r>
            <a:r>
              <a:rPr lang="en-US" sz="3200" b="1" dirty="0" smtClean="0">
                <a:solidFill>
                  <a:srgbClr val="002060"/>
                </a:solidFill>
                <a:latin typeface="Tahoma"/>
                <a:ea typeface="Tahoma"/>
                <a:cs typeface="Tahoma"/>
                <a:sym typeface="Tahoma"/>
              </a:rPr>
              <a:t>10</a:t>
            </a:r>
            <a:r>
              <a:rPr lang="mn-MN" sz="3200" b="1" i="0" u="none" strike="noStrike" cap="none" dirty="0" smtClean="0">
                <a:solidFill>
                  <a:srgbClr val="00206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mn-MN" sz="3200" b="1" i="0" u="none" strike="noStrike" cap="none" dirty="0">
                <a:solidFill>
                  <a:srgbClr val="002060"/>
                </a:solidFill>
                <a:latin typeface="Tahoma"/>
                <a:ea typeface="Tahoma"/>
                <a:cs typeface="Tahoma"/>
                <a:sym typeface="Tahoma"/>
              </a:rPr>
              <a:t>сард</a:t>
            </a:r>
          </a:p>
        </p:txBody>
      </p:sp>
    </p:spTree>
    <p:extLst>
      <p:ext uri="{BB962C8B-B14F-4D97-AF65-F5344CB8AC3E}">
        <p14:creationId xmlns:p14="http://schemas.microsoft.com/office/powerpoint/2010/main" val="196649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D:\C disk\taniltsuulga\2017\10\p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hape 115"/>
          <p:cNvSpPr txBox="1">
            <a:spLocks/>
          </p:cNvSpPr>
          <p:nvPr/>
        </p:nvSpPr>
        <p:spPr>
          <a:xfrm>
            <a:off x="1905000" y="461492"/>
            <a:ext cx="5817934" cy="46255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25" tIns="45700" rIns="91425" bIns="45700" rtlCol="0" anchor="ctr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buClr>
                <a:srgbClr val="002060"/>
              </a:buClr>
              <a:buSzPct val="25000"/>
              <a:buFont typeface="Tahoma"/>
              <a:buNone/>
            </a:pPr>
            <a:r>
              <a:rPr lang="mn-MN" sz="2400" b="1" dirty="0" smtClean="0">
                <a:solidFill>
                  <a:srgbClr val="002060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  <a:sym typeface="Tahoma"/>
              </a:rPr>
              <a:t>БҮРТГЭЛТЭЙ АЖИЛГҮЙ ИРГЭД </a:t>
            </a:r>
            <a:endParaRPr lang="mn-MN" sz="2400" b="1" dirty="0">
              <a:solidFill>
                <a:srgbClr val="002060"/>
              </a:solidFill>
              <a:latin typeface="Arial" panose="020B0604020202020204" pitchFamily="34" charset="0"/>
              <a:ea typeface="Tahoma"/>
              <a:cs typeface="Arial" panose="020B0604020202020204" pitchFamily="34" charset="0"/>
              <a:sym typeface="Tahoma"/>
            </a:endParaRPr>
          </a:p>
        </p:txBody>
      </p:sp>
      <p:grpSp>
        <p:nvGrpSpPr>
          <p:cNvPr id="8" name="Shape 116"/>
          <p:cNvGrpSpPr/>
          <p:nvPr/>
        </p:nvGrpSpPr>
        <p:grpSpPr>
          <a:xfrm>
            <a:off x="1154928" y="1156439"/>
            <a:ext cx="2845572" cy="1434361"/>
            <a:chOff x="1961320" y="1375123"/>
            <a:chExt cx="2852435" cy="1298895"/>
          </a:xfrm>
        </p:grpSpPr>
        <p:pic>
          <p:nvPicPr>
            <p:cNvPr id="9" name="Shape 117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2220419" y="1375123"/>
              <a:ext cx="1985120" cy="890157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0" name="Shape 119"/>
            <p:cNvSpPr/>
            <p:nvPr/>
          </p:nvSpPr>
          <p:spPr>
            <a:xfrm>
              <a:off x="1961320" y="2265280"/>
              <a:ext cx="2852435" cy="40873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-US" sz="1600" dirty="0" smtClean="0">
                  <a:solidFill>
                    <a:srgbClr val="00D0A8"/>
                  </a:solidFill>
                  <a:latin typeface="Arial"/>
                  <a:ea typeface="Arial"/>
                  <a:cs typeface="Arial"/>
                  <a:sym typeface="Arial"/>
                </a:rPr>
                <a:t>357 </a:t>
              </a:r>
              <a:r>
                <a:rPr lang="mn-MN" sz="1600" b="0" i="0" u="none" strike="noStrike" cap="none" dirty="0" smtClean="0">
                  <a:solidFill>
                    <a:srgbClr val="00D0A8"/>
                  </a:solidFill>
                  <a:latin typeface="Arial"/>
                  <a:ea typeface="Arial"/>
                  <a:cs typeface="Arial"/>
                  <a:sym typeface="Arial"/>
                </a:rPr>
                <a:t>бүртгэлтэй </a:t>
              </a:r>
              <a:r>
                <a:rPr lang="mn-MN" sz="1600" b="0" i="0" u="none" strike="noStrike" cap="none" dirty="0">
                  <a:solidFill>
                    <a:srgbClr val="00D0A8"/>
                  </a:solidFill>
                  <a:latin typeface="Arial"/>
                  <a:ea typeface="Arial"/>
                  <a:cs typeface="Arial"/>
                  <a:sym typeface="Arial"/>
                </a:rPr>
                <a:t>ажилгүй иргэд</a:t>
              </a:r>
              <a:r>
                <a:rPr lang="mn-MN" sz="1600" b="0" i="0" u="none" strike="noStrike" cap="none" dirty="0">
                  <a:solidFill>
                    <a:srgbClr val="00D0A8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</a:p>
          </p:txBody>
        </p:sp>
      </p:grpSp>
      <p:sp>
        <p:nvSpPr>
          <p:cNvPr id="11" name="Shape 123"/>
          <p:cNvSpPr/>
          <p:nvPr/>
        </p:nvSpPr>
        <p:spPr>
          <a:xfrm>
            <a:off x="3851913" y="1117794"/>
            <a:ext cx="5053527" cy="124732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algn="just">
              <a:lnSpc>
                <a:spcPct val="115000"/>
              </a:lnSpc>
            </a:pPr>
            <a:r>
              <a:rPr lang="mn-MN" sz="1600" dirty="0" smtClean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Аймгийн хөдөлмөр эрхлэлтийн албанд бүртгэлтэй, ажил идэвхитэй эрж байгаа ажилгүйчүүд 20</a:t>
            </a:r>
            <a:r>
              <a:rPr lang="en-US" sz="1600" dirty="0" smtClean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20</a:t>
            </a:r>
            <a:r>
              <a:rPr lang="mn-MN" sz="1600" dirty="0" smtClean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 оны </a:t>
            </a:r>
            <a:r>
              <a:rPr lang="en-US" sz="1600" dirty="0" smtClean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10</a:t>
            </a:r>
            <a:r>
              <a:rPr lang="mn-MN" sz="1600" dirty="0" smtClean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 </a:t>
            </a:r>
            <a:r>
              <a:rPr lang="mn-MN" sz="1600" dirty="0" smtClean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сард</a:t>
            </a:r>
            <a:r>
              <a:rPr lang="en-US" sz="1600" dirty="0" smtClean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 </a:t>
            </a:r>
            <a:r>
              <a:rPr lang="en-US" sz="1600" dirty="0" smtClean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357 </a:t>
            </a:r>
            <a:r>
              <a:rPr lang="mn-MN" sz="1600" dirty="0" smtClean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иргэн байна.</a:t>
            </a:r>
            <a:endParaRPr lang="en-US" sz="1600" dirty="0">
              <a:effectLst/>
              <a:latin typeface="Arial"/>
              <a:ea typeface="Calibri"/>
              <a:cs typeface="Times New Roman"/>
            </a:endParaRPr>
          </a:p>
        </p:txBody>
      </p:sp>
      <p:grpSp>
        <p:nvGrpSpPr>
          <p:cNvPr id="12" name="Shape 127"/>
          <p:cNvGrpSpPr/>
          <p:nvPr/>
        </p:nvGrpSpPr>
        <p:grpSpPr>
          <a:xfrm>
            <a:off x="989523" y="2862399"/>
            <a:ext cx="3299522" cy="1190088"/>
            <a:chOff x="1430261" y="3366237"/>
            <a:chExt cx="3831212" cy="1190088"/>
          </a:xfrm>
        </p:grpSpPr>
        <p:pic>
          <p:nvPicPr>
            <p:cNvPr id="13" name="Shape 128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2779466" y="3366452"/>
              <a:ext cx="304526" cy="88716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4" name="Shape 129"/>
            <p:cNvSpPr/>
            <p:nvPr/>
          </p:nvSpPr>
          <p:spPr>
            <a:xfrm>
              <a:off x="1430261" y="4166415"/>
              <a:ext cx="1545799" cy="38416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-US" sz="2000" b="1" dirty="0" smtClean="0">
                  <a:solidFill>
                    <a:srgbClr val="002060"/>
                  </a:solidFill>
                  <a:latin typeface="Arial"/>
                  <a:ea typeface="Arial"/>
                  <a:cs typeface="Arial"/>
                  <a:sym typeface="Arial"/>
                </a:rPr>
                <a:t>33.0%</a:t>
              </a:r>
              <a:endParaRPr lang="mn-MN" sz="2000" b="1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" name="Shape 131"/>
            <p:cNvSpPr txBox="1"/>
            <p:nvPr/>
          </p:nvSpPr>
          <p:spPr>
            <a:xfrm>
              <a:off x="1526438" y="3366237"/>
              <a:ext cx="1238707" cy="55669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mn-MN" sz="1800" dirty="0">
                  <a:solidFill>
                    <a:srgbClr val="002060"/>
                  </a:solidFill>
                  <a:latin typeface="Calibri"/>
                  <a:ea typeface="Calibri"/>
                  <a:cs typeface="Calibri"/>
                  <a:sym typeface="Calibri"/>
                </a:rPr>
                <a:t>Өмнөх оны мөн үе</a:t>
              </a:r>
            </a:p>
          </p:txBody>
        </p:sp>
        <p:sp>
          <p:nvSpPr>
            <p:cNvPr id="16" name="Shape 133"/>
            <p:cNvSpPr/>
            <p:nvPr/>
          </p:nvSpPr>
          <p:spPr>
            <a:xfrm>
              <a:off x="4042273" y="4148956"/>
              <a:ext cx="1219200" cy="40736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en-US" sz="2000" dirty="0" smtClean="0">
                  <a:solidFill>
                    <a:srgbClr val="7030A0"/>
                  </a:solidFill>
                  <a:latin typeface="Arial"/>
                  <a:ea typeface="Arial"/>
                  <a:cs typeface="Arial"/>
                  <a:sym typeface="Arial"/>
                </a:rPr>
                <a:t>62.2</a:t>
              </a:r>
              <a:r>
                <a:rPr lang="mn-MN" sz="2000" dirty="0" smtClean="0">
                  <a:solidFill>
                    <a:srgbClr val="7030A0"/>
                  </a:solidFill>
                  <a:latin typeface="Arial"/>
                  <a:ea typeface="Arial"/>
                  <a:cs typeface="Arial"/>
                  <a:sym typeface="Arial"/>
                </a:rPr>
                <a:t>%</a:t>
              </a:r>
              <a:endParaRPr lang="mn-MN" sz="2000" dirty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7" name="Shape 135"/>
          <p:cNvSpPr/>
          <p:nvPr/>
        </p:nvSpPr>
        <p:spPr>
          <a:xfrm>
            <a:off x="3990541" y="2845771"/>
            <a:ext cx="4914900" cy="830997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just" rtl="0">
              <a:spcBef>
                <a:spcPts val="0"/>
              </a:spcBef>
              <a:buSzPct val="25000"/>
              <a:buNone/>
            </a:pPr>
            <a:r>
              <a:rPr lang="mn-MN" sz="1600" dirty="0" smtClean="0">
                <a:solidFill>
                  <a:schemeClr val="dk1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  <a:sym typeface="Tahoma"/>
              </a:rPr>
              <a:t>Нийт </a:t>
            </a:r>
            <a:r>
              <a:rPr lang="mn-MN" sz="1600" dirty="0">
                <a:solidFill>
                  <a:schemeClr val="dk1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  <a:sym typeface="Tahoma"/>
              </a:rPr>
              <a:t>бүртгэлтэй ажилгүй иргэд өмнөх оны мөн </a:t>
            </a:r>
            <a:r>
              <a:rPr lang="mn-MN" sz="1600" dirty="0" smtClean="0">
                <a:solidFill>
                  <a:schemeClr val="dk1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  <a:sym typeface="Tahoma"/>
              </a:rPr>
              <a:t>үеэс</a:t>
            </a:r>
            <a:r>
              <a:rPr lang="en-US" sz="1600" dirty="0" smtClean="0">
                <a:solidFill>
                  <a:schemeClr val="dk1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  <a:sym typeface="Tahoma"/>
              </a:rPr>
              <a:t> -</a:t>
            </a:r>
            <a:r>
              <a:rPr lang="en-US" sz="1600" dirty="0" smtClean="0">
                <a:solidFill>
                  <a:schemeClr val="dk1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  <a:sym typeface="Tahoma"/>
              </a:rPr>
              <a:t>176 </a:t>
            </a:r>
            <a:r>
              <a:rPr lang="mn-MN" sz="1600" dirty="0" smtClean="0">
                <a:solidFill>
                  <a:schemeClr val="dk1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  <a:sym typeface="Tahoma"/>
              </a:rPr>
              <a:t>(</a:t>
            </a:r>
            <a:r>
              <a:rPr lang="en-US" sz="1600" dirty="0" smtClean="0">
                <a:solidFill>
                  <a:schemeClr val="dk1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  <a:sym typeface="Tahoma"/>
              </a:rPr>
              <a:t>33.0%) </a:t>
            </a:r>
            <a:r>
              <a:rPr lang="mn-MN" sz="1600" dirty="0" smtClean="0">
                <a:solidFill>
                  <a:schemeClr val="dk1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  <a:sym typeface="Tahoma"/>
              </a:rPr>
              <a:t>хүнээр буурч,</a:t>
            </a:r>
            <a:r>
              <a:rPr lang="en-US" sz="1600" dirty="0" smtClean="0">
                <a:solidFill>
                  <a:schemeClr val="dk1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  <a:sym typeface="Tahoma"/>
              </a:rPr>
              <a:t> </a:t>
            </a:r>
            <a:r>
              <a:rPr lang="en-US" sz="1600" dirty="0" smtClean="0">
                <a:solidFill>
                  <a:schemeClr val="dk1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  <a:sym typeface="Tahoma"/>
              </a:rPr>
              <a:t>357 </a:t>
            </a:r>
            <a:r>
              <a:rPr lang="mn-MN" sz="1600" dirty="0" smtClean="0">
                <a:solidFill>
                  <a:schemeClr val="dk1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  <a:sym typeface="Tahoma"/>
              </a:rPr>
              <a:t>болсны </a:t>
            </a:r>
            <a:r>
              <a:rPr lang="en-US" sz="1600" dirty="0" smtClean="0">
                <a:solidFill>
                  <a:schemeClr val="dk1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  <a:sym typeface="Tahoma"/>
              </a:rPr>
              <a:t>222</a:t>
            </a:r>
            <a:endParaRPr lang="en-US" sz="1600" dirty="0" smtClean="0">
              <a:solidFill>
                <a:schemeClr val="dk1"/>
              </a:solidFill>
              <a:latin typeface="Arial" panose="020B0604020202020204" pitchFamily="34" charset="0"/>
              <a:ea typeface="Tahoma"/>
              <a:cs typeface="Arial" panose="020B0604020202020204" pitchFamily="34" charset="0"/>
              <a:sym typeface="Tahoma"/>
            </a:endParaRPr>
          </a:p>
          <a:p>
            <a:pPr marL="0" marR="0" lvl="0" indent="0" algn="just" rtl="0">
              <a:spcBef>
                <a:spcPts val="0"/>
              </a:spcBef>
              <a:buSzPct val="25000"/>
              <a:buNone/>
            </a:pPr>
            <a:r>
              <a:rPr lang="mn-MN" sz="1600" dirty="0" smtClean="0">
                <a:solidFill>
                  <a:schemeClr val="dk1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  <a:sym typeface="Tahoma"/>
              </a:rPr>
              <a:t> </a:t>
            </a:r>
            <a:r>
              <a:rPr lang="mn-MN" sz="1600" dirty="0" smtClean="0">
                <a:solidFill>
                  <a:schemeClr val="dk1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  <a:sym typeface="Tahoma"/>
              </a:rPr>
              <a:t>(</a:t>
            </a:r>
            <a:r>
              <a:rPr lang="en-US" sz="1600" dirty="0" smtClean="0">
                <a:solidFill>
                  <a:schemeClr val="dk1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  <a:sym typeface="Tahoma"/>
              </a:rPr>
              <a:t>62.2</a:t>
            </a:r>
            <a:r>
              <a:rPr lang="mn-MN" sz="1600" dirty="0" smtClean="0">
                <a:solidFill>
                  <a:schemeClr val="dk1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  <a:sym typeface="Tahoma"/>
              </a:rPr>
              <a:t>%) </a:t>
            </a:r>
            <a:r>
              <a:rPr lang="mn-MN" sz="1600" dirty="0" smtClean="0">
                <a:solidFill>
                  <a:schemeClr val="dk1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  <a:sym typeface="Tahoma"/>
              </a:rPr>
              <a:t>нь </a:t>
            </a:r>
            <a:r>
              <a:rPr lang="mn-MN" sz="1600" dirty="0">
                <a:solidFill>
                  <a:schemeClr val="dk1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  <a:sym typeface="Tahoma"/>
              </a:rPr>
              <a:t>эмэгтэйчүүд байна. </a:t>
            </a:r>
          </a:p>
        </p:txBody>
      </p:sp>
      <p:pic>
        <p:nvPicPr>
          <p:cNvPr id="19" name="Shape 14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224192" y="2763584"/>
            <a:ext cx="881687" cy="1085219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Shape 141"/>
          <p:cNvSpPr/>
          <p:nvPr/>
        </p:nvSpPr>
        <p:spPr>
          <a:xfrm>
            <a:off x="2773203" y="4648151"/>
            <a:ext cx="4333441" cy="1225778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457200" algn="just" rtl="0">
              <a:lnSpc>
                <a:spcPct val="115000"/>
              </a:lnSpc>
              <a:spcBef>
                <a:spcPts val="0"/>
              </a:spcBef>
              <a:buSzPct val="25000"/>
              <a:buNone/>
            </a:pPr>
            <a:r>
              <a:rPr lang="mn-MN" sz="1600" dirty="0">
                <a:solidFill>
                  <a:schemeClr val="dk1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  <a:sym typeface="Tahoma"/>
              </a:rPr>
              <a:t>Бүртгэлтэй ажилгүй иргэдийн </a:t>
            </a:r>
            <a:r>
              <a:rPr lang="en-US" sz="1600" dirty="0" smtClean="0">
                <a:solidFill>
                  <a:schemeClr val="dk1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  <a:sym typeface="Tahoma"/>
              </a:rPr>
              <a:t>193 (54.1%)</a:t>
            </a:r>
            <a:r>
              <a:rPr lang="mn-MN" sz="1600" dirty="0" smtClean="0">
                <a:solidFill>
                  <a:schemeClr val="dk1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  <a:sym typeface="Tahoma"/>
              </a:rPr>
              <a:t> </a:t>
            </a:r>
            <a:r>
              <a:rPr lang="mn-MN" sz="1600" dirty="0" smtClean="0">
                <a:solidFill>
                  <a:schemeClr val="dk1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  <a:sym typeface="Tahoma"/>
              </a:rPr>
              <a:t>нь 15-3</a:t>
            </a:r>
            <a:r>
              <a:rPr lang="en-US" sz="1600" dirty="0" smtClean="0">
                <a:solidFill>
                  <a:schemeClr val="dk1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  <a:sym typeface="Tahoma"/>
              </a:rPr>
              <a:t>5</a:t>
            </a:r>
            <a:r>
              <a:rPr lang="mn-MN" sz="1600" dirty="0" smtClean="0">
                <a:solidFill>
                  <a:schemeClr val="dk1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  <a:sym typeface="Tahoma"/>
              </a:rPr>
              <a:t> </a:t>
            </a:r>
            <a:r>
              <a:rPr lang="mn-MN" sz="1600" dirty="0">
                <a:solidFill>
                  <a:schemeClr val="dk1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  <a:sym typeface="Tahoma"/>
              </a:rPr>
              <a:t>насны залуучууд эзэлж байна. </a:t>
            </a:r>
          </a:p>
        </p:txBody>
      </p:sp>
      <p:pic>
        <p:nvPicPr>
          <p:cNvPr id="21" name="Shape 12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437341" y="2862614"/>
            <a:ext cx="262264" cy="88716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Shape 12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738308" y="2862614"/>
            <a:ext cx="262264" cy="88716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Shape 12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448078" y="4648200"/>
            <a:ext cx="356813" cy="1045477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Shape 14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683543" y="4571999"/>
            <a:ext cx="1124268" cy="1301929"/>
          </a:xfrm>
          <a:prstGeom prst="rect">
            <a:avLst/>
          </a:prstGeom>
          <a:noFill/>
          <a:ln>
            <a:noFill/>
          </a:ln>
        </p:spPr>
      </p:pic>
      <p:sp>
        <p:nvSpPr>
          <p:cNvPr id="25" name="Rectangle 24"/>
          <p:cNvSpPr/>
          <p:nvPr/>
        </p:nvSpPr>
        <p:spPr>
          <a:xfrm>
            <a:off x="1485654" y="5791200"/>
            <a:ext cx="8386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buSzPct val="25000"/>
            </a:pPr>
            <a:r>
              <a:rPr lang="en-US" dirty="0" smtClean="0">
                <a:solidFill>
                  <a:srgbClr val="00B0F0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  <a:sym typeface="Tahoma"/>
              </a:rPr>
              <a:t>54.1%</a:t>
            </a:r>
            <a:endParaRPr lang="mn-MN" dirty="0">
              <a:solidFill>
                <a:srgbClr val="00B0F0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44669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D:\C disk\taniltsuulga\2017\10\p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9224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hape 187"/>
          <p:cNvSpPr/>
          <p:nvPr/>
        </p:nvSpPr>
        <p:spPr>
          <a:xfrm>
            <a:off x="3278024" y="461723"/>
            <a:ext cx="3044551" cy="46166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mn-MN" sz="2400" b="1" cap="none" dirty="0">
                <a:solidFill>
                  <a:srgbClr val="002060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  <a:sym typeface="Tahoma"/>
              </a:rPr>
              <a:t>ГЭМТ ХЭРЭГ </a:t>
            </a:r>
          </a:p>
        </p:txBody>
      </p:sp>
      <p:pic>
        <p:nvPicPr>
          <p:cNvPr id="8" name="Shape 18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349541" y="2902578"/>
            <a:ext cx="1696155" cy="1513482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Shape 18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146454" y="909665"/>
            <a:ext cx="1975871" cy="1832802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Shape 190"/>
          <p:cNvSpPr/>
          <p:nvPr/>
        </p:nvSpPr>
        <p:spPr>
          <a:xfrm>
            <a:off x="3036300" y="1371600"/>
            <a:ext cx="5726700" cy="838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just" rtl="0">
              <a:spcBef>
                <a:spcPts val="0"/>
              </a:spcBef>
              <a:buSzPct val="25000"/>
              <a:buNone/>
            </a:pPr>
            <a:r>
              <a:rPr lang="mn-MN" sz="1600" dirty="0" smtClean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Аймгийн </a:t>
            </a:r>
            <a:r>
              <a:rPr lang="mn-MN" sz="1600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хэмжээнд </a:t>
            </a:r>
            <a:r>
              <a:rPr lang="mn-MN" sz="1600" dirty="0" smtClean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20</a:t>
            </a:r>
            <a:r>
              <a:rPr lang="en-US" sz="1600" dirty="0" smtClean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20</a:t>
            </a:r>
            <a:r>
              <a:rPr lang="mn-MN" sz="1600" dirty="0" smtClean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 </a:t>
            </a:r>
            <a:r>
              <a:rPr lang="mn-MN" sz="1600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оны </a:t>
            </a:r>
            <a:r>
              <a:rPr lang="en-US" sz="1600" dirty="0" smtClean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10 </a:t>
            </a:r>
            <a:r>
              <a:rPr lang="mn-MN" sz="1600" dirty="0" smtClean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сарын </a:t>
            </a:r>
            <a:r>
              <a:rPr lang="mn-MN" sz="1600" dirty="0" smtClean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байдлаар</a:t>
            </a:r>
            <a:r>
              <a:rPr lang="en-US" sz="1600" dirty="0" smtClean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 </a:t>
            </a:r>
            <a:r>
              <a:rPr lang="en-US" sz="1600" dirty="0" smtClean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455 </a:t>
            </a:r>
            <a:r>
              <a:rPr lang="mn-MN" sz="1600" dirty="0" smtClean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гэмт </a:t>
            </a:r>
            <a:r>
              <a:rPr lang="mn-MN" sz="1600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хэрэг бүртгэгдсэн нь өмнөх оны мөн үеэс </a:t>
            </a:r>
            <a:r>
              <a:rPr lang="en-US" sz="1600" dirty="0" smtClean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253 </a:t>
            </a:r>
            <a:r>
              <a:rPr lang="mn-MN" sz="1600" dirty="0" smtClean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(</a:t>
            </a:r>
            <a:r>
              <a:rPr lang="en-US" sz="1600" dirty="0" smtClean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35.7</a:t>
            </a:r>
            <a:r>
              <a:rPr lang="mn-MN" sz="1600" dirty="0" smtClean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%)-</a:t>
            </a:r>
            <a:r>
              <a:rPr lang="mn-MN" sz="1600" dirty="0" smtClean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аар буурсан байна. </a:t>
            </a:r>
            <a:endParaRPr lang="mn-MN" sz="1600" dirty="0">
              <a:solidFill>
                <a:schemeClr val="dk1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mn-MN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</a:p>
        </p:txBody>
      </p:sp>
      <p:sp>
        <p:nvSpPr>
          <p:cNvPr id="11" name="Shape 191"/>
          <p:cNvSpPr/>
          <p:nvPr/>
        </p:nvSpPr>
        <p:spPr>
          <a:xfrm>
            <a:off x="3157494" y="3124200"/>
            <a:ext cx="5834106" cy="830997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just" rtl="0">
              <a:spcBef>
                <a:spcPts val="0"/>
              </a:spcBef>
              <a:buSzPct val="25000"/>
              <a:buNone/>
            </a:pPr>
            <a:r>
              <a:rPr lang="mn-MN" sz="1600" dirty="0" smtClean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Гэмт </a:t>
            </a:r>
            <a:r>
              <a:rPr lang="mn-MN" sz="1600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хэргийн улмаас учирсан хохирол </a:t>
            </a:r>
            <a:r>
              <a:rPr lang="mn-MN" sz="1600" dirty="0" smtClean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20</a:t>
            </a:r>
            <a:r>
              <a:rPr lang="en-US" sz="1600" dirty="0" smtClean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20</a:t>
            </a:r>
            <a:r>
              <a:rPr lang="mn-MN" sz="1600" dirty="0" smtClean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 </a:t>
            </a:r>
            <a:r>
              <a:rPr lang="mn-MN" sz="1600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оны </a:t>
            </a:r>
            <a:r>
              <a:rPr lang="en-US" sz="1600" dirty="0" smtClean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10 </a:t>
            </a:r>
            <a:r>
              <a:rPr lang="mn-MN" sz="1600" dirty="0" smtClean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сард </a:t>
            </a:r>
            <a:r>
              <a:rPr lang="en-US" sz="1600" dirty="0" smtClean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1455.0</a:t>
            </a:r>
            <a:r>
              <a:rPr lang="mn-MN" sz="1600" dirty="0" smtClean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 </a:t>
            </a:r>
            <a:r>
              <a:rPr lang="mn-MN" sz="1600" dirty="0" smtClean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сая </a:t>
            </a:r>
            <a:r>
              <a:rPr lang="mn-MN" sz="1600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төгрөг, нөхөн төлүүлсэн хохирлын </a:t>
            </a:r>
            <a:r>
              <a:rPr lang="mn-MN" sz="1600" dirty="0" smtClean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хэмжээ</a:t>
            </a:r>
            <a:r>
              <a:rPr lang="en-US" sz="1600" dirty="0" smtClean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 </a:t>
            </a:r>
            <a:r>
              <a:rPr lang="en-US" sz="1600" dirty="0" smtClean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366.2  </a:t>
            </a:r>
            <a:r>
              <a:rPr lang="mn-MN" sz="1600" dirty="0" smtClean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сая </a:t>
            </a:r>
            <a:r>
              <a:rPr lang="mn-MN" sz="1600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төгрөг </a:t>
            </a:r>
            <a:r>
              <a:rPr lang="mn-MN" sz="1600" dirty="0" smtClean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байна</a:t>
            </a:r>
            <a:r>
              <a:rPr lang="mn-MN" sz="1600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. </a:t>
            </a:r>
          </a:p>
        </p:txBody>
      </p:sp>
      <p:sp>
        <p:nvSpPr>
          <p:cNvPr id="12" name="Shape 192"/>
          <p:cNvSpPr/>
          <p:nvPr/>
        </p:nvSpPr>
        <p:spPr>
          <a:xfrm>
            <a:off x="3276600" y="5161192"/>
            <a:ext cx="5486400" cy="757583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lvl="0" algn="just">
              <a:buSzPct val="25000"/>
            </a:pP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Нийт </a:t>
            </a:r>
            <a:r>
              <a:rPr lang="mn-MN" sz="1600" dirty="0">
                <a:latin typeface="Arial" panose="020B0604020202020204" pitchFamily="34" charset="0"/>
                <a:cs typeface="Arial" panose="020B0604020202020204" pitchFamily="34" charset="0"/>
              </a:rPr>
              <a:t>гарсан гэмт хэргийн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30.1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mn-MN" sz="1600" dirty="0">
                <a:latin typeface="Arial" panose="020B0604020202020204" pitchFamily="34" charset="0"/>
                <a:cs typeface="Arial" panose="020B0604020202020204" pitchFamily="34" charset="0"/>
              </a:rPr>
              <a:t>хувь нь 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согтуугаар үйлдэгдсэн байна.</a:t>
            </a:r>
            <a:endParaRPr lang="mn-MN" sz="1600" dirty="0">
              <a:solidFill>
                <a:schemeClr val="dk1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</p:txBody>
      </p:sp>
      <p:sp>
        <p:nvSpPr>
          <p:cNvPr id="13" name="Shape 193"/>
          <p:cNvSpPr/>
          <p:nvPr/>
        </p:nvSpPr>
        <p:spPr>
          <a:xfrm>
            <a:off x="3276600" y="4576417"/>
            <a:ext cx="5486400" cy="58477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lvl="0" algn="just">
              <a:buSzPct val="25000"/>
            </a:pPr>
            <a:r>
              <a:rPr lang="eu-E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Гэмт </a:t>
            </a:r>
            <a:r>
              <a:rPr lang="eu-ES" sz="1600" dirty="0">
                <a:latin typeface="Arial" panose="020B0604020202020204" pitchFamily="34" charset="0"/>
                <a:cs typeface="Arial" panose="020B0604020202020204" pitchFamily="34" charset="0"/>
              </a:rPr>
              <a:t>хэргийн улмаас нас </a:t>
            </a:r>
            <a:r>
              <a:rPr lang="eu-E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барсан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иргэн, гэмтсэн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164 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иргэн</a:t>
            </a:r>
            <a:r>
              <a:rPr lang="eu-E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байна</a:t>
            </a:r>
            <a:r>
              <a:rPr lang="eu-E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mn-MN" sz="1600" dirty="0">
              <a:solidFill>
                <a:schemeClr val="dk1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</p:txBody>
      </p:sp>
      <p:pic>
        <p:nvPicPr>
          <p:cNvPr id="14" name="Shape 19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492728" y="4672983"/>
            <a:ext cx="1583209" cy="15581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69322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D:\C disk\taniltsuulga\2017\10\p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6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Group 4"/>
          <p:cNvGrpSpPr/>
          <p:nvPr/>
        </p:nvGrpSpPr>
        <p:grpSpPr>
          <a:xfrm>
            <a:off x="2990729" y="1739949"/>
            <a:ext cx="4567535" cy="1256395"/>
            <a:chOff x="2232" y="0"/>
            <a:chExt cx="4567535" cy="1256395"/>
          </a:xfrm>
        </p:grpSpPr>
        <p:sp>
          <p:nvSpPr>
            <p:cNvPr id="6" name="Rounded Rectangle 5"/>
            <p:cNvSpPr/>
            <p:nvPr/>
          </p:nvSpPr>
          <p:spPr>
            <a:xfrm>
              <a:off x="2232" y="0"/>
              <a:ext cx="4567535" cy="1256395"/>
            </a:xfrm>
            <a:prstGeom prst="roundRect">
              <a:avLst>
                <a:gd name="adj" fmla="val 10000"/>
              </a:avLst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sp>
        <p:sp>
          <p:nvSpPr>
            <p:cNvPr id="7" name="Rounded Rectangle 4"/>
            <p:cNvSpPr/>
            <p:nvPr/>
          </p:nvSpPr>
          <p:spPr>
            <a:xfrm>
              <a:off x="39031" y="36799"/>
              <a:ext cx="4493937" cy="118279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lvl="0" algn="ctr" defTabSz="5334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mn-MN" sz="1200" kern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Монголбанкны 1 салбар, арилжааны банкны </a:t>
              </a:r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r>
                <a:rPr lang="mn-MN" sz="1200" kern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салбар, 44 тооцооны салбар үйл ажиллагаагаа явуулж байгаа ба нийт ажиллагсдын тоо </a:t>
              </a:r>
              <a:r>
                <a:rPr lang="mn-MN" sz="1200" kern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25</a:t>
              </a:r>
              <a:r>
                <a:rPr lang="en-US" sz="1200" kern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5, </a:t>
              </a:r>
              <a:r>
                <a:rPr lang="mn-MN" sz="1200" kern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нийт зээлдэгчийн тоо </a:t>
              </a:r>
              <a:r>
                <a:rPr lang="mn-MN" sz="1200" kern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33</a:t>
              </a:r>
              <a:r>
                <a:rPr lang="en-US" sz="1200" kern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604</a:t>
              </a:r>
              <a:r>
                <a:rPr lang="mn-MN" sz="1200" kern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, </a:t>
              </a:r>
              <a:r>
                <a:rPr lang="mn-MN" sz="1200" kern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харилцах данс эзэмшигчийн тоо </a:t>
              </a:r>
              <a:r>
                <a:rPr lang="en-US" sz="1200" kern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110113</a:t>
              </a:r>
              <a:r>
                <a:rPr lang="mn-MN" sz="1200" kern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, </a:t>
              </a:r>
              <a:r>
                <a:rPr lang="mn-MN" sz="1200" kern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хадгаламжийн данс эзэмшигчийн тоо </a:t>
              </a:r>
              <a:r>
                <a:rPr lang="en-US" sz="1200" kern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58964 </a:t>
              </a:r>
              <a:r>
                <a:rPr lang="mn-MN" sz="1200" kern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байна</a:t>
              </a:r>
              <a:r>
                <a:rPr lang="mn-MN" sz="1200" kern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  <a:endParaRPr lang="en-US" sz="1200" kern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2996706" y="3393210"/>
            <a:ext cx="4561558" cy="939941"/>
            <a:chOff x="29799" y="0"/>
            <a:chExt cx="4616130" cy="939941"/>
          </a:xfrm>
        </p:grpSpPr>
        <p:sp>
          <p:nvSpPr>
            <p:cNvPr id="9" name="Rounded Rectangle 8"/>
            <p:cNvSpPr/>
            <p:nvPr/>
          </p:nvSpPr>
          <p:spPr>
            <a:xfrm>
              <a:off x="29799" y="0"/>
              <a:ext cx="4616130" cy="939941"/>
            </a:xfrm>
            <a:prstGeom prst="roundRect">
              <a:avLst>
                <a:gd name="adj" fmla="val 10000"/>
              </a:avLst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sp>
        <p:sp>
          <p:nvSpPr>
            <p:cNvPr id="10" name="Rounded Rectangle 4"/>
            <p:cNvSpPr/>
            <p:nvPr/>
          </p:nvSpPr>
          <p:spPr>
            <a:xfrm>
              <a:off x="29799" y="27530"/>
              <a:ext cx="4605473" cy="88488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lvl="0" algn="ctr" defTabSz="5334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mn-MN" sz="1200" kern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Зээлийн өрийн үлдэгдэл </a:t>
              </a:r>
              <a:r>
                <a:rPr lang="en-US" sz="1200" kern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174085.9 </a:t>
              </a:r>
              <a:r>
                <a:rPr lang="mn-MN" sz="1200" kern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сая төгрөгт хүрснээс чанаргүй зээлийн өрийн үлдэгдэл </a:t>
              </a:r>
              <a:r>
                <a:rPr lang="en-US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2626.9</a:t>
              </a:r>
              <a:r>
                <a:rPr lang="mn-MN" sz="1200" kern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mn-MN" sz="1200" kern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сая төгрөгт хүрч нийт зээлийн үлдэгдлийн </a:t>
              </a:r>
              <a:r>
                <a:rPr lang="en-US" sz="1200" kern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1.5 </a:t>
              </a:r>
              <a:r>
                <a:rPr lang="mn-MN" sz="1200" kern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хувийг эзэлж байна.</a:t>
              </a:r>
              <a:r>
                <a:rPr lang="en-US" sz="1200" kern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endParaRPr lang="en-US" sz="1200" kern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2963045" y="4730017"/>
            <a:ext cx="4595219" cy="939941"/>
            <a:chOff x="0" y="0"/>
            <a:chExt cx="4643660" cy="939941"/>
          </a:xfrm>
        </p:grpSpPr>
        <p:sp>
          <p:nvSpPr>
            <p:cNvPr id="12" name="Rounded Rectangle 11"/>
            <p:cNvSpPr/>
            <p:nvPr/>
          </p:nvSpPr>
          <p:spPr>
            <a:xfrm>
              <a:off x="0" y="0"/>
              <a:ext cx="4643660" cy="939941"/>
            </a:xfrm>
            <a:prstGeom prst="roundRect">
              <a:avLst>
                <a:gd name="adj" fmla="val 10000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sp>
        <p:sp>
          <p:nvSpPr>
            <p:cNvPr id="13" name="Rounded Rectangle 4"/>
            <p:cNvSpPr/>
            <p:nvPr/>
          </p:nvSpPr>
          <p:spPr>
            <a:xfrm>
              <a:off x="27530" y="27530"/>
              <a:ext cx="4588155" cy="88488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lvl="0" algn="ctr" defTabSz="5334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mn-MN" sz="1200" kern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Банкууд нь хадгаламжийн 30 гаруй төрлийн бүтээгдэхүүнээр иргэдэд үйлчилж</a:t>
              </a:r>
              <a:r>
                <a:rPr lang="en-US" sz="1200" kern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mn-MN" sz="1200" kern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121904.9 </a:t>
              </a:r>
              <a:r>
                <a:rPr lang="mn-MN" sz="1200" kern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сая төгрөгийн хадгаламж хуримтлуулж ажилласан </a:t>
              </a:r>
              <a:r>
                <a:rPr lang="mn-MN" sz="1200" kern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байна.</a:t>
              </a:r>
              <a:endParaRPr lang="en-US" sz="1200" kern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15" name="Shape 22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312978" y="1692276"/>
            <a:ext cx="1429997" cy="3363303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Rectangle 15"/>
          <p:cNvSpPr/>
          <p:nvPr/>
        </p:nvSpPr>
        <p:spPr>
          <a:xfrm>
            <a:off x="4079334" y="683697"/>
            <a:ext cx="2362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buSzPct val="25000"/>
            </a:pPr>
            <a:r>
              <a:rPr lang="mn-MN" b="1" dirty="0" smtClean="0">
                <a:solidFill>
                  <a:srgbClr val="002060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  <a:sym typeface="Tahoma"/>
              </a:rPr>
              <a:t>МӨНГӨ, ЗЭЭЛ</a:t>
            </a:r>
            <a:endParaRPr lang="mn-MN" b="1" dirty="0">
              <a:solidFill>
                <a:srgbClr val="002060"/>
              </a:solidFill>
              <a:latin typeface="Arial" panose="020B0604020202020204" pitchFamily="34" charset="0"/>
              <a:ea typeface="Tahoma"/>
              <a:cs typeface="Arial" panose="020B0604020202020204" pitchFamily="34" charset="0"/>
              <a:sym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1928340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D:\C disk\taniltsuulga\2017\10\p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hape 244"/>
          <p:cNvSpPr/>
          <p:nvPr/>
        </p:nvSpPr>
        <p:spPr>
          <a:xfrm>
            <a:off x="3657600" y="509167"/>
            <a:ext cx="3352800" cy="46166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mn-MN" sz="2400" b="1" cap="none" dirty="0" smtClean="0">
                <a:solidFill>
                  <a:srgbClr val="002060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  <a:sym typeface="Tahoma"/>
              </a:rPr>
              <a:t>ТӨСӨВ, САНХҮҮ</a:t>
            </a:r>
            <a:endParaRPr lang="mn-MN" sz="2400" b="1" cap="none" dirty="0">
              <a:solidFill>
                <a:srgbClr val="002060"/>
              </a:solidFill>
              <a:latin typeface="Arial" panose="020B0604020202020204" pitchFamily="34" charset="0"/>
              <a:ea typeface="Tahoma"/>
              <a:cs typeface="Arial" panose="020B0604020202020204" pitchFamily="34" charset="0"/>
              <a:sym typeface="Tahoma"/>
            </a:endParaRPr>
          </a:p>
        </p:txBody>
      </p:sp>
      <p:pic>
        <p:nvPicPr>
          <p:cNvPr id="8" name="Shape 24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297597" y="2568771"/>
            <a:ext cx="3654552" cy="2231827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Shape 246"/>
          <p:cNvSpPr/>
          <p:nvPr/>
        </p:nvSpPr>
        <p:spPr>
          <a:xfrm>
            <a:off x="1255834" y="1417638"/>
            <a:ext cx="7699131" cy="96857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algn="just">
              <a:lnSpc>
                <a:spcPct val="115000"/>
              </a:lnSpc>
            </a:pPr>
            <a:r>
              <a:rPr lang="mn-MN" sz="1600" dirty="0" smtClean="0">
                <a:solidFill>
                  <a:srgbClr val="000000"/>
                </a:solidFill>
                <a:latin typeface="Arial"/>
                <a:ea typeface="Calibri"/>
              </a:rPr>
              <a:t>20</a:t>
            </a:r>
            <a:r>
              <a:rPr lang="en-US" sz="1600" dirty="0" smtClean="0">
                <a:solidFill>
                  <a:srgbClr val="000000"/>
                </a:solidFill>
                <a:latin typeface="Arial"/>
                <a:ea typeface="Calibri"/>
              </a:rPr>
              <a:t>20</a:t>
            </a:r>
            <a:r>
              <a:rPr lang="mn-MN" sz="1600" dirty="0" smtClean="0">
                <a:solidFill>
                  <a:srgbClr val="000000"/>
                </a:solidFill>
                <a:latin typeface="Arial"/>
                <a:ea typeface="Calibri"/>
              </a:rPr>
              <a:t> </a:t>
            </a:r>
            <a:r>
              <a:rPr lang="mn-MN" sz="1600" dirty="0">
                <a:solidFill>
                  <a:srgbClr val="000000"/>
                </a:solidFill>
                <a:latin typeface="Arial"/>
                <a:ea typeface="Calibri"/>
              </a:rPr>
              <a:t>оны </a:t>
            </a:r>
            <a:r>
              <a:rPr lang="mn-MN" sz="1600" dirty="0" smtClean="0">
                <a:solidFill>
                  <a:srgbClr val="000000"/>
                </a:solidFill>
                <a:latin typeface="Arial"/>
                <a:ea typeface="Calibri"/>
              </a:rPr>
              <a:t>10 дугаар </a:t>
            </a:r>
            <a:r>
              <a:rPr lang="mn-MN" sz="1600" dirty="0">
                <a:solidFill>
                  <a:srgbClr val="000000"/>
                </a:solidFill>
                <a:latin typeface="Arial"/>
                <a:ea typeface="Calibri"/>
              </a:rPr>
              <a:t>сарын байдлаар төсвийн орлогод нийт 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14491.6</a:t>
            </a:r>
            <a:r>
              <a:rPr lang="en-US" sz="1600" dirty="0" smtClean="0"/>
              <a:t> </a:t>
            </a:r>
            <a:r>
              <a:rPr lang="mn-MN" sz="1600" dirty="0" smtClean="0">
                <a:solidFill>
                  <a:srgbClr val="000000"/>
                </a:solidFill>
                <a:latin typeface="Arial"/>
                <a:ea typeface="Calibri"/>
              </a:rPr>
              <a:t>сая </a:t>
            </a:r>
            <a:r>
              <a:rPr lang="mn-MN" sz="1600" dirty="0">
                <a:solidFill>
                  <a:srgbClr val="000000"/>
                </a:solidFill>
                <a:latin typeface="Arial"/>
                <a:ea typeface="Calibri"/>
              </a:rPr>
              <a:t>төгрөг төвлөрөхөөс 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15013.6</a:t>
            </a:r>
            <a:r>
              <a:rPr lang="en-US" sz="1600" dirty="0" smtClean="0"/>
              <a:t> </a:t>
            </a:r>
            <a:r>
              <a:rPr lang="mn-MN" sz="1600" dirty="0" smtClean="0">
                <a:solidFill>
                  <a:srgbClr val="000000"/>
                </a:solidFill>
                <a:latin typeface="Arial"/>
                <a:ea typeface="Calibri"/>
              </a:rPr>
              <a:t> </a:t>
            </a:r>
            <a:r>
              <a:rPr lang="mn-MN" sz="1600" dirty="0">
                <a:solidFill>
                  <a:srgbClr val="000000"/>
                </a:solidFill>
                <a:latin typeface="Arial"/>
                <a:ea typeface="Calibri"/>
              </a:rPr>
              <a:t>сая төгрөг төвлөрүүлж, орлогын төлөвлөгөө  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522.0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n-MN" sz="1600" dirty="0" smtClean="0">
                <a:solidFill>
                  <a:srgbClr val="000000"/>
                </a:solidFill>
                <a:latin typeface="Arial"/>
                <a:ea typeface="Calibri"/>
              </a:rPr>
              <a:t> </a:t>
            </a:r>
            <a:r>
              <a:rPr lang="mn-MN" sz="1600" dirty="0">
                <a:solidFill>
                  <a:srgbClr val="000000"/>
                </a:solidFill>
                <a:latin typeface="Arial"/>
                <a:ea typeface="Calibri"/>
              </a:rPr>
              <a:t>сая төгрөг  буюу 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3.6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n-MN" sz="1600" dirty="0" smtClean="0">
                <a:solidFill>
                  <a:srgbClr val="000000"/>
                </a:solidFill>
                <a:latin typeface="Arial"/>
                <a:ea typeface="Calibri"/>
              </a:rPr>
              <a:t>хувиар </a:t>
            </a:r>
            <a:r>
              <a:rPr lang="mn-MN" sz="1600" dirty="0" smtClean="0">
                <a:solidFill>
                  <a:srgbClr val="000000"/>
                </a:solidFill>
                <a:latin typeface="Arial"/>
                <a:ea typeface="Calibri"/>
              </a:rPr>
              <a:t>давуулан биелүүлсэн  </a:t>
            </a:r>
            <a:r>
              <a:rPr lang="mn-MN" sz="1600" dirty="0">
                <a:solidFill>
                  <a:srgbClr val="000000"/>
                </a:solidFill>
                <a:latin typeface="Arial"/>
                <a:ea typeface="Calibri"/>
              </a:rPr>
              <a:t>байна.</a:t>
            </a:r>
            <a:endParaRPr lang="en-US" sz="1600" dirty="0">
              <a:effectLst/>
              <a:latin typeface="Arial"/>
              <a:ea typeface="Calibri"/>
              <a:cs typeface="Times New Roman"/>
            </a:endParaRPr>
          </a:p>
        </p:txBody>
      </p:sp>
      <p:sp>
        <p:nvSpPr>
          <p:cNvPr id="10" name="Shape 247"/>
          <p:cNvSpPr/>
          <p:nvPr/>
        </p:nvSpPr>
        <p:spPr>
          <a:xfrm>
            <a:off x="5105399" y="2666999"/>
            <a:ext cx="3733801" cy="1767681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indent="457200" algn="just">
              <a:lnSpc>
                <a:spcPct val="115000"/>
              </a:lnSpc>
            </a:pPr>
            <a:r>
              <a:rPr lang="mn-MN" sz="1600" dirty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Татварын бус орлогод төвлөрүүлэх ёстой 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3493.9</a:t>
            </a:r>
            <a: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mn-MN" sz="1600" dirty="0" smtClean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сая </a:t>
            </a:r>
            <a:r>
              <a:rPr lang="mn-MN" sz="1600" dirty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төгрөгийн орлогын </a:t>
            </a:r>
            <a:r>
              <a:rPr lang="mn-MN" sz="1600" dirty="0" smtClean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төлөвлөгөө 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31.9</a:t>
            </a:r>
            <a:r>
              <a:rPr lang="en-US" sz="1600" dirty="0" smtClean="0"/>
              <a:t> </a:t>
            </a:r>
            <a:r>
              <a:rPr lang="mn-MN" sz="1600" dirty="0" smtClean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 </a:t>
            </a:r>
            <a:r>
              <a:rPr lang="mn-MN" sz="1600" dirty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хувиар </a:t>
            </a:r>
            <a:r>
              <a:rPr lang="mn-MN" sz="1600" dirty="0" smtClean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буурч, </a:t>
            </a:r>
            <a:r>
              <a:rPr lang="mn-MN" sz="1600" dirty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төсөвт татварын бус орлогоор 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2380.5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n-MN" sz="1600" dirty="0" smtClean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 </a:t>
            </a:r>
            <a:r>
              <a:rPr lang="mn-MN" sz="1600" dirty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сая төгрөг төвлөрсөн байна. </a:t>
            </a:r>
            <a:endParaRPr lang="en-US" sz="1600" dirty="0">
              <a:effectLst/>
              <a:latin typeface="Arial"/>
              <a:ea typeface="Calibri"/>
              <a:cs typeface="Times New Roman"/>
            </a:endParaRPr>
          </a:p>
        </p:txBody>
      </p:sp>
      <p:sp>
        <p:nvSpPr>
          <p:cNvPr id="11" name="Shape 248"/>
          <p:cNvSpPr/>
          <p:nvPr/>
        </p:nvSpPr>
        <p:spPr>
          <a:xfrm>
            <a:off x="1297597" y="4800599"/>
            <a:ext cx="7523285" cy="99059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indent="457200" algn="just">
              <a:lnSpc>
                <a:spcPct val="115000"/>
              </a:lnSpc>
            </a:pPr>
            <a:r>
              <a:rPr lang="mn-MN" sz="1600" dirty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Орон нутгийн төсвийн  байгууллага нийт 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105082.0</a:t>
            </a:r>
            <a:r>
              <a:rPr lang="en-US" sz="1600" dirty="0" smtClean="0"/>
              <a:t> </a:t>
            </a:r>
            <a:r>
              <a:rPr lang="mn-MN" sz="1600" dirty="0" smtClean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 </a:t>
            </a:r>
            <a:r>
              <a:rPr lang="mn-MN" sz="1600" dirty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сая төгрөгийн зарлагатай ажилласан нь төлөвлөснөөсөө </a:t>
            </a:r>
            <a:r>
              <a:rPr lang="mn-MN" sz="1600" dirty="0" smtClean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13194.2</a:t>
            </a:r>
            <a:r>
              <a:rPr lang="en-US" sz="1600" dirty="0" smtClean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 </a:t>
            </a:r>
            <a:r>
              <a:rPr lang="mn-MN" sz="1600" dirty="0" smtClean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сая </a:t>
            </a:r>
            <a:r>
              <a:rPr lang="mn-MN" sz="1600" dirty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төгрөгөөр </a:t>
            </a:r>
            <a:r>
              <a:rPr lang="mn-MN" sz="1600" dirty="0" smtClean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илүү  </a:t>
            </a:r>
            <a:r>
              <a:rPr lang="mn-MN" sz="1600" dirty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зарцуулалттай ажилласан байна.</a:t>
            </a:r>
            <a:endParaRPr sz="1600" dirty="0">
              <a:solidFill>
                <a:schemeClr val="dk1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538920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D:\C disk\taniltsuulga\2017\10\p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6097" y="3412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hape 266"/>
          <p:cNvSpPr/>
          <p:nvPr/>
        </p:nvSpPr>
        <p:spPr>
          <a:xfrm>
            <a:off x="2414546" y="476237"/>
            <a:ext cx="5198859" cy="46166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rtl="0">
              <a:spcBef>
                <a:spcPts val="0"/>
              </a:spcBef>
              <a:buSzPct val="25000"/>
              <a:buNone/>
            </a:pPr>
            <a:r>
              <a:rPr lang="mn-MN" sz="2400" b="1" cap="none" dirty="0">
                <a:solidFill>
                  <a:srgbClr val="002060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  <a:sym typeface="Tahoma"/>
              </a:rPr>
              <a:t>ХЭРЭГЛЭЭНИЙ ҮНИЙН ИНДЕКС</a:t>
            </a:r>
          </a:p>
        </p:txBody>
      </p:sp>
      <p:sp>
        <p:nvSpPr>
          <p:cNvPr id="8" name="Shape 267"/>
          <p:cNvSpPr/>
          <p:nvPr/>
        </p:nvSpPr>
        <p:spPr>
          <a:xfrm>
            <a:off x="2926935" y="1505481"/>
            <a:ext cx="6019798" cy="533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algn="just">
              <a:lnSpc>
                <a:spcPct val="115000"/>
              </a:lnSpc>
              <a:spcAft>
                <a:spcPts val="600"/>
              </a:spcAft>
            </a:pPr>
            <a:endParaRPr lang="en-US" sz="1100" dirty="0">
              <a:effectLst/>
              <a:latin typeface="Arial Mon" panose="020B0500000000000000" pitchFamily="34" charset="0"/>
              <a:ea typeface="Calibri"/>
              <a:cs typeface="Times New Roman"/>
            </a:endParaRPr>
          </a:p>
        </p:txBody>
      </p:sp>
      <p:pic>
        <p:nvPicPr>
          <p:cNvPr id="9" name="Shape 27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12728" y="2796863"/>
            <a:ext cx="1782872" cy="1782161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Shape 27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112728" y="1340717"/>
            <a:ext cx="1782872" cy="1448522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Shape 27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112729" y="4648200"/>
            <a:ext cx="1782872" cy="16002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2980701" y="2047521"/>
            <a:ext cx="5912265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mn-MN" sz="1050" b="1" dirty="0" smtClean="0">
              <a:latin typeface="Arial Mon" panose="020B0500000000000000" pitchFamily="34" charset="0"/>
              <a:cs typeface="Arial" panose="020B0604020202020204" pitchFamily="34" charset="0"/>
            </a:endParaRPr>
          </a:p>
          <a:p>
            <a:endParaRPr lang="mn-MN" sz="1050" b="1" dirty="0" smtClean="0">
              <a:latin typeface="Arial Mon" panose="020B0500000000000000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200400" y="953341"/>
            <a:ext cx="49530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1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200400" y="1399667"/>
            <a:ext cx="5105400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u-ES" sz="1200" dirty="0"/>
              <a:t> </a:t>
            </a:r>
            <a:r>
              <a:rPr lang="eu-ES" sz="1400" dirty="0">
                <a:latin typeface="Arial" panose="020B0604020202020204" pitchFamily="34" charset="0"/>
                <a:cs typeface="Arial" panose="020B0604020202020204" pitchFamily="34" charset="0"/>
              </a:rPr>
              <a:t>Хэрэглээний бараа</a:t>
            </a:r>
            <a:r>
              <a:rPr lang="mn-MN" sz="14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u-ES" sz="1400" dirty="0">
                <a:latin typeface="Arial" panose="020B0604020202020204" pitchFamily="34" charset="0"/>
                <a:cs typeface="Arial" panose="020B0604020202020204" pitchFamily="34" charset="0"/>
              </a:rPr>
              <a:t> үйлчилгээний үнэ 2020 оны 10 д</a:t>
            </a:r>
            <a:r>
              <a:rPr lang="mn-MN" sz="1400" dirty="0">
                <a:latin typeface="Arial" panose="020B0604020202020204" pitchFamily="34" charset="0"/>
                <a:cs typeface="Arial" panose="020B0604020202020204" pitchFamily="34" charset="0"/>
              </a:rPr>
              <a:t>угаа</a:t>
            </a:r>
            <a:r>
              <a:rPr lang="eu-ES" sz="1400" dirty="0">
                <a:latin typeface="Arial" panose="020B0604020202020204" pitchFamily="34" charset="0"/>
                <a:cs typeface="Arial" panose="020B0604020202020204" pitchFamily="34" charset="0"/>
              </a:rPr>
              <a:t>р сард</a:t>
            </a:r>
            <a:r>
              <a:rPr lang="mn-MN" sz="1400" dirty="0">
                <a:latin typeface="Arial" panose="020B0604020202020204" pitchFamily="34" charset="0"/>
                <a:cs typeface="Arial" panose="020B0604020202020204" pitchFamily="34" charset="0"/>
              </a:rPr>
              <a:t> өмнөх сараас өөрчлөгдөөгүй,</a:t>
            </a:r>
            <a:r>
              <a:rPr lang="eu-ES" sz="1400" dirty="0">
                <a:latin typeface="Arial" panose="020B0604020202020204" pitchFamily="34" charset="0"/>
                <a:cs typeface="Arial" panose="020B0604020202020204" pitchFamily="34" charset="0"/>
              </a:rPr>
              <a:t>  өмнөх оны мөн үеийнхээс </a:t>
            </a:r>
            <a:r>
              <a:rPr lang="mn-MN" sz="14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mn-MN" sz="1400" dirty="0"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eu-ES" sz="1400" dirty="0">
                <a:latin typeface="Arial" panose="020B0604020202020204" pitchFamily="34" charset="0"/>
                <a:cs typeface="Arial" panose="020B0604020202020204" pitchFamily="34" charset="0"/>
              </a:rPr>
              <a:t>хувь, өмнөх оны эцсээс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0.</a:t>
            </a:r>
            <a:r>
              <a:rPr lang="mn-MN" sz="1400" dirty="0">
                <a:latin typeface="Arial" panose="020B0604020202020204" pitchFamily="34" charset="0"/>
                <a:cs typeface="Arial" panose="020B0604020202020204" pitchFamily="34" charset="0"/>
              </a:rPr>
              <a:t>6 хувиар тус тус өссөн байна</a:t>
            </a:r>
            <a:r>
              <a:rPr lang="mn-MN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mn-MN" sz="14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mn-MN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Хэрэглээний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бараа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үйлчилгээний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үнэ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2020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оны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n-MN" sz="1400" dirty="0">
                <a:latin typeface="Arial" panose="020B0604020202020204" pitchFamily="34" charset="0"/>
                <a:cs typeface="Arial" panose="020B0604020202020204" pitchFamily="34" charset="0"/>
              </a:rPr>
              <a:t>10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дугаар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сард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өмнөх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оны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мөн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үеэс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1</a:t>
            </a:r>
            <a:r>
              <a:rPr lang="mn-MN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хувиар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өсөхөд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хүнсний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бараа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mn-MN" sz="1400" dirty="0">
                <a:latin typeface="Arial" panose="020B0604020202020204" pitchFamily="34" charset="0"/>
                <a:cs typeface="Arial" panose="020B0604020202020204" pitchFamily="34" charset="0"/>
              </a:rPr>
              <a:t>согтууруулах бус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ундааны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бүлгийн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үнэ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дүнгээрээ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0.</a:t>
            </a:r>
            <a:r>
              <a:rPr lang="mn-MN" sz="1400" dirty="0">
                <a:latin typeface="Arial" panose="020B0604020202020204" pitchFamily="34" charset="0"/>
                <a:cs typeface="Arial" panose="020B0604020202020204" pitchFamily="34" charset="0"/>
              </a:rPr>
              <a:t>4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хувь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согтууруулах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ундаа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тамхины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бүлгийн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үнэ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дүнгээрээ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n-MN" sz="14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mn-MN" sz="1400" dirty="0">
                <a:latin typeface="Arial" panose="020B0604020202020204" pitchFamily="34" charset="0"/>
                <a:cs typeface="Arial" panose="020B0604020202020204" pitchFamily="34" charset="0"/>
              </a:rPr>
              <a:t>0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хувь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хувцас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бөс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бараа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гутлын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бүлгийн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үнэ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дүнгээрээ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n-MN" sz="1400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mn-MN" sz="1400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хувь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орон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сууц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ус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цахилгаан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хийн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болон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бусад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түлшний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бүлгийн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үнэ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дүнгээрээ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n-MN" sz="14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mn-MN" sz="14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хувь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mn-MN" sz="1400" dirty="0">
                <a:latin typeface="Arial" panose="020B0604020202020204" pitchFamily="34" charset="0"/>
                <a:cs typeface="Arial" panose="020B0604020202020204" pitchFamily="34" charset="0"/>
              </a:rPr>
              <a:t>г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эр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ахуйн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тавилга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гэр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ахуйн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бараан</a:t>
            </a:r>
            <a:r>
              <a:rPr lang="mn-MN" sz="1400" dirty="0">
                <a:latin typeface="Arial" panose="020B0604020202020204" pitchFamily="34" charset="0"/>
                <a:cs typeface="Arial" panose="020B0604020202020204" pitchFamily="34" charset="0"/>
              </a:rPr>
              <a:t>ы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бүлгийн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үнэ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дүнгээрээ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5.0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хувиар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өссөн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нь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голлон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нөлөөлсөн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байна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just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Хэрэглээний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бараа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үйлчилгээний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үнэ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2020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оны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n-MN" sz="1400" dirty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дугаар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сард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өмнөх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оны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эцсээс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0.</a:t>
            </a:r>
            <a:r>
              <a:rPr lang="mn-MN" sz="14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хувиар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өсөхөд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хүнсний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бараа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согтууруулах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бус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ундааны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бүлгийн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үнэ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дүнгээрээ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n-MN" sz="14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mn-MN" sz="14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хувь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mn-MN" sz="1400" dirty="0">
                <a:latin typeface="Arial" panose="020B0604020202020204" pitchFamily="34" charset="0"/>
                <a:cs typeface="Arial" panose="020B0604020202020204" pitchFamily="34" charset="0"/>
              </a:rPr>
              <a:t>э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м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тариа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эмнэлэгийн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үйлчилгээ</a:t>
            </a:r>
            <a:r>
              <a:rPr lang="mn-MN" sz="1400" dirty="0">
                <a:latin typeface="Arial" panose="020B0604020202020204" pitchFamily="34" charset="0"/>
                <a:cs typeface="Arial" panose="020B0604020202020204" pitchFamily="34" charset="0"/>
              </a:rPr>
              <a:t>ний бүлгийн үнэ дүнгээрээ 6.1 хувь,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хувцас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бөс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бараа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гутлын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бүлгийн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үнэ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дүнгээрээ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n-MN" sz="14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mn-MN" sz="14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хувиар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өссөн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нь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голлон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нөлөөлсөн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байна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r>
              <a:rPr lang="mn-MN" sz="1200" dirty="0"/>
              <a:t> </a:t>
            </a:r>
            <a:endParaRPr lang="en-US" sz="1200" dirty="0"/>
          </a:p>
          <a:p>
            <a:pPr algn="just"/>
            <a:r>
              <a:rPr lang="mn-MN" sz="1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54225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D:\C disk\taniltsuulga\2017\10\p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Shape 33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22276" y="1143000"/>
            <a:ext cx="2459124" cy="164090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Shape 33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66800" y="3426151"/>
            <a:ext cx="2743200" cy="182880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Shape 336"/>
          <p:cNvSpPr/>
          <p:nvPr/>
        </p:nvSpPr>
        <p:spPr>
          <a:xfrm>
            <a:off x="3794333" y="510216"/>
            <a:ext cx="2440092" cy="46166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algn="ctr">
              <a:buSzPct val="25000"/>
            </a:pPr>
            <a:r>
              <a:rPr lang="mn-MN" sz="2400" b="1" dirty="0">
                <a:solidFill>
                  <a:srgbClr val="002060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  <a:sym typeface="Tahoma"/>
              </a:rPr>
              <a:t>АЖ ҮЙЛДВЭР </a:t>
            </a:r>
          </a:p>
        </p:txBody>
      </p:sp>
      <p:sp>
        <p:nvSpPr>
          <p:cNvPr id="10" name="Shape 337"/>
          <p:cNvSpPr/>
          <p:nvPr/>
        </p:nvSpPr>
        <p:spPr>
          <a:xfrm>
            <a:off x="3810000" y="1542937"/>
            <a:ext cx="5105400" cy="99877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algn="just">
              <a:buSzPct val="25000"/>
            </a:pP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Аж үйлдвэрийн салбарын нийт үйлдвэрлэл 20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оны 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10 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сард 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105913.2</a:t>
            </a:r>
            <a:r>
              <a:rPr lang="en-US" sz="1600" dirty="0" smtClean="0"/>
              <a:t>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ая төгрөгт хүрч</a:t>
            </a:r>
            <a:r>
              <a:rPr lang="mn-MN" sz="16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n-MN" sz="1600" dirty="0">
                <a:latin typeface="Arial" panose="020B0604020202020204" pitchFamily="34" charset="0"/>
                <a:cs typeface="Arial" panose="020B0604020202020204" pitchFamily="34" charset="0"/>
              </a:rPr>
              <a:t>өмнөх оны мөн 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үеэс 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44216.7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сая </a:t>
            </a:r>
            <a:r>
              <a:rPr lang="mn-MN" sz="1600" dirty="0">
                <a:latin typeface="Arial" panose="020B0604020202020204" pitchFamily="34" charset="0"/>
                <a:cs typeface="Arial" panose="020B0604020202020204" pitchFamily="34" charset="0"/>
              </a:rPr>
              <a:t>төгрөгөөр өслөө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Shape 339"/>
          <p:cNvSpPr/>
          <p:nvPr/>
        </p:nvSpPr>
        <p:spPr>
          <a:xfrm>
            <a:off x="3810000" y="3886200"/>
            <a:ext cx="5105400" cy="136875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algn="just"/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Аж үйлдвэрийн салбарын борлуулсан бүтээгдэхүүн 20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n-MN" sz="1600" dirty="0">
                <a:latin typeface="Arial" panose="020B0604020202020204" pitchFamily="34" charset="0"/>
                <a:cs typeface="Arial" panose="020B0604020202020204" pitchFamily="34" charset="0"/>
              </a:rPr>
              <a:t>оны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0 сард 121069.2</a:t>
            </a:r>
            <a:r>
              <a:rPr lang="en-US" sz="1600" dirty="0" smtClean="0"/>
              <a:t>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ая төгрөгт хүрч,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өмнөх </a:t>
            </a:r>
            <a:r>
              <a:rPr lang="mn-MN" sz="1600" dirty="0">
                <a:latin typeface="Arial" panose="020B0604020202020204" pitchFamily="34" charset="0"/>
                <a:cs typeface="Arial" panose="020B0604020202020204" pitchFamily="34" charset="0"/>
              </a:rPr>
              <a:t>оны мөн 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үеэс 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29249.9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сая төгрөгөөр өслөө.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49484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D:\C disk\taniltsuulga\2017\10\p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1091013" y="838200"/>
            <a:ext cx="7824387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mn-MN" sz="3600" dirty="0" smtClean="0">
                <a:solidFill>
                  <a:srgbClr val="F79646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Анхаарал тавьсанд </a:t>
            </a:r>
          </a:p>
          <a:p>
            <a:pPr algn="ctr">
              <a:defRPr/>
            </a:pPr>
            <a:r>
              <a:rPr lang="mn-MN" sz="3600" dirty="0" smtClean="0">
                <a:solidFill>
                  <a:srgbClr val="F79646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баярлалаа</a:t>
            </a:r>
            <a:endParaRPr lang="en-US" sz="3600" dirty="0" smtClean="0">
              <a:solidFill>
                <a:srgbClr val="F79646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algn="r">
              <a:lnSpc>
                <a:spcPct val="150000"/>
              </a:lnSpc>
              <a:defRPr/>
            </a:pPr>
            <a:endParaRPr lang="mn-MN" sz="24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mn-MN" dirty="0" smtClean="0">
                <a:solidFill>
                  <a:srgbClr val="F79646">
                    <a:lumMod val="75000"/>
                  </a:srgbClr>
                </a:solidFill>
              </a:rPr>
              <a:t>                                                                  Веб хуудас</a:t>
            </a:r>
            <a:r>
              <a:rPr lang="mn-MN" dirty="0" smtClean="0">
                <a:solidFill>
                  <a:prstClr val="black"/>
                </a:solidFill>
              </a:rPr>
              <a:t>: </a:t>
            </a:r>
            <a:r>
              <a:rPr lang="en-US" dirty="0" smtClean="0">
                <a:solidFill>
                  <a:prstClr val="black"/>
                </a:solidFill>
              </a:rPr>
              <a:t>http://khentii.nso.mn</a:t>
            </a:r>
            <a:endParaRPr lang="en-US" b="1" i="1" dirty="0" smtClean="0">
              <a:solidFill>
                <a:prstClr val="black"/>
              </a:solidFill>
            </a:endParaRPr>
          </a:p>
          <a:p>
            <a:pPr algn="ctr">
              <a:lnSpc>
                <a:spcPct val="150000"/>
              </a:lnSpc>
              <a:defRPr/>
            </a:pPr>
            <a:r>
              <a:rPr lang="en-US" b="1" i="1" dirty="0" smtClean="0">
                <a:solidFill>
                  <a:srgbClr val="F79646">
                    <a:lumMod val="75000"/>
                  </a:srgbClr>
                </a:solidFill>
              </a:rPr>
              <a:t>                                   </a:t>
            </a:r>
            <a:r>
              <a:rPr lang="mn-MN" dirty="0" smtClean="0">
                <a:solidFill>
                  <a:srgbClr val="F79646">
                    <a:lumMod val="75000"/>
                  </a:srgbClr>
                </a:solidFill>
              </a:rPr>
              <a:t>И-мэйл</a:t>
            </a:r>
            <a:r>
              <a:rPr lang="mn-MN" dirty="0" smtClean="0">
                <a:solidFill>
                  <a:prstClr val="black"/>
                </a:solidFill>
              </a:rPr>
              <a:t>:  </a:t>
            </a:r>
            <a:r>
              <a:rPr lang="en-US" dirty="0" smtClean="0">
                <a:solidFill>
                  <a:prstClr val="black"/>
                </a:solidFill>
              </a:rPr>
              <a:t>khentii@nso.mn </a:t>
            </a:r>
          </a:p>
          <a:p>
            <a:pPr algn="ctr">
              <a:lnSpc>
                <a:spcPct val="150000"/>
              </a:lnSpc>
              <a:defRPr/>
            </a:pPr>
            <a:r>
              <a:rPr lang="en-US" dirty="0">
                <a:solidFill>
                  <a:prstClr val="black">
                    <a:lumMod val="95000"/>
                    <a:lumOff val="5000"/>
                  </a:prstClr>
                </a:solidFill>
              </a:rPr>
              <a:t> </a:t>
            </a:r>
            <a:r>
              <a:rPr lang="en-US" dirty="0" smtClean="0">
                <a:solidFill>
                  <a:prstClr val="black">
                    <a:lumMod val="95000"/>
                    <a:lumOff val="5000"/>
                  </a:prstClr>
                </a:solidFill>
              </a:rPr>
              <a:t>                                                                        statistickhentii@yahoo.com</a:t>
            </a:r>
            <a:r>
              <a:rPr lang="mn-MN" dirty="0" smtClean="0">
                <a:solidFill>
                  <a:prstClr val="black">
                    <a:lumMod val="95000"/>
                    <a:lumOff val="5000"/>
                  </a:prstClr>
                </a:solidFill>
              </a:rPr>
              <a:t> </a:t>
            </a:r>
          </a:p>
          <a:p>
            <a:pPr>
              <a:lnSpc>
                <a:spcPct val="150000"/>
              </a:lnSpc>
              <a:defRPr/>
            </a:pPr>
            <a:r>
              <a:rPr lang="mn-MN" dirty="0" smtClean="0">
                <a:solidFill>
                  <a:prstClr val="black">
                    <a:lumMod val="95000"/>
                    <a:lumOff val="5000"/>
                  </a:prstClr>
                </a:solidFill>
              </a:rPr>
              <a:t>                                                                  </a:t>
            </a:r>
            <a:r>
              <a:rPr lang="mn-MN" dirty="0" smtClean="0">
                <a:solidFill>
                  <a:srgbClr val="F79646">
                    <a:lumMod val="75000"/>
                  </a:srgbClr>
                </a:solidFill>
              </a:rPr>
              <a:t>Фейсбүүк хуудас</a:t>
            </a:r>
            <a:r>
              <a:rPr lang="mn-MN" dirty="0" smtClean="0">
                <a:solidFill>
                  <a:prstClr val="black"/>
                </a:solidFill>
              </a:rPr>
              <a:t>: </a:t>
            </a:r>
            <a:r>
              <a:rPr lang="en-US" dirty="0" err="1" smtClean="0">
                <a:solidFill>
                  <a:prstClr val="black"/>
                </a:solidFill>
              </a:rPr>
              <a:t>Khentii</a:t>
            </a:r>
            <a:r>
              <a:rPr lang="en-US" dirty="0" smtClean="0">
                <a:solidFill>
                  <a:prstClr val="black"/>
                </a:solidFill>
              </a:rPr>
              <a:t> statistic</a:t>
            </a:r>
          </a:p>
          <a:p>
            <a:pPr algn="r">
              <a:defRPr/>
            </a:pPr>
            <a:r>
              <a:rPr lang="mn-MN" b="1" i="1" dirty="0" smtClean="0">
                <a:solidFill>
                  <a:srgbClr val="F79646">
                    <a:lumMod val="75000"/>
                  </a:srgbClr>
                </a:solidFill>
              </a:rPr>
              <a:t>Холбоо барих</a:t>
            </a:r>
            <a:r>
              <a:rPr lang="mn-MN" b="1" i="1" dirty="0" smtClean="0">
                <a:solidFill>
                  <a:srgbClr val="1F497D">
                    <a:lumMod val="75000"/>
                  </a:srgbClr>
                </a:solidFill>
              </a:rPr>
              <a:t>:</a:t>
            </a:r>
            <a:r>
              <a:rPr lang="en-US" b="1" i="1" dirty="0" smtClean="0">
                <a:solidFill>
                  <a:srgbClr val="1F497D">
                    <a:lumMod val="75000"/>
                  </a:srgbClr>
                </a:solidFill>
              </a:rPr>
              <a:t>70562303</a:t>
            </a:r>
          </a:p>
          <a:p>
            <a:pPr algn="r">
              <a:defRPr/>
            </a:pPr>
            <a:r>
              <a:rPr lang="en-US" b="1" i="1" dirty="0" smtClean="0">
                <a:solidFill>
                  <a:srgbClr val="1F497D">
                    <a:lumMod val="75000"/>
                  </a:srgbClr>
                </a:solidFill>
              </a:rPr>
              <a:t>             70</a:t>
            </a:r>
            <a:r>
              <a:rPr lang="mn-MN" b="1" i="1" dirty="0" smtClean="0">
                <a:solidFill>
                  <a:srgbClr val="1F497D">
                    <a:lumMod val="75000"/>
                  </a:srgbClr>
                </a:solidFill>
              </a:rPr>
              <a:t>562</a:t>
            </a:r>
            <a:r>
              <a:rPr lang="en-US" b="1" i="1" dirty="0" smtClean="0">
                <a:solidFill>
                  <a:srgbClr val="1F497D">
                    <a:lumMod val="75000"/>
                  </a:srgbClr>
                </a:solidFill>
              </a:rPr>
              <a:t>348</a:t>
            </a:r>
          </a:p>
          <a:p>
            <a:pPr algn="r">
              <a:defRPr/>
            </a:pPr>
            <a:endParaRPr lang="en-US" b="1" i="1" dirty="0" smtClean="0">
              <a:solidFill>
                <a:srgbClr val="1F497D">
                  <a:lumMod val="75000"/>
                </a:srgbClr>
              </a:solidFill>
            </a:endParaRPr>
          </a:p>
          <a:p>
            <a:pPr algn="r">
              <a:defRPr/>
            </a:pPr>
            <a:endParaRPr lang="mn-MN" b="1" i="1" dirty="0" smtClean="0">
              <a:solidFill>
                <a:srgbClr val="0070C0"/>
              </a:solidFill>
              <a:latin typeface="Arial Mon" pitchFamily="34" charset="0"/>
            </a:endParaRPr>
          </a:p>
          <a:p>
            <a:pPr algn="r">
              <a:defRPr/>
            </a:pPr>
            <a:endParaRPr lang="mn-MN" b="1" i="1" dirty="0" smtClean="0">
              <a:solidFill>
                <a:srgbClr val="0070C0"/>
              </a:solidFill>
              <a:latin typeface="Arial Mon" pitchFamily="34" charset="0"/>
            </a:endParaRPr>
          </a:p>
          <a:p>
            <a:pPr algn="r">
              <a:defRPr/>
            </a:pPr>
            <a:endParaRPr lang="mn-MN" b="1" i="1" dirty="0" smtClean="0">
              <a:solidFill>
                <a:srgbClr val="0070C0"/>
              </a:solidFill>
            </a:endParaRPr>
          </a:p>
          <a:p>
            <a:pPr algn="r">
              <a:defRPr/>
            </a:pPr>
            <a:endParaRPr lang="mn-MN" b="1" i="1" dirty="0">
              <a:solidFill>
                <a:srgbClr val="0070C0"/>
              </a:solidFill>
              <a:latin typeface="Arial Mon" pitchFamily="34" charset="0"/>
            </a:endParaRPr>
          </a:p>
        </p:txBody>
      </p:sp>
      <p:pic>
        <p:nvPicPr>
          <p:cNvPr id="8" name="Picture 2" descr="C:\Users\ononchimeg_b\Desktop\Captur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1013" y="4724400"/>
            <a:ext cx="8052987" cy="1219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7557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2090</TotalTime>
  <Words>451</Words>
  <Application>Microsoft Office PowerPoint</Application>
  <PresentationFormat>On-screen Show (4:3)</PresentationFormat>
  <Paragraphs>52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Arial Mon</vt:lpstr>
      <vt:lpstr>Calibri</vt:lpstr>
      <vt:lpstr>Tahoma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Ononchimeg_B</dc:creator>
  <cp:lastModifiedBy>Naranchimeg</cp:lastModifiedBy>
  <cp:revision>201</cp:revision>
  <dcterms:created xsi:type="dcterms:W3CDTF">2017-11-17T04:14:22Z</dcterms:created>
  <dcterms:modified xsi:type="dcterms:W3CDTF">2020-11-23T04:05:02Z</dcterms:modified>
</cp:coreProperties>
</file>