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89" r:id="rId2"/>
    <p:sldId id="305" r:id="rId3"/>
    <p:sldId id="306" r:id="rId4"/>
    <p:sldId id="307" r:id="rId5"/>
    <p:sldId id="308" r:id="rId6"/>
    <p:sldId id="309" r:id="rId7"/>
    <p:sldId id="301" r:id="rId8"/>
    <p:sldId id="303" r:id="rId9"/>
    <p:sldId id="304" r:id="rId10"/>
    <p:sldId id="291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483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niltsuulga\2015\2015.10%20sar%20mandahnaran\taniltsuulganii%20a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niltsuulga\2015\2015.10%20sar%20mandahnaran\taniltsuulganii%20a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niltsuulga\2015\2015.10%20sar%20mandahnaran\taniltsuulganii%20a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niltsuulga\2015\2015.10%20sar%20mandahnaran\taniltsuulganii%20a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niltsuulga\2015\2015.10%20sar%20mandahnaran\taniltsuulganii%20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ranchimeg\Desktop\&#1093;&#1101;&#1074;&#1083;&#1101;&#1083;&#1080;&#1081;&#1085;%20&#1073;&#1072;&#1075;&#1072;%20&#1093;&#1091;&#1088;&#1072;&#1083;%207-&#1088;%20&#1089;&#1072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Хүн амын төрөлт,</a:t>
            </a:r>
            <a:r>
              <a:rPr lang="mn-MN" sz="1200" baseline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нас баралт, ердийн цэвэр өсөлт  сүүлийн 3 жилийн </a:t>
            </a:r>
            <a:r>
              <a:rPr lang="en-US" sz="1200" baseline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200" baseline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4690830503985167"/>
          <c:y val="3.5609731475873014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13761467889909"/>
          <c:y val="0.13746719160105003"/>
          <c:w val="0.67895001083580153"/>
          <c:h val="0.64838181685622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848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23270440251582E-3"/>
                  <c:y val="-2.6455026455026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67E-3"/>
                  <c:y val="-1.4550264550264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Sheet1!$B$26:$D$26</c:f>
              <c:strCache>
                <c:ptCount val="3"/>
                <c:pt idx="0">
                  <c:v>Төрөлт</c:v>
                </c:pt>
                <c:pt idx="1">
                  <c:v>Нас баралт</c:v>
                </c:pt>
                <c:pt idx="2">
                  <c:v>Ердийн цэвэр өсөлт</c:v>
                </c:pt>
              </c:strCache>
            </c:strRef>
          </c:cat>
          <c:val>
            <c:numRef>
              <c:f>Sheet1!$B$27:$D$27</c:f>
              <c:numCache>
                <c:formatCode>General</c:formatCode>
                <c:ptCount val="3"/>
                <c:pt idx="0">
                  <c:v>1576</c:v>
                </c:pt>
                <c:pt idx="1">
                  <c:v>375</c:v>
                </c:pt>
                <c:pt idx="2">
                  <c:v>1201</c:v>
                </c:pt>
              </c:numCache>
            </c:numRef>
          </c:val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67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6352201257863E-3"/>
                  <c:y val="-1.719576719576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2447E-3"/>
                  <c:y val="-2.3148148148148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Sheet1!$B$26:$D$26</c:f>
              <c:strCache>
                <c:ptCount val="3"/>
                <c:pt idx="0">
                  <c:v>Төрөлт</c:v>
                </c:pt>
                <c:pt idx="1">
                  <c:v>Нас баралт</c:v>
                </c:pt>
                <c:pt idx="2">
                  <c:v>Ердийн цэвэр өсөлт</c:v>
                </c:pt>
              </c:strCache>
            </c:strRef>
          </c:cat>
          <c:val>
            <c:numRef>
              <c:f>Sheet1!$B$28:$D$28</c:f>
              <c:numCache>
                <c:formatCode>General</c:formatCode>
                <c:ptCount val="3"/>
                <c:pt idx="0">
                  <c:v>1535</c:v>
                </c:pt>
                <c:pt idx="1">
                  <c:v>388</c:v>
                </c:pt>
                <c:pt idx="2">
                  <c:v>1147</c:v>
                </c:pt>
              </c:numCache>
            </c:numRef>
          </c:val>
        </c:ser>
        <c:ser>
          <c:idx val="2"/>
          <c:order val="2"/>
          <c:tx>
            <c:strRef>
              <c:f>Sheet1!$A$29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47E-2"/>
                  <c:y val="-2.777777777777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87E-2"/>
                  <c:y val="-1.388888888888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88888888888889E-2"/>
                  <c:y val="-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Sheet1!$B$26:$D$26</c:f>
              <c:strCache>
                <c:ptCount val="3"/>
                <c:pt idx="0">
                  <c:v>Төрөлт</c:v>
                </c:pt>
                <c:pt idx="1">
                  <c:v>Нас баралт</c:v>
                </c:pt>
                <c:pt idx="2">
                  <c:v>Ердийн цэвэр өсөлт</c:v>
                </c:pt>
              </c:strCache>
            </c:strRef>
          </c:cat>
          <c:val>
            <c:numRef>
              <c:f>Sheet1!$B$29:$D$29</c:f>
              <c:numCache>
                <c:formatCode>General</c:formatCode>
                <c:ptCount val="3"/>
                <c:pt idx="0">
                  <c:v>1547</c:v>
                </c:pt>
                <c:pt idx="1">
                  <c:v>368</c:v>
                </c:pt>
                <c:pt idx="2">
                  <c:v>1179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068544"/>
        <c:axId val="33070080"/>
        <c:axId val="0"/>
      </c:bar3DChart>
      <c:catAx>
        <c:axId val="33068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3070080"/>
        <c:crosses val="autoZero"/>
        <c:auto val="1"/>
        <c:lblAlgn val="ctr"/>
        <c:lblOffset val="100"/>
        <c:noMultiLvlLbl val="0"/>
      </c:catAx>
      <c:valAx>
        <c:axId val="33070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068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761744804835177"/>
          <c:y val="0.92127145164546753"/>
          <c:w val="0.26537022321751064"/>
          <c:h val="5.7958055723803754E-2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3.2703835407670849E-2"/>
          <c:w val="0.94940476190476142"/>
          <c:h val="0.90315680298027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Sheet2!$I$45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33333333333334E-2"/>
                  <c:y val="1.3888888888888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877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738095238095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8095238095238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Sheet2!$H$42:$H$45</c:f>
              <c:numCache>
                <c:formatCode>General</c:formatCode>
                <c:ptCount val="4"/>
              </c:numCache>
            </c:numRef>
          </c:cat>
          <c:val>
            <c:numRef>
              <c:f>Sheet2!$I$46:$I$49</c:f>
              <c:numCache>
                <c:formatCode>0.0</c:formatCode>
                <c:ptCount val="4"/>
                <c:pt idx="0">
                  <c:v>1738.4</c:v>
                </c:pt>
                <c:pt idx="1">
                  <c:v>494.4</c:v>
                </c:pt>
                <c:pt idx="2" formatCode="General">
                  <c:v>1454.2</c:v>
                </c:pt>
                <c:pt idx="3" formatCode="General">
                  <c:v>122.2</c:v>
                </c:pt>
              </c:numCache>
            </c:numRef>
          </c:val>
        </c:ser>
        <c:ser>
          <c:idx val="1"/>
          <c:order val="1"/>
          <c:tx>
            <c:strRef>
              <c:f>Sheet2!$J$45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-1.8518518518518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Sheet2!$H$42:$H$45</c:f>
              <c:numCache>
                <c:formatCode>General</c:formatCode>
                <c:ptCount val="4"/>
              </c:numCache>
            </c:numRef>
          </c:cat>
          <c:val>
            <c:numRef>
              <c:f>Sheet2!$J$46:$J$49</c:f>
              <c:numCache>
                <c:formatCode>0.0</c:formatCode>
                <c:ptCount val="4"/>
                <c:pt idx="0">
                  <c:v>1871.3</c:v>
                </c:pt>
                <c:pt idx="1">
                  <c:v>556.20000000000005</c:v>
                </c:pt>
                <c:pt idx="2" formatCode="General">
                  <c:v>1605.1</c:v>
                </c:pt>
                <c:pt idx="3" formatCode="General">
                  <c:v>101.1</c:v>
                </c:pt>
              </c:numCache>
            </c:numRef>
          </c:val>
        </c:ser>
        <c:ser>
          <c:idx val="2"/>
          <c:order val="2"/>
          <c:tx>
            <c:strRef>
              <c:f>Sheet2!$K$45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853E-2"/>
                  <c:y val="2.12188906800335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44444444444545E-2"/>
                  <c:y val="-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Sheet2!$H$42:$H$45</c:f>
              <c:numCache>
                <c:formatCode>General</c:formatCode>
                <c:ptCount val="4"/>
              </c:numCache>
            </c:numRef>
          </c:cat>
          <c:val>
            <c:numRef>
              <c:f>Sheet2!$K$46:$K$49</c:f>
              <c:numCache>
                <c:formatCode>General</c:formatCode>
                <c:ptCount val="4"/>
                <c:pt idx="0">
                  <c:v>1844.7</c:v>
                </c:pt>
                <c:pt idx="1">
                  <c:v>515.29999999999995</c:v>
                </c:pt>
                <c:pt idx="2">
                  <c:v>2224</c:v>
                </c:pt>
                <c:pt idx="3">
                  <c:v>168.6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847744"/>
        <c:axId val="52849280"/>
      </c:barChart>
      <c:catAx>
        <c:axId val="528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2849280"/>
        <c:crosses val="autoZero"/>
        <c:auto val="1"/>
        <c:lblAlgn val="ctr"/>
        <c:lblOffset val="100"/>
        <c:noMultiLvlLbl val="0"/>
      </c:catAx>
      <c:valAx>
        <c:axId val="528492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52847744"/>
        <c:crosses val="autoZero"/>
        <c:crossBetween val="between"/>
      </c:valAx>
    </c:plotArea>
    <c:legend>
      <c:legendPos val="t"/>
      <c:legendEntry>
        <c:idx val="2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4645538057742797"/>
          <c:y val="8.3333333333333343E-2"/>
          <c:w val="0.10986701662292205"/>
          <c:h val="0.23709254085174841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r>
              <a:rPr lang="mn-MN" sz="1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Ургац хураалтын мэдээ жил бүрийн 10 сарын байдлаар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Төмс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 formatCode="0.0">
                  <c:v>4800</c:v>
                </c:pt>
                <c:pt idx="1">
                  <c:v>6600.9</c:v>
                </c:pt>
                <c:pt idx="2" formatCode="0.0">
                  <c:v>6231</c:v>
                </c:pt>
                <c:pt idx="3">
                  <c:v>5085.8</c:v>
                </c:pt>
                <c:pt idx="4">
                  <c:v>4302.6000000000004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Хүнсний ногоо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2685.5</c:v>
                </c:pt>
                <c:pt idx="1">
                  <c:v>3312.7</c:v>
                </c:pt>
                <c:pt idx="2">
                  <c:v>3564.1</c:v>
                </c:pt>
                <c:pt idx="3">
                  <c:v>3636.4</c:v>
                </c:pt>
                <c:pt idx="4">
                  <c:v>2543.4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3017600"/>
        <c:axId val="53027584"/>
      </c:barChart>
      <c:catAx>
        <c:axId val="5301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027584"/>
        <c:crosses val="autoZero"/>
        <c:auto val="1"/>
        <c:lblAlgn val="ctr"/>
        <c:lblOffset val="100"/>
        <c:noMultiLvlLbl val="0"/>
      </c:catAx>
      <c:valAx>
        <c:axId val="530275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53017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3145170935911494"/>
          <c:y val="0.83149396325459313"/>
          <c:w val="0.41515565301172797"/>
          <c:h val="0.12850603674540684"/>
        </c:manualLayout>
      </c:layout>
      <c:overlay val="0"/>
      <c:txPr>
        <a:bodyPr/>
        <a:lstStyle/>
        <a:p>
          <a:pPr>
            <a:defRPr sz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Бэлтгэсэн </a:t>
            </a:r>
            <a:r>
              <a:rPr lang="mn-MN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өвс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жил</a:t>
            </a:r>
            <a:r>
              <a:rPr lang="mn-MN" sz="1200" baseline="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бүрийн 10 сарын байдлаар</a:t>
            </a:r>
            <a:endParaRPr lang="mn-MN" sz="12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93143982002249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960784313725492E-2"/>
          <c:y val="0.23094811462089349"/>
          <c:w val="0.91421568627450978"/>
          <c:h val="0.58084803194038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Бэлтгэсэн өвс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accent3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126205</c:v>
                </c:pt>
                <c:pt idx="1">
                  <c:v>135443</c:v>
                </c:pt>
                <c:pt idx="2">
                  <c:v>128554</c:v>
                </c:pt>
                <c:pt idx="3">
                  <c:v>137266</c:v>
                </c:pt>
                <c:pt idx="4" formatCode="General">
                  <c:v>128778.5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81216"/>
        <c:axId val="53082752"/>
      </c:barChart>
      <c:catAx>
        <c:axId val="530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082752"/>
        <c:crosses val="autoZero"/>
        <c:auto val="1"/>
        <c:lblAlgn val="ctr"/>
        <c:lblOffset val="100"/>
        <c:noMultiLvlLbl val="0"/>
      </c:catAx>
      <c:valAx>
        <c:axId val="53082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53081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Хувийн тээвэр</c:v>
                </c:pt>
              </c:strCache>
            </c:strRef>
          </c:tx>
          <c:invertIfNegative val="0"/>
          <c:cat>
            <c:numRef>
              <c:f>Sheet1!$B$29:$F$29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Sheet1!$B$30:$F$30</c:f>
              <c:numCache>
                <c:formatCode>General</c:formatCode>
                <c:ptCount val="5"/>
                <c:pt idx="0">
                  <c:v>8.9</c:v>
                </c:pt>
                <c:pt idx="1">
                  <c:v>8.5</c:v>
                </c:pt>
                <c:pt idx="2">
                  <c:v>9.5</c:v>
                </c:pt>
                <c:pt idx="3">
                  <c:v>9.6</c:v>
                </c:pt>
                <c:pt idx="4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Aвто тээврийн газар</c:v>
                </c:pt>
              </c:strCache>
            </c:strRef>
          </c:tx>
          <c:invertIfNegative val="0"/>
          <c:cat>
            <c:numRef>
              <c:f>Sheet1!$B$29:$F$29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Sheet1!$B$31:$F$31</c:f>
              <c:numCache>
                <c:formatCode>General</c:formatCode>
                <c:ptCount val="5"/>
                <c:pt idx="0">
                  <c:v>13.8</c:v>
                </c:pt>
                <c:pt idx="1">
                  <c:v>13.4</c:v>
                </c:pt>
                <c:pt idx="2">
                  <c:v>10</c:v>
                </c:pt>
                <c:pt idx="3">
                  <c:v>12.5</c:v>
                </c:pt>
                <c:pt idx="4">
                  <c:v>12.9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4380800"/>
        <c:axId val="55443456"/>
        <c:axId val="0"/>
      </c:bar3DChart>
      <c:catAx>
        <c:axId val="5438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443456"/>
        <c:crosses val="autoZero"/>
        <c:auto val="1"/>
        <c:lblAlgn val="ctr"/>
        <c:lblOffset val="100"/>
        <c:noMultiLvlLbl val="0"/>
      </c:catAx>
      <c:valAx>
        <c:axId val="55443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4380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758223972003543"/>
          <c:y val="3.2407407407407496E-2"/>
          <c:w val="0.5592799650043746"/>
          <c:h val="8.371719160105002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нийт орлого</c:v>
                </c:pt>
              </c:strCache>
            </c:strRef>
          </c:tx>
          <c:invertIfNegative val="0"/>
          <c:cat>
            <c:numRef>
              <c:f>Sheet1!$B$39:$E$39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Sheet1!$B$40:$E$40</c:f>
              <c:numCache>
                <c:formatCode>General</c:formatCode>
                <c:ptCount val="4"/>
                <c:pt idx="0">
                  <c:v>315.39999999999981</c:v>
                </c:pt>
                <c:pt idx="1">
                  <c:v>366.8</c:v>
                </c:pt>
                <c:pt idx="2">
                  <c:v>416.8</c:v>
                </c:pt>
                <c:pt idx="3">
                  <c:v>417.5</c:v>
                </c:pt>
              </c:numCache>
            </c:numRef>
          </c:val>
        </c:ser>
        <c:ser>
          <c:idx val="1"/>
          <c:order val="1"/>
          <c:tx>
            <c:strRef>
              <c:f>Sheet1!$A$41</c:f>
              <c:strCache>
                <c:ptCount val="1"/>
                <c:pt idx="0">
                  <c:v> Үүнээс ус борлуулалт</c:v>
                </c:pt>
              </c:strCache>
            </c:strRef>
          </c:tx>
          <c:invertIfNegative val="0"/>
          <c:cat>
            <c:numRef>
              <c:f>Sheet1!$B$39:$E$39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Sheet1!$B$41:$E$41</c:f>
              <c:numCache>
                <c:formatCode>General</c:formatCode>
                <c:ptCount val="4"/>
                <c:pt idx="0">
                  <c:v>50.8</c:v>
                </c:pt>
                <c:pt idx="1">
                  <c:v>103.5</c:v>
                </c:pt>
                <c:pt idx="2">
                  <c:v>80.7</c:v>
                </c:pt>
                <c:pt idx="3">
                  <c:v>77.099999999999994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55528832"/>
        <c:axId val="55559296"/>
        <c:axId val="0"/>
      </c:bar3DChart>
      <c:catAx>
        <c:axId val="5552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559296"/>
        <c:crosses val="autoZero"/>
        <c:auto val="1"/>
        <c:lblAlgn val="ctr"/>
        <c:lblOffset val="100"/>
        <c:noMultiLvlLbl val="0"/>
      </c:catAx>
      <c:valAx>
        <c:axId val="55559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5528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82E-2"/>
          <c:y val="0.16242089530475357"/>
          <c:w val="0.93888888888888999"/>
          <c:h val="0.67650780494543461"/>
        </c:manualLayout>
      </c:layout>
      <c:lineChart>
        <c:grouping val="stacked"/>
        <c:varyColors val="0"/>
        <c:ser>
          <c:idx val="0"/>
          <c:order val="0"/>
          <c:tx>
            <c:strRef>
              <c:f>Sheet1!$A$48</c:f>
              <c:strCache>
                <c:ptCount val="1"/>
                <c:pt idx="0">
                  <c:v>ЗБ</c:v>
                </c:pt>
              </c:strCache>
            </c:strRef>
          </c:tx>
          <c:cat>
            <c:numRef>
              <c:f>Sheet1!$B$47:$E$47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Sheet1!$B$48:$E$48</c:f>
              <c:numCache>
                <c:formatCode>General</c:formatCode>
                <c:ptCount val="4"/>
                <c:pt idx="0">
                  <c:v>41.1</c:v>
                </c:pt>
                <c:pt idx="1">
                  <c:v>58.3</c:v>
                </c:pt>
                <c:pt idx="2">
                  <c:v>42.8</c:v>
                </c:pt>
                <c:pt idx="3">
                  <c:v>44.8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Sheet1!$A$49</c:f>
              <c:strCache>
                <c:ptCount val="1"/>
                <c:pt idx="0">
                  <c:v>ЗГ</c:v>
                </c:pt>
              </c:strCache>
            </c:strRef>
          </c:tx>
          <c:cat>
            <c:numRef>
              <c:f>Sheet1!$B$47:$E$47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Sheet1!$B$49:$E$49</c:f>
              <c:numCache>
                <c:formatCode>General</c:formatCode>
                <c:ptCount val="4"/>
                <c:pt idx="0">
                  <c:v>194.9</c:v>
                </c:pt>
                <c:pt idx="1">
                  <c:v>163.1</c:v>
                </c:pt>
                <c:pt idx="2">
                  <c:v>241.2</c:v>
                </c:pt>
                <c:pt idx="3">
                  <c:v>219.9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5585024"/>
        <c:axId val="55595008"/>
      </c:lineChart>
      <c:catAx>
        <c:axId val="555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595008"/>
        <c:crosses val="autoZero"/>
        <c:auto val="1"/>
        <c:lblAlgn val="ctr"/>
        <c:lblOffset val="100"/>
        <c:noMultiLvlLbl val="0"/>
      </c:catAx>
      <c:valAx>
        <c:axId val="55595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5585024"/>
        <c:crosses val="autoZero"/>
        <c:crossBetween val="between"/>
      </c:valAx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Цахилгаан холбоо</c:v>
                </c:pt>
              </c:strCache>
            </c:strRef>
          </c:tx>
          <c:invertIfNegative val="0"/>
          <c:cat>
            <c:numRef>
              <c:f>Sheet1!$B$6:$E$6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Sheet1!$B$7:$E$7</c:f>
              <c:numCache>
                <c:formatCode>General</c:formatCode>
                <c:ptCount val="4"/>
                <c:pt idx="0">
                  <c:v>245.9</c:v>
                </c:pt>
                <c:pt idx="1">
                  <c:v>238.2</c:v>
                </c:pt>
                <c:pt idx="2">
                  <c:v>237.4</c:v>
                </c:pt>
                <c:pt idx="3">
                  <c:v>241.6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Шуудан холбоо</c:v>
                </c:pt>
              </c:strCache>
            </c:strRef>
          </c:tx>
          <c:invertIfNegative val="0"/>
          <c:cat>
            <c:numRef>
              <c:f>Sheet1!$B$6:$E$6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Sheet1!$B$8:$E$8</c:f>
              <c:numCache>
                <c:formatCode>General</c:formatCode>
                <c:ptCount val="4"/>
                <c:pt idx="0">
                  <c:v>148.4</c:v>
                </c:pt>
                <c:pt idx="1">
                  <c:v>145.6</c:v>
                </c:pt>
                <c:pt idx="2">
                  <c:v>148.1</c:v>
                </c:pt>
                <c:pt idx="3">
                  <c:v>165.3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700096"/>
        <c:axId val="55701888"/>
        <c:axId val="0"/>
      </c:bar3DChart>
      <c:catAx>
        <c:axId val="5570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701888"/>
        <c:crosses val="autoZero"/>
        <c:auto val="1"/>
        <c:lblAlgn val="ctr"/>
        <c:lblOffset val="100"/>
        <c:noMultiLvlLbl val="0"/>
      </c:catAx>
      <c:valAx>
        <c:axId val="5570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570009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Нийт орлого</c:v>
                </c:pt>
              </c:strCache>
            </c:strRef>
          </c:tx>
          <c:marker>
            <c:symbol val="none"/>
          </c:marker>
          <c:cat>
            <c:numRef>
              <c:f>Sheet1!$B$21:$F$21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Sheet1!$B$22:$F$22</c:f>
              <c:numCache>
                <c:formatCode>General</c:formatCode>
                <c:ptCount val="5"/>
                <c:pt idx="0">
                  <c:v>373.1</c:v>
                </c:pt>
                <c:pt idx="1">
                  <c:v>394.3</c:v>
                </c:pt>
                <c:pt idx="2">
                  <c:v>383.79999999999978</c:v>
                </c:pt>
                <c:pt idx="3">
                  <c:v>385.5</c:v>
                </c:pt>
                <c:pt idx="4">
                  <c:v>406.9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820480"/>
        <c:axId val="56822016"/>
      </c:lineChart>
      <c:catAx>
        <c:axId val="5682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6822016"/>
        <c:crosses val="autoZero"/>
        <c:auto val="1"/>
        <c:lblAlgn val="ctr"/>
        <c:lblOffset val="100"/>
        <c:noMultiLvlLbl val="0"/>
      </c:catAx>
      <c:valAx>
        <c:axId val="56822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6820480"/>
        <c:crosses val="autoZero"/>
        <c:crossBetween val="between"/>
      </c:valAx>
    </c:plotArea>
    <c:legend>
      <c:legendPos val="t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pPr>
            <a:r>
              <a:rPr lang="mn-MN" sz="1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Бүртгэлтэй</a:t>
            </a: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ажилгүй иргэдийн тоо </a:t>
            </a:r>
          </a:p>
          <a:p>
            <a:pPr>
              <a:defRPr sz="1100"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pP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сүүлийн </a:t>
            </a:r>
            <a:r>
              <a:rPr lang="en-US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жилийн </a:t>
            </a:r>
            <a:r>
              <a:rPr lang="en-US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r>
              <a:rPr lang="mn-MN" sz="1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566185791426432"/>
          <c:w val="1"/>
          <c:h val="0.649889825340459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Бүртгэлтэй ажилгүй иргэд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851851851851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777777777777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777777777777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Sheet1!$D$6:$F$6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Sheet1!$D$7:$F$7</c:f>
              <c:numCache>
                <c:formatCode>General</c:formatCode>
                <c:ptCount val="3"/>
                <c:pt idx="0">
                  <c:v>1270</c:v>
                </c:pt>
                <c:pt idx="1">
                  <c:v>2049</c:v>
                </c:pt>
                <c:pt idx="2">
                  <c:v>968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536384"/>
        <c:axId val="47542272"/>
        <c:axId val="0"/>
      </c:bar3DChart>
      <c:catAx>
        <c:axId val="475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542272"/>
        <c:crosses val="autoZero"/>
        <c:auto val="1"/>
        <c:lblAlgn val="ctr"/>
        <c:lblOffset val="100"/>
        <c:noMultiLvlLbl val="0"/>
      </c:catAx>
      <c:valAx>
        <c:axId val="47542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53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mn-MN" sz="1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Шинээр </a:t>
            </a: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бүртгүүлсэн болон шинээр ажилд орсон ажилгүйчүүд</a:t>
            </a:r>
            <a:r>
              <a:rPr lang="en-US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сүүлийн 3 жилийн </a:t>
            </a:r>
            <a:r>
              <a:rPr lang="en-US" sz="1100" baseline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100" baseline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сарын байдлаар</a:t>
            </a:r>
            <a:endParaRPr lang="en-US" sz="11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782633420822401"/>
          <c:y val="3.1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111111111111123E-2"/>
          <c:y val="0.31176304133858262"/>
          <c:w val="0.93888888888888999"/>
          <c:h val="0.43930938320210006"/>
        </c:manualLayout>
      </c:layout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Шинээр бүртгүүлсэн ажилгүйчүүд</c:v>
                </c:pt>
              </c:strCache>
            </c:strRef>
          </c:tx>
          <c:dLbls>
            <c:dLbl>
              <c:idx val="0"/>
              <c:layout>
                <c:manualLayout>
                  <c:x val="-5.2777777777777764E-2"/>
                  <c:y val="5.9027641076115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88888888888889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811E-2"/>
                  <c:y val="-5.555569225721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4814814814815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51E-2"/>
                  <c:y val="-3.240740740740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Sheet1!$D$18:$F$18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Sheet1!$D$19:$F$19</c:f>
              <c:numCache>
                <c:formatCode>General</c:formatCode>
                <c:ptCount val="3"/>
                <c:pt idx="0">
                  <c:v>347</c:v>
                </c:pt>
                <c:pt idx="1">
                  <c:v>845</c:v>
                </c:pt>
                <c:pt idx="2">
                  <c:v>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шинээр ажилд зуучлагдан орсон ажилгүйчүүд</c:v>
                </c:pt>
              </c:strCache>
            </c:strRef>
          </c:tx>
          <c:dLbls>
            <c:dLbl>
              <c:idx val="0"/>
              <c:layout>
                <c:manualLayout>
                  <c:x val="-4.1666885389326336E-2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8888888888888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444444444444481E-2"/>
                  <c:y val="-6.307865813648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555555555555582E-2"/>
                  <c:y val="-5.092629046369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88888888888919E-2"/>
                  <c:y val="-9.25925925925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Sheet1!$D$18:$F$18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Sheet1!$D$20:$F$20</c:f>
              <c:numCache>
                <c:formatCode>General</c:formatCode>
                <c:ptCount val="3"/>
                <c:pt idx="0">
                  <c:v>387</c:v>
                </c:pt>
                <c:pt idx="1">
                  <c:v>127</c:v>
                </c:pt>
                <c:pt idx="2">
                  <c:v>136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572096"/>
        <c:axId val="47573632"/>
      </c:lineChart>
      <c:catAx>
        <c:axId val="475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7573632"/>
        <c:crosses val="autoZero"/>
        <c:auto val="1"/>
        <c:lblAlgn val="ctr"/>
        <c:lblOffset val="100"/>
        <c:noMultiLvlLbl val="0"/>
      </c:catAx>
      <c:valAx>
        <c:axId val="47573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572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4111111111110979E-2"/>
          <c:y val="0.87407398293963268"/>
          <c:w val="0.79788888888888965"/>
          <c:h val="0.123453083989501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5110490220984"/>
          <c:y val="0.26669118662798724"/>
          <c:w val="0.38933684700702764"/>
          <c:h val="0.6352338030114657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Sheet1!$A$34:$A$41</c:f>
              <c:strCache>
                <c:ptCount val="8"/>
                <c:pt idx="0">
                  <c:v>Магистр, доктор</c:v>
                </c:pt>
                <c:pt idx="1">
                  <c:v>Дээд, бакалавр</c:v>
                </c:pt>
                <c:pt idx="2">
                  <c:v>Тусгай дунд</c:v>
                </c:pt>
                <c:pt idx="3">
                  <c:v>Техник мэргэжлийн</c:v>
                </c:pt>
                <c:pt idx="4">
                  <c:v>Бүрэн дунд</c:v>
                </c:pt>
                <c:pt idx="5">
                  <c:v>Суурь</c:v>
                </c:pt>
                <c:pt idx="6">
                  <c:v>Бага</c:v>
                </c:pt>
                <c:pt idx="7">
                  <c:v>Боловсролгүй</c:v>
                </c:pt>
              </c:strCache>
            </c:strRef>
          </c:cat>
          <c:val>
            <c:numRef>
              <c:f>Sheet1!$D$34:$D$41</c:f>
              <c:numCache>
                <c:formatCode>General</c:formatCode>
                <c:ptCount val="8"/>
                <c:pt idx="0">
                  <c:v>4</c:v>
                </c:pt>
                <c:pt idx="1">
                  <c:v>280</c:v>
                </c:pt>
                <c:pt idx="2">
                  <c:v>92</c:v>
                </c:pt>
                <c:pt idx="3">
                  <c:v>133</c:v>
                </c:pt>
                <c:pt idx="4">
                  <c:v>293</c:v>
                </c:pt>
                <c:pt idx="5">
                  <c:v>117</c:v>
                </c:pt>
                <c:pt idx="6">
                  <c:v>39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06622609673793"/>
          <c:y val="0.20434691987031034"/>
          <c:w val="0.3216205232410469"/>
          <c:h val="0.76777674849467348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7030A0"/>
                </a:solidFill>
              </a:defRPr>
            </a:pPr>
            <a:r>
              <a:rPr lang="mn-MN" sz="110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Ажлын</a:t>
            </a:r>
            <a:r>
              <a:rPr lang="mn-MN" sz="1100" baseline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шинэ байранд орсон иргэд насны бүлгээр 2015 оны 10 сарын байдлаар /хувиар/</a:t>
            </a:r>
            <a:endParaRPr lang="en-US" sz="110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355139982502187"/>
          <c:y val="4.166666666666666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888888888888905E-3"/>
          <c:y val="0.27886081948089847"/>
          <c:w val="0.84030054644808783"/>
          <c:h val="0.5551622193059198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1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Sheet1!$A$49:$A$52</c:f>
              <c:strCache>
                <c:ptCount val="4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45-с дээш</c:v>
                </c:pt>
              </c:strCache>
            </c:strRef>
          </c:cat>
          <c:val>
            <c:numRef>
              <c:f>Sheet1!$B$49:$B$52</c:f>
              <c:numCache>
                <c:formatCode>General</c:formatCode>
                <c:ptCount val="4"/>
                <c:pt idx="0">
                  <c:v>32</c:v>
                </c:pt>
                <c:pt idx="1">
                  <c:v>74</c:v>
                </c:pt>
                <c:pt idx="2">
                  <c:v>18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82160061242344873"/>
          <c:y val="0.2236111111111112"/>
          <c:w val="0.15831400620376998"/>
          <c:h val="0.44482830271216117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Гэмт хэргийн улмаас гэмтсэн, нас барсан иргэд сүүлийн 3 жилийн </a:t>
            </a:r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338593434017469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79E-2"/>
          <c:y val="0.18618455587788371"/>
          <c:w val="0.93888888888888955"/>
          <c:h val="0.648128194502003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Sheet1!$A$55</c:f>
              <c:strCache>
                <c:ptCount val="1"/>
                <c:pt idx="0">
                  <c:v>Гэмтсэн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87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3.240740740740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Sheet1!$D$54:$F$54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Sheet1!$D$55:$F$55</c:f>
              <c:numCache>
                <c:formatCode>General</c:formatCode>
                <c:ptCount val="3"/>
                <c:pt idx="0">
                  <c:v>137</c:v>
                </c:pt>
                <c:pt idx="1">
                  <c:v>171</c:v>
                </c:pt>
                <c:pt idx="2">
                  <c:v>142</c:v>
                </c:pt>
              </c:numCache>
            </c:numRef>
          </c:val>
        </c:ser>
        <c:ser>
          <c:idx val="1"/>
          <c:order val="1"/>
          <c:tx>
            <c:strRef>
              <c:f>Sheet1!$A$56</c:f>
              <c:strCache>
                <c:ptCount val="1"/>
                <c:pt idx="0">
                  <c:v>Нас барсан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5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7E-2"/>
                  <c:y val="-3.240740740740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Sheet1!$D$54:$F$54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Sheet1!$D$56:$F$56</c:f>
              <c:numCache>
                <c:formatCode>General</c:formatCode>
                <c:ptCount val="3"/>
                <c:pt idx="0">
                  <c:v>29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552448"/>
        <c:axId val="52553984"/>
        <c:axId val="0"/>
      </c:bar3DChart>
      <c:catAx>
        <c:axId val="5255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553984"/>
        <c:crosses val="autoZero"/>
        <c:auto val="1"/>
        <c:lblAlgn val="ctr"/>
        <c:lblOffset val="100"/>
        <c:noMultiLvlLbl val="0"/>
      </c:catAx>
      <c:valAx>
        <c:axId val="5255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552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180446194225723"/>
          <c:y val="0.92288644840447609"/>
          <c:w val="0.53972440944881983"/>
          <c:h val="7.6163489432242062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Гэмт хэргийн улмаас учирсан</a:t>
            </a:r>
            <a:r>
              <a:rPr lang="mn-MN" sz="1100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хохирол,нөхөн төлүүлсэн хувь сүүлийн 3 жилийн </a:t>
            </a:r>
            <a:r>
              <a:rPr lang="en-US" sz="1100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100" baseline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11111111111123E-2"/>
          <c:y val="0.19425441594720291"/>
          <c:w val="0.93888888888888955"/>
          <c:h val="0.592201079031787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Учирсан хохирол/сая төг/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6881720430107552E-2"/>
                  <c:y val="4.4715432841869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Sheet1!$B$63:$D$63</c:f>
              <c:numCache>
                <c:formatCode>General</c:formatCode>
                <c:ptCount val="3"/>
                <c:pt idx="0">
                  <c:v>741.7</c:v>
                </c:pt>
                <c:pt idx="1">
                  <c:v>1939.7</c:v>
                </c:pt>
                <c:pt idx="2" formatCode="0.0">
                  <c:v>1163.9000000000001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Нөхөн төлүүлсэн хувь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1.3888888888888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999999999999897E-2"/>
                  <c:y val="-1.3888888888888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Sheet1!$B$64:$D$64</c:f>
              <c:numCache>
                <c:formatCode>General</c:formatCode>
                <c:ptCount val="3"/>
                <c:pt idx="0">
                  <c:v>68</c:v>
                </c:pt>
                <c:pt idx="1">
                  <c:v>41.5</c:v>
                </c:pt>
                <c:pt idx="2" formatCode="0.0">
                  <c:v>62.3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52593024"/>
        <c:axId val="52594560"/>
        <c:axId val="0"/>
      </c:bar3DChart>
      <c:catAx>
        <c:axId val="525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2594560"/>
        <c:crosses val="autoZero"/>
        <c:auto val="1"/>
        <c:lblAlgn val="ctr"/>
        <c:lblOffset val="100"/>
        <c:noMultiLvlLbl val="0"/>
      </c:catAx>
      <c:valAx>
        <c:axId val="52594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593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98350831146107"/>
          <c:y val="0.88865740740740762"/>
          <c:w val="0.74032983377077999"/>
          <c:h val="6.9828302712160978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mn-MN" sz="11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Бүртгэгдсэн гэмт хэргийн тоо сүүлийн      </a:t>
            </a:r>
          </a:p>
          <a:p>
            <a:pPr>
              <a:defRPr sz="1100"/>
            </a:pPr>
            <a:r>
              <a:rPr lang="mn-MN" sz="1100" baseline="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3 жилийн </a:t>
            </a:r>
            <a:r>
              <a:rPr lang="en-US" sz="1100" baseline="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100" baseline="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endParaRPr lang="mn-MN" sz="11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338241590214067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555555555555579E-2"/>
          <c:y val="0.23360148731408573"/>
          <c:w val="0.93888888888888955"/>
          <c:h val="0.50041863517060359"/>
        </c:manualLayout>
      </c:layout>
      <c:lineChart>
        <c:grouping val="standard"/>
        <c:varyColors val="0"/>
        <c:ser>
          <c:idx val="0"/>
          <c:order val="0"/>
          <c:tx>
            <c:strRef>
              <c:f>Sheet1!$A$70</c:f>
              <c:strCache>
                <c:ptCount val="1"/>
                <c:pt idx="0">
                  <c:v>гэмт хэргийн тоо</c:v>
                </c:pt>
              </c:strCache>
            </c:strRef>
          </c:tx>
          <c:dLbls>
            <c:dLbl>
              <c:idx val="0"/>
              <c:layout>
                <c:manualLayout>
                  <c:x val="-4.166666666666666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8888888888888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Sheet1!$B$69:$D$69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Sheet1!$B$70:$D$70</c:f>
              <c:numCache>
                <c:formatCode>General</c:formatCode>
                <c:ptCount val="3"/>
                <c:pt idx="0">
                  <c:v>338</c:v>
                </c:pt>
                <c:pt idx="1">
                  <c:v>483</c:v>
                </c:pt>
                <c:pt idx="2">
                  <c:v>370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631808"/>
        <c:axId val="52637696"/>
      </c:lineChart>
      <c:catAx>
        <c:axId val="5263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2637696"/>
        <c:crosses val="autoZero"/>
        <c:auto val="1"/>
        <c:lblAlgn val="ctr"/>
        <c:lblOffset val="100"/>
        <c:noMultiLvlLbl val="0"/>
      </c:catAx>
      <c:valAx>
        <c:axId val="5263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2631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65E-2"/>
          <c:y val="3.1933508311461216E-4"/>
          <c:w val="0.93888888888888922"/>
          <c:h val="0.93479877515310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8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44444444444355E-2"/>
                  <c:y val="1.010101010101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Sheet2!$H$3:$H$6</c:f>
              <c:numCache>
                <c:formatCode>General</c:formatCode>
                <c:ptCount val="4"/>
              </c:numCache>
            </c:numRef>
          </c:cat>
          <c:val>
            <c:numRef>
              <c:f>Sheet2!$I$7:$I$10</c:f>
              <c:numCache>
                <c:formatCode>0.0</c:formatCode>
                <c:ptCount val="4"/>
                <c:pt idx="0">
                  <c:v>1738.4</c:v>
                </c:pt>
                <c:pt idx="1">
                  <c:v>494.4</c:v>
                </c:pt>
                <c:pt idx="2">
                  <c:v>1141.5999999999999</c:v>
                </c:pt>
                <c:pt idx="3">
                  <c:v>153.4</c:v>
                </c:pt>
              </c:numCache>
            </c:numRef>
          </c:val>
        </c:ser>
        <c:ser>
          <c:idx val="1"/>
          <c:order val="1"/>
          <c:tx>
            <c:strRef>
              <c:f>Sheet2!$J$6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558E-3"/>
                  <c:y val="-3.240740740740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Sheet2!$H$3:$H$6</c:f>
              <c:numCache>
                <c:formatCode>General</c:formatCode>
                <c:ptCount val="4"/>
              </c:numCache>
            </c:numRef>
          </c:cat>
          <c:val>
            <c:numRef>
              <c:f>Sheet2!$J$7:$J$10</c:f>
              <c:numCache>
                <c:formatCode>0.0</c:formatCode>
                <c:ptCount val="4"/>
                <c:pt idx="0">
                  <c:v>1872.6</c:v>
                </c:pt>
                <c:pt idx="1">
                  <c:v>556.20000000000005</c:v>
                </c:pt>
                <c:pt idx="2">
                  <c:v>1645.6</c:v>
                </c:pt>
                <c:pt idx="3">
                  <c:v>108.8</c:v>
                </c:pt>
              </c:numCache>
            </c:numRef>
          </c:val>
        </c:ser>
        <c:ser>
          <c:idx val="2"/>
          <c:order val="2"/>
          <c:tx>
            <c:strRef>
              <c:f>Sheet2!$K$6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3333333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2E-2"/>
                  <c:y val="1.010101010101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Sheet2!$H$3:$H$6</c:f>
              <c:numCache>
                <c:formatCode>General</c:formatCode>
                <c:ptCount val="4"/>
              </c:numCache>
            </c:numRef>
          </c:cat>
          <c:val>
            <c:numRef>
              <c:f>Sheet2!$K$7:$K$10</c:f>
              <c:numCache>
                <c:formatCode>0.0</c:formatCode>
                <c:ptCount val="4"/>
                <c:pt idx="0">
                  <c:v>1862</c:v>
                </c:pt>
                <c:pt idx="1">
                  <c:v>515.29999999999995</c:v>
                </c:pt>
                <c:pt idx="2">
                  <c:v>2434.1</c:v>
                </c:pt>
                <c:pt idx="3">
                  <c:v>157.5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806784"/>
        <c:axId val="52808320"/>
      </c:barChart>
      <c:catAx>
        <c:axId val="5280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808320"/>
        <c:crosses val="autoZero"/>
        <c:auto val="1"/>
        <c:lblAlgn val="ctr"/>
        <c:lblOffset val="100"/>
        <c:noMultiLvlLbl val="0"/>
      </c:catAx>
      <c:valAx>
        <c:axId val="528083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52806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351268591426"/>
          <c:y val="9.0909090909091023E-2"/>
          <c:w val="0.10353018372703417"/>
          <c:h val="0.27304660781038737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0.14286</cdr:x>
      <cdr:y>0</cdr:y>
    </cdr:from>
    <cdr:to>
      <cdr:x>0.81786</cdr:x>
      <cdr:y>0.18421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0"/>
          <a:ext cx="2880360" cy="477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100" b="1" dirty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Бүртгэлтэй</a:t>
          </a:r>
          <a:r>
            <a:rPr lang="mn-MN" sz="1100" b="1" baseline="0" dirty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ажилгүй иргэд, боловсролын</a:t>
          </a:r>
        </a:p>
        <a:p xmlns:a="http://schemas.openxmlformats.org/drawingml/2006/main">
          <a:r>
            <a:rPr lang="mn-MN" sz="1100" b="1" baseline="0" dirty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түвшинээр 2015 оны </a:t>
          </a:r>
          <a:r>
            <a:rPr lang="en-US" sz="1100" b="1" baseline="0" dirty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10</a:t>
          </a:r>
          <a:r>
            <a:rPr lang="mn-MN" sz="1100" b="1" baseline="0" dirty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сарын байдлаар</a:t>
          </a:r>
          <a:endParaRPr lang="en-US" sz="1100" b="1" dirty="0">
            <a:solidFill>
              <a:srgbClr val="7030A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B70FBA-8F27-45F6-8A8D-1B2EB9D0B5FE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41AF91-2A4B-4132-B198-9F37AA909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BD83F26-8DB8-4739-9019-EB39C7C9D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840F3-C8AF-49C1-92A3-0B4EEBA1E9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174-492A-4A7F-B819-8257C26C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AD6A-6337-4BF4-947E-2E83FE090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5C4F-6417-422C-9F99-1DF5F8CB5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C17-D628-4C70-A38A-C35D65C9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A3FD-0115-4F76-9F8C-2EF215E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7E69-F61F-4F79-89D1-33FD17AE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0D-A590-4FAB-A447-DB3F7B8A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D0F4-2136-4953-916A-FF98A17DD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160A-EF60-4E55-948F-F5F60AE5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0672-490A-4C40-A7CA-8F605643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335-40FE-4E85-B00A-4AC14847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43D41-A6D1-43E9-82C0-FCD64A13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90575" y="2819400"/>
            <a:ext cx="8153400" cy="1066800"/>
          </a:xfrm>
        </p:spPr>
        <p:txBody>
          <a:bodyPr/>
          <a:lstStyle/>
          <a:p>
            <a:pPr eaLnBrk="1" hangingPunct="1"/>
            <a:r>
              <a:rPr lang="mn-MN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ХЭНТИЙ АЙМГИЙН НИЙГЭМ ЭДИЙН ЗАСГИЙН БАЙДАЛ</a:t>
            </a:r>
            <a:endParaRPr lang="en-US" altLang="en-US" sz="32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3" descr="nso_logo.jpg"/>
          <p:cNvPicPr>
            <a:picLocks noChangeAspect="1"/>
          </p:cNvPicPr>
          <p:nvPr/>
        </p:nvPicPr>
        <p:blipFill>
          <a:blip r:embed="rId4" cstate="print"/>
          <a:srcRect l="24696" t="16194" r="24290" b="17409"/>
          <a:stretch>
            <a:fillRect/>
          </a:stretch>
        </p:blipFill>
        <p:spPr bwMode="auto">
          <a:xfrm>
            <a:off x="5715000" y="1143000"/>
            <a:ext cx="1422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10000" y="5791200"/>
            <a:ext cx="20574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mn-MN" sz="2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Чингис </a:t>
            </a:r>
            <a:r>
              <a:rPr lang="mn-MN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хот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mn-MN" sz="20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40386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(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201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5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оны 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10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сарын байдлаар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)</a:t>
            </a:r>
          </a:p>
        </p:txBody>
      </p:sp>
      <p:pic>
        <p:nvPicPr>
          <p:cNvPr id="4098" name="Picture 2" descr="http://khentii.nso.mn/uploads/site/19/site_config/logo/a5278377344e0ca6792ffb424ca99118d34d8d1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990600"/>
            <a:ext cx="1104900" cy="1524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54013" y="1763713"/>
            <a:ext cx="8458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4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AF4BD-C4B3-4A1F-98FB-342C0EB51AC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6962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Анхаарал </a:t>
            </a:r>
            <a:r>
              <a:rPr lang="mn-MN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тавьсанд баярлалаа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dirty="0" smtClean="0"/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Веб хуудас</a:t>
            </a:r>
            <a:r>
              <a:rPr lang="mn-MN" dirty="0" smtClean="0"/>
              <a:t>: </a:t>
            </a:r>
            <a:r>
              <a:rPr lang="en-US" dirty="0" smtClean="0"/>
              <a:t>http://khentii.nso.mn</a:t>
            </a:r>
            <a:endParaRPr lang="en-US" b="1" i="1" dirty="0" smtClean="0">
              <a:latin typeface="Arial Mon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Мэйл</a:t>
            </a:r>
            <a:r>
              <a:rPr lang="mn-MN" dirty="0" smtClean="0"/>
              <a:t>:</a:t>
            </a:r>
            <a:r>
              <a:rPr lang="en-US" dirty="0" smtClean="0"/>
              <a:t>khentii@nso.mn</a:t>
            </a:r>
          </a:p>
          <a:p>
            <a:pPr algn="r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statistickhentii@yahoo.com</a:t>
            </a: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Холбоо барих: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       70</a:t>
            </a: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562749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0"/>
            <a:ext cx="6629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81000" y="685800"/>
            <a:ext cx="83058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Төрөлт, нас баралт 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81000" y="1371600"/>
          <a:ext cx="8305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648200" y="12954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228600" y="1295400"/>
          <a:ext cx="4038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24400" y="1143000"/>
          <a:ext cx="4191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228600" y="3733800"/>
          <a:ext cx="426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800600" y="3810000"/>
          <a:ext cx="4191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914400" y="4038600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1143000"/>
            <a:ext cx="0" cy="28956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04800" y="685800"/>
            <a:ext cx="85344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Гэмт хэрэг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152400" y="1219199"/>
          <a:ext cx="43434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4876800" y="1143001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304800" y="4191000"/>
          <a:ext cx="8305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685800"/>
            <a:ext cx="6858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Аж үйлдвэрийн салбарын нийт үйлдвэрлэлт,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борлуулалт</a:t>
            </a:r>
          </a:p>
          <a:p>
            <a:pPr algn="ctr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n-MN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сүүлийн 3 жилийн 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mn-MN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сарын байдлаар</a:t>
            </a:r>
            <a:endParaRPr lang="en-US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209006" y="3657600"/>
            <a:ext cx="4877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219200"/>
          <a:ext cx="4114800" cy="2438402"/>
        </p:xfrm>
        <a:graphic>
          <a:graphicData uri="http://schemas.openxmlformats.org/drawingml/2006/table">
            <a:tbl>
              <a:tblPr/>
              <a:tblGrid>
                <a:gridCol w="404862"/>
                <a:gridCol w="1276873"/>
                <a:gridCol w="809723"/>
                <a:gridCol w="794153"/>
                <a:gridCol w="829189"/>
              </a:tblGrid>
              <a:tr h="1936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        Á¿òýýãäýõ¿¿í ¿éëäâýðëýëò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        / ñàëáàðûí àíãèëëààð 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8"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1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/сая,төг/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n-MN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Бүтээгдэхүүний    нэр төрөл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2013/10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2014/10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2015/10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9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Îíû ¿íýýð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Îíû ¿íýýð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Îíû ¿íýýð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11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Àæ ¿éëäâýð á¿ãä ¯¿íýýñ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3527.8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4183.2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4900.5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Äóëààí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1738.4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1872.6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1862.0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Îëáîðëîõ ¿éëäâýð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556.2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515.3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Áîëîâñðóóëàõ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2434.1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Ìîä áîëâñðóóëàõ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153.4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157.5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0" y="3733800"/>
          <a:ext cx="4572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724400" y="3810000"/>
          <a:ext cx="426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800600" y="1143003"/>
          <a:ext cx="4038600" cy="2533648"/>
        </p:xfrm>
        <a:graphic>
          <a:graphicData uri="http://schemas.openxmlformats.org/drawingml/2006/table">
            <a:tbl>
              <a:tblPr/>
              <a:tblGrid>
                <a:gridCol w="397365"/>
                <a:gridCol w="1253227"/>
                <a:gridCol w="794729"/>
                <a:gridCol w="779446"/>
                <a:gridCol w="813833"/>
              </a:tblGrid>
              <a:tr h="2093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Á¿òýýãäýõ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¿¿í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áîðëóóëàëò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3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    /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ñàëáàðûí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àíãèëëààð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3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/сая,төг/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үзүүлэлтүүд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2013/10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2014/10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2015/10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31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Àæ ¿éëäâýð á¿ãä  ¯¿íýýñ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3809.2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4133.7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4752.6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Äóëààí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1738.4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1871.3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1844.7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Îëáîðëîõ ¯éëäâýð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556.2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515.3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Áîëîâñðóóëàõ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1454.2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1605.1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2224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Ìîä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Arial Mon"/>
                        </a:rPr>
                        <a:t>áîëîâñðóóëàõ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Mon"/>
                        </a:rPr>
                        <a:t>168.6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600200" y="1295400"/>
          <a:ext cx="6019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1752600" y="3429000"/>
          <a:ext cx="6019800" cy="21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\\exchange_server\MCCT\PUBLIC\Tserendejid\Information icon\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048000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H="1">
            <a:off x="609600" y="3276600"/>
            <a:ext cx="8382000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04800" y="685800"/>
            <a:ext cx="85344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ГАЗАР ТАРИАЛАН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85800"/>
            <a:ext cx="8458200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- Тээвэр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685800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28600" y="1447800"/>
            <a:ext cx="4171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n-MN" sz="1400" b="1" i="0" u="none" strike="noStrike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Шуудан үйлчилгээний газрын зорчигчдийн тоо  2011-2015 оны  </a:t>
            </a:r>
            <a:r>
              <a:rPr lang="en-US" sz="1400" b="1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</a:t>
            </a:r>
            <a:r>
              <a:rPr lang="mn-MN" sz="1400" b="1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-р </a:t>
            </a:r>
            <a:r>
              <a:rPr lang="mn-MN" sz="1400" b="1" i="0" u="none" strike="noStrike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сарын байдлаар,    мян.хүн</a:t>
            </a:r>
            <a:r>
              <a:rPr lang="mn-MN" sz="1400" dirty="0"/>
              <a:t> </a:t>
            </a:r>
            <a:endParaRPr lang="en-US" sz="1400" dirty="0">
              <a:cs typeface="Arial" charset="0"/>
            </a:endParaRPr>
          </a:p>
        </p:txBody>
      </p:sp>
      <p:pic>
        <p:nvPicPr>
          <p:cNvPr id="23554" name="Picture 2" descr="C:\Documents and Settings\Administrator\Desktop\mashin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343400"/>
            <a:ext cx="2514600" cy="1676400"/>
          </a:xfrm>
          <a:prstGeom prst="rect">
            <a:avLst/>
          </a:prstGeom>
          <a:noFill/>
        </p:spPr>
      </p:pic>
      <p:pic>
        <p:nvPicPr>
          <p:cNvPr id="23557" name="Picture 5" descr="C:\Documents and Settings\Administrator\Desktop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191000"/>
            <a:ext cx="2514600" cy="2057400"/>
          </a:xfrm>
          <a:prstGeom prst="rect">
            <a:avLst/>
          </a:prstGeom>
          <a:noFill/>
        </p:spPr>
      </p:pic>
      <p:pic>
        <p:nvPicPr>
          <p:cNvPr id="23559" name="Picture 7" descr="C:\Documents and Settings\Administrator\Desktop\ma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191000"/>
            <a:ext cx="2971800" cy="2057400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2362200"/>
          <a:ext cx="4038600" cy="1676400"/>
        </p:xfrm>
        <a:graphic>
          <a:graphicData uri="http://schemas.openxmlformats.org/drawingml/2006/table">
            <a:tbl>
              <a:tblPr/>
              <a:tblGrid>
                <a:gridCol w="795783"/>
                <a:gridCol w="666468"/>
                <a:gridCol w="666468"/>
                <a:gridCol w="636627"/>
                <a:gridCol w="636627"/>
                <a:gridCol w="636627"/>
              </a:tblGrid>
              <a:tr h="289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549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Хувийн тээвэр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вто тээврийн газар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3434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962400"/>
          <a:ext cx="7772400" cy="6096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Зочид</a:t>
                      </a:r>
                      <a:r>
                        <a:rPr lang="mn-MN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буудал болон зоогын газрын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орлого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оны жил бүрийн</a:t>
                      </a:r>
                    </a:p>
                    <a:p>
                      <a:pPr algn="ctr" fontAlgn="b"/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-р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сарын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байдлаар,</a:t>
                      </a:r>
                      <a:r>
                        <a:rPr lang="mn-MN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сая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mn-MN" sz="12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төгрөгөөр</a:t>
                      </a:r>
                      <a:endParaRPr lang="mn-MN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229600" cy="4000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</a:t>
            </a:r>
            <a:r>
              <a:rPr lang="mn-MN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Нийтийн аж ахуй</a:t>
            </a:r>
            <a:endParaRPr lang="mn-MN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76200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447800"/>
          <a:ext cx="3733800" cy="2514600"/>
        </p:xfrm>
        <a:graphic>
          <a:graphicData uri="http://schemas.openxmlformats.org/drawingml/2006/table">
            <a:tbl>
              <a:tblPr/>
              <a:tblGrid>
                <a:gridCol w="873404"/>
                <a:gridCol w="731475"/>
                <a:gridCol w="731475"/>
                <a:gridCol w="698723"/>
                <a:gridCol w="698723"/>
              </a:tblGrid>
              <a:tr h="31432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НИЙТИЙН АЖ АХУЙ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mn-MN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сая,төг </a:t>
                      </a:r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нийт орлого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Үүнээс ус борлуулалт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191000" y="1295400"/>
          <a:ext cx="4724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04800" y="4495801"/>
          <a:ext cx="8305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305800" cy="40011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- </a:t>
            </a:r>
            <a:r>
              <a:rPr lang="mn-MN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Холбоо</a:t>
            </a:r>
            <a:endParaRPr lang="mn-MN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85800"/>
            <a:ext cx="838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371600"/>
          <a:ext cx="4038600" cy="2286000"/>
        </p:xfrm>
        <a:graphic>
          <a:graphicData uri="http://schemas.openxmlformats.org/drawingml/2006/table">
            <a:tbl>
              <a:tblPr/>
              <a:tblGrid>
                <a:gridCol w="944702"/>
                <a:gridCol w="791187"/>
                <a:gridCol w="791187"/>
                <a:gridCol w="755762"/>
                <a:gridCol w="755762"/>
              </a:tblGrid>
              <a:tr h="513708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Холбооны  газрын орлого  2012-2015 оны 10-р сарын байдлаар, сая.төг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8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8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500865">
                <a:tc>
                  <a:txBody>
                    <a:bodyPr/>
                    <a:lstStyle/>
                    <a:p>
                      <a:pPr algn="ctr" rtl="0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Цахилгаан холбоо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245.9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865">
                <a:tc>
                  <a:txBody>
                    <a:bodyPr/>
                    <a:lstStyle/>
                    <a:p>
                      <a:pPr algn="ctr" rtl="0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Шуудан холбоо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148.4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7200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3810001"/>
          <a:ext cx="8000999" cy="1066799"/>
        </p:xfrm>
        <a:graphic>
          <a:graphicData uri="http://schemas.openxmlformats.org/drawingml/2006/table">
            <a:tbl>
              <a:tblPr/>
              <a:tblGrid>
                <a:gridCol w="1576552"/>
                <a:gridCol w="1320362"/>
                <a:gridCol w="1320362"/>
                <a:gridCol w="1261241"/>
                <a:gridCol w="1261241"/>
                <a:gridCol w="1261241"/>
              </a:tblGrid>
              <a:tr h="358588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Холбооны  газрын орлого  2011-2015 оны 10-р сарын байдлаар, сая.төг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49623">
                <a:tc>
                  <a:txBody>
                    <a:bodyPr/>
                    <a:lstStyle/>
                    <a:p>
                      <a:pPr algn="ctr" rtl="0" fontAlgn="b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Нийт орлого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383.8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406.9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7200" y="4800600"/>
          <a:ext cx="80772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6721</TotalTime>
  <Words>499</Words>
  <Application>Microsoft Office PowerPoint</Application>
  <PresentationFormat>On-screen Show (4:3)</PresentationFormat>
  <Paragraphs>242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ХЭНТИЙ АЙМГИЙН НИЙГЭМ ЭДИЙН ЗАСГИЙН БАЙДАЛ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МАКРО ЭДИЙН ЗАСГИЙН ҮЗҮҮЛЭЛТ – Нийтийн аж ахуй</vt:lpstr>
      <vt:lpstr>МАКРО ЭДИЙН ЗАСГИЙН ҮЗҮҮЛЭЛТ - Холбоо</vt:lpstr>
      <vt:lpstr>PowerPoint Presentation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ÎÍÛ ÕÀÃÀÑ ÆÈËÈÉÍ ÌÀË  ÒÎÎËËÎÃÎ, ÒÓÐØÈËÒÛÍ ТҮҮВЭР  СУДÀËÃÀÀÍÄ ÇÎÐÈÓËÑÀÍ ÑÓÐÃÀËÒ</dc:title>
  <dc:creator>nso</dc:creator>
  <cp:lastModifiedBy>Ononchimeg_B</cp:lastModifiedBy>
  <cp:revision>362</cp:revision>
  <dcterms:created xsi:type="dcterms:W3CDTF">2007-04-30T00:57:31Z</dcterms:created>
  <dcterms:modified xsi:type="dcterms:W3CDTF">2020-02-14T09:32:38Z</dcterms:modified>
</cp:coreProperties>
</file>