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2.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notesSlides/notesSlide5.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6.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1"/>
  </p:notesMasterIdLst>
  <p:handoutMasterIdLst>
    <p:handoutMasterId r:id="rId22"/>
  </p:handoutMasterIdLst>
  <p:sldIdLst>
    <p:sldId id="288" r:id="rId2"/>
    <p:sldId id="305" r:id="rId3"/>
    <p:sldId id="307" r:id="rId4"/>
    <p:sldId id="323" r:id="rId5"/>
    <p:sldId id="317" r:id="rId6"/>
    <p:sldId id="325" r:id="rId7"/>
    <p:sldId id="327" r:id="rId8"/>
    <p:sldId id="329" r:id="rId9"/>
    <p:sldId id="331" r:id="rId10"/>
    <p:sldId id="333" r:id="rId11"/>
    <p:sldId id="335" r:id="rId12"/>
    <p:sldId id="337" r:id="rId13"/>
    <p:sldId id="321" r:id="rId14"/>
    <p:sldId id="322" r:id="rId15"/>
    <p:sldId id="312" r:id="rId16"/>
    <p:sldId id="339" r:id="rId17"/>
    <p:sldId id="314" r:id="rId18"/>
    <p:sldId id="319" r:id="rId19"/>
    <p:sldId id="289" r:id="rId20"/>
  </p:sldIdLst>
  <p:sldSz cx="9144000" cy="6858000" type="screen4x3"/>
  <p:notesSz cx="7053263" cy="9309100"/>
  <p:defaultTextStyle>
    <a:defPPr>
      <a:defRPr lang="en-US"/>
    </a:defPPr>
    <a:lvl1pPr algn="ctr" rtl="0" eaLnBrk="0" fontAlgn="base" hangingPunct="0">
      <a:spcBef>
        <a:spcPct val="0"/>
      </a:spcBef>
      <a:spcAft>
        <a:spcPct val="0"/>
      </a:spcAft>
      <a:defRPr kern="1200">
        <a:solidFill>
          <a:schemeClr val="tx1"/>
        </a:solidFill>
        <a:latin typeface="Arial Mon"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Mon"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Mon"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Mon"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Mon" pitchFamily="34" charset="0"/>
        <a:ea typeface="+mn-ea"/>
        <a:cs typeface="+mn-cs"/>
      </a:defRPr>
    </a:lvl5pPr>
    <a:lvl6pPr marL="2286000" algn="l" defTabSz="914400" rtl="0" eaLnBrk="1" latinLnBrk="0" hangingPunct="1">
      <a:defRPr kern="1200">
        <a:solidFill>
          <a:schemeClr val="tx1"/>
        </a:solidFill>
        <a:latin typeface="Arial Mon" pitchFamily="34" charset="0"/>
        <a:ea typeface="+mn-ea"/>
        <a:cs typeface="+mn-cs"/>
      </a:defRPr>
    </a:lvl6pPr>
    <a:lvl7pPr marL="2743200" algn="l" defTabSz="914400" rtl="0" eaLnBrk="1" latinLnBrk="0" hangingPunct="1">
      <a:defRPr kern="1200">
        <a:solidFill>
          <a:schemeClr val="tx1"/>
        </a:solidFill>
        <a:latin typeface="Arial Mon" pitchFamily="34" charset="0"/>
        <a:ea typeface="+mn-ea"/>
        <a:cs typeface="+mn-cs"/>
      </a:defRPr>
    </a:lvl7pPr>
    <a:lvl8pPr marL="3200400" algn="l" defTabSz="914400" rtl="0" eaLnBrk="1" latinLnBrk="0" hangingPunct="1">
      <a:defRPr kern="1200">
        <a:solidFill>
          <a:schemeClr val="tx1"/>
        </a:solidFill>
        <a:latin typeface="Arial Mon" pitchFamily="34" charset="0"/>
        <a:ea typeface="+mn-ea"/>
        <a:cs typeface="+mn-cs"/>
      </a:defRPr>
    </a:lvl8pPr>
    <a:lvl9pPr marL="3657600" algn="l" defTabSz="914400" rtl="0" eaLnBrk="1" latinLnBrk="0" hangingPunct="1">
      <a:defRPr kern="1200">
        <a:solidFill>
          <a:schemeClr val="tx1"/>
        </a:solidFill>
        <a:latin typeface="Arial Mon"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483" autoAdjust="0"/>
  </p:normalViewPr>
  <p:slideViewPr>
    <p:cSldViewPr>
      <p:cViewPr>
        <p:scale>
          <a:sx n="118" d="100"/>
          <a:sy n="118" d="100"/>
        </p:scale>
        <p:origin x="-1434"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8.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3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aranchimeg\Desktop\taniltsuulga%20naraa%202016-12\&#1093;&#1101;&#1074;&#1083;&#1101;&#1083;&#1080;&#1081;&#1085;%20&#1073;&#1072;&#1075;&#1072;%20&#1093;&#1091;&#1088;&#1072;&#1083;%2012-&#1088;%20&#1089;&#1072;&#108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400">
                <a:latin typeface="Arial" panose="020B0604020202020204" pitchFamily="34" charset="0"/>
                <a:cs typeface="Arial" panose="020B0604020202020204" pitchFamily="34" charset="0"/>
              </a:defRPr>
            </a:pPr>
            <a:r>
              <a:rPr lang="mn-MN" sz="1400">
                <a:latin typeface="Arial" panose="020B0604020202020204" pitchFamily="34" charset="0"/>
                <a:cs typeface="Arial" panose="020B0604020202020204" pitchFamily="34" charset="0"/>
              </a:rPr>
              <a:t>Хүн амын төрөлт, нас баралт, ердийн цэвэр өсөлт  </a:t>
            </a:r>
            <a:r>
              <a:rPr lang="en-US" sz="1400">
                <a:latin typeface="Arial" panose="020B0604020202020204" pitchFamily="34" charset="0"/>
                <a:cs typeface="Arial" panose="020B0604020202020204" pitchFamily="34" charset="0"/>
              </a:rPr>
              <a:t>                           </a:t>
            </a:r>
            <a:r>
              <a:rPr lang="mn-MN" sz="1400">
                <a:latin typeface="Arial" panose="020B0604020202020204" pitchFamily="34" charset="0"/>
                <a:cs typeface="Arial" panose="020B0604020202020204" pitchFamily="34" charset="0"/>
              </a:rPr>
              <a:t>сүүлийн 3 жилийн байдлаар</a:t>
            </a:r>
            <a:endParaRPr lang="en-US" sz="140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6.7249649513641472E-5"/>
          <c:y val="0.17113823764312072"/>
          <c:w val="0.93888888888889011"/>
          <c:h val="0.65014943696554062"/>
        </c:manualLayout>
      </c:layout>
      <c:barChart>
        <c:barDir val="col"/>
        <c:grouping val="clustered"/>
        <c:varyColors val="0"/>
        <c:ser>
          <c:idx val="0"/>
          <c:order val="0"/>
          <c:tx>
            <c:strRef>
              <c:f>Sheet1!$A$27</c:f>
              <c:strCache>
                <c:ptCount val="1"/>
                <c:pt idx="0">
                  <c:v>2014</c:v>
                </c:pt>
              </c:strCache>
            </c:strRef>
          </c:tx>
          <c:invertIfNegative val="0"/>
          <c:dLbls>
            <c:dLbl>
              <c:idx val="0"/>
              <c:layout>
                <c:manualLayout>
                  <c:x val="-1.5432098765432109E-3"/>
                  <c:y val="-2.0705271264527588E-2"/>
                </c:manualLayout>
              </c:layout>
              <c:showLegendKey val="0"/>
              <c:showVal val="1"/>
              <c:showCatName val="0"/>
              <c:showSerName val="0"/>
              <c:showPercent val="0"/>
              <c:showBubbleSize val="0"/>
            </c:dLbl>
            <c:dLbl>
              <c:idx val="1"/>
              <c:layout>
                <c:manualLayout>
                  <c:x val="3.0864197530864213E-3"/>
                  <c:y val="-2.0705271264527588E-2"/>
                </c:manualLayout>
              </c:layout>
              <c:showLegendKey val="0"/>
              <c:showVal val="1"/>
              <c:showCatName val="0"/>
              <c:showSerName val="0"/>
              <c:showPercent val="0"/>
              <c:showBubbleSize val="0"/>
            </c:dLbl>
            <c:dLbl>
              <c:idx val="2"/>
              <c:layout>
                <c:manualLayout>
                  <c:x val="0"/>
                  <c:y val="-2.8469747988725428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Sheet1!$B$26:$D$26</c:f>
              <c:strCache>
                <c:ptCount val="3"/>
                <c:pt idx="0">
                  <c:v>Төрөлт</c:v>
                </c:pt>
                <c:pt idx="1">
                  <c:v>Нас баралт</c:v>
                </c:pt>
                <c:pt idx="2">
                  <c:v>Ердийн цэвэр өсөлт</c:v>
                </c:pt>
              </c:strCache>
            </c:strRef>
          </c:cat>
          <c:val>
            <c:numRef>
              <c:f>Sheet1!$B$27:$D$27</c:f>
              <c:numCache>
                <c:formatCode>General</c:formatCode>
                <c:ptCount val="3"/>
                <c:pt idx="0">
                  <c:v>1830</c:v>
                </c:pt>
                <c:pt idx="1">
                  <c:v>480</c:v>
                </c:pt>
                <c:pt idx="2">
                  <c:v>1350</c:v>
                </c:pt>
              </c:numCache>
            </c:numRef>
          </c:val>
        </c:ser>
        <c:ser>
          <c:idx val="1"/>
          <c:order val="1"/>
          <c:tx>
            <c:strRef>
              <c:f>Sheet1!$A$28</c:f>
              <c:strCache>
                <c:ptCount val="1"/>
                <c:pt idx="0">
                  <c:v>2015</c:v>
                </c:pt>
              </c:strCache>
            </c:strRef>
          </c:tx>
          <c:invertIfNegative val="0"/>
          <c:dLbls>
            <c:dLbl>
              <c:idx val="0"/>
              <c:layout>
                <c:manualLayout>
                  <c:x val="9.8765432098765534E-3"/>
                  <c:y val="-2.5334815037325549E-2"/>
                </c:manualLayout>
              </c:layout>
              <c:showLegendKey val="0"/>
              <c:showVal val="1"/>
              <c:showCatName val="0"/>
              <c:showSerName val="0"/>
              <c:showPercent val="0"/>
              <c:showBubbleSize val="0"/>
            </c:dLbl>
            <c:dLbl>
              <c:idx val="1"/>
              <c:layout>
                <c:manualLayout>
                  <c:x val="6.7901234567901278E-3"/>
                  <c:y val="-3.2552721510229456E-2"/>
                </c:manualLayout>
              </c:layout>
              <c:showLegendKey val="0"/>
              <c:showVal val="1"/>
              <c:showCatName val="0"/>
              <c:showSerName val="0"/>
              <c:showPercent val="0"/>
              <c:showBubbleSize val="0"/>
            </c:dLbl>
            <c:dLbl>
              <c:idx val="2"/>
              <c:layout>
                <c:manualLayout>
                  <c:x val="8.3333333333332552E-3"/>
                  <c:y val="-2.3148148148148077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Sheet1!$B$26:$D$26</c:f>
              <c:strCache>
                <c:ptCount val="3"/>
                <c:pt idx="0">
                  <c:v>Төрөлт</c:v>
                </c:pt>
                <c:pt idx="1">
                  <c:v>Нас баралт</c:v>
                </c:pt>
                <c:pt idx="2">
                  <c:v>Ердийн цэвэр өсөлт</c:v>
                </c:pt>
              </c:strCache>
            </c:strRef>
          </c:cat>
          <c:val>
            <c:numRef>
              <c:f>Sheet1!$B$28:$D$28</c:f>
              <c:numCache>
                <c:formatCode>General</c:formatCode>
                <c:ptCount val="3"/>
                <c:pt idx="0">
                  <c:v>1821</c:v>
                </c:pt>
                <c:pt idx="1">
                  <c:v>448</c:v>
                </c:pt>
                <c:pt idx="2">
                  <c:v>1373</c:v>
                </c:pt>
              </c:numCache>
            </c:numRef>
          </c:val>
        </c:ser>
        <c:ser>
          <c:idx val="2"/>
          <c:order val="2"/>
          <c:tx>
            <c:strRef>
              <c:f>Sheet1!$A$29</c:f>
              <c:strCache>
                <c:ptCount val="1"/>
                <c:pt idx="0">
                  <c:v>2016</c:v>
                </c:pt>
              </c:strCache>
            </c:strRef>
          </c:tx>
          <c:invertIfNegative val="0"/>
          <c:dLbls>
            <c:dLbl>
              <c:idx val="0"/>
              <c:layout>
                <c:manualLayout>
                  <c:x val="2.4382716049382708E-2"/>
                  <c:y val="-1.6476994018499835E-2"/>
                </c:manualLayout>
              </c:layout>
              <c:showLegendKey val="0"/>
              <c:showVal val="1"/>
              <c:showCatName val="0"/>
              <c:showSerName val="0"/>
              <c:showPercent val="0"/>
              <c:showBubbleSize val="0"/>
            </c:dLbl>
            <c:dLbl>
              <c:idx val="1"/>
              <c:layout>
                <c:manualLayout>
                  <c:x val="1.6666666666666708E-2"/>
                  <c:y val="-1.3888888888888931E-2"/>
                </c:manualLayout>
              </c:layout>
              <c:showLegendKey val="0"/>
              <c:showVal val="1"/>
              <c:showCatName val="0"/>
              <c:showSerName val="0"/>
              <c:showPercent val="0"/>
              <c:showBubbleSize val="0"/>
            </c:dLbl>
            <c:dLbl>
              <c:idx val="2"/>
              <c:layout>
                <c:manualLayout>
                  <c:x val="1.7283950617283963E-2"/>
                  <c:y val="-1.5930423767205916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Sheet1!$B$26:$D$26</c:f>
              <c:strCache>
                <c:ptCount val="3"/>
                <c:pt idx="0">
                  <c:v>Төрөлт</c:v>
                </c:pt>
                <c:pt idx="1">
                  <c:v>Нас баралт</c:v>
                </c:pt>
                <c:pt idx="2">
                  <c:v>Ердийн цэвэр өсөлт</c:v>
                </c:pt>
              </c:strCache>
            </c:strRef>
          </c:cat>
          <c:val>
            <c:numRef>
              <c:f>Sheet1!$B$29:$D$29</c:f>
              <c:numCache>
                <c:formatCode>General</c:formatCode>
                <c:ptCount val="3"/>
                <c:pt idx="0">
                  <c:v>1846</c:v>
                </c:pt>
                <c:pt idx="1">
                  <c:v>458</c:v>
                </c:pt>
                <c:pt idx="2">
                  <c:v>1388</c:v>
                </c:pt>
              </c:numCache>
            </c:numRef>
          </c:val>
        </c:ser>
        <c:dLbls>
          <c:showLegendKey val="0"/>
          <c:showVal val="1"/>
          <c:showCatName val="0"/>
          <c:showSerName val="0"/>
          <c:showPercent val="0"/>
          <c:showBubbleSize val="0"/>
        </c:dLbls>
        <c:gapWidth val="150"/>
        <c:axId val="61410688"/>
        <c:axId val="61412480"/>
      </c:barChart>
      <c:catAx>
        <c:axId val="61410688"/>
        <c:scaling>
          <c:orientation val="minMax"/>
        </c:scaling>
        <c:delete val="0"/>
        <c:axPos val="b"/>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61412480"/>
        <c:crosses val="autoZero"/>
        <c:auto val="1"/>
        <c:lblAlgn val="ctr"/>
        <c:lblOffset val="100"/>
        <c:noMultiLvlLbl val="0"/>
      </c:catAx>
      <c:valAx>
        <c:axId val="61412480"/>
        <c:scaling>
          <c:orientation val="minMax"/>
        </c:scaling>
        <c:delete val="1"/>
        <c:axPos val="l"/>
        <c:numFmt formatCode="General" sourceLinked="1"/>
        <c:majorTickMark val="out"/>
        <c:minorTickMark val="none"/>
        <c:tickLblPos val="none"/>
        <c:crossAx val="61410688"/>
        <c:crosses val="autoZero"/>
        <c:crossBetween val="between"/>
      </c:valAx>
    </c:plotArea>
    <c:legend>
      <c:legendPos val="t"/>
      <c:layout>
        <c:manualLayout>
          <c:xMode val="edge"/>
          <c:yMode val="edge"/>
          <c:x val="0.20231955380577427"/>
          <c:y val="0.94628225238299124"/>
          <c:w val="0.61049297657237278"/>
          <c:h val="5.3717747617008725E-2"/>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100">
                <a:latin typeface="Arial" panose="020B0604020202020204" pitchFamily="34" charset="0"/>
                <a:cs typeface="Arial" panose="020B0604020202020204" pitchFamily="34" charset="0"/>
              </a:defRPr>
            </a:pPr>
            <a:r>
              <a:rPr lang="mn-MN" sz="1100">
                <a:latin typeface="Arial" panose="020B0604020202020204" pitchFamily="34" charset="0"/>
                <a:cs typeface="Arial" panose="020B0604020202020204" pitchFamily="34" charset="0"/>
              </a:rPr>
              <a:t>Гэмт хэргийн улмаас гэмтсэн, нас барсан иргэд сүүлийн 3 жилийн байдлаар</a:t>
            </a:r>
          </a:p>
        </c:rich>
      </c:tx>
      <c:layout>
        <c:manualLayout>
          <c:xMode val="edge"/>
          <c:yMode val="edge"/>
          <c:x val="0.14644189930804111"/>
          <c:y val="2.3148252524311016E-2"/>
        </c:manualLayout>
      </c:layout>
      <c:overlay val="0"/>
    </c:title>
    <c:autoTitleDeleted val="0"/>
    <c:plotArea>
      <c:layout>
        <c:manualLayout>
          <c:layoutTarget val="inner"/>
          <c:xMode val="edge"/>
          <c:yMode val="edge"/>
          <c:x val="3.333333333333334E-2"/>
          <c:y val="0.18082940277629633"/>
          <c:w val="0.93333333333333335"/>
          <c:h val="0.5805274310090075"/>
        </c:manualLayout>
      </c:layout>
      <c:barChart>
        <c:barDir val="col"/>
        <c:grouping val="clustered"/>
        <c:varyColors val="0"/>
        <c:ser>
          <c:idx val="0"/>
          <c:order val="0"/>
          <c:tx>
            <c:strRef>
              <c:f>Sheet1!$A$55</c:f>
              <c:strCache>
                <c:ptCount val="1"/>
                <c:pt idx="0">
                  <c:v>Гэмтсэн</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Sheet1!$B$54:$D$54</c:f>
              <c:numCache>
                <c:formatCode>General</c:formatCode>
                <c:ptCount val="3"/>
                <c:pt idx="0">
                  <c:v>2014</c:v>
                </c:pt>
                <c:pt idx="1">
                  <c:v>2015</c:v>
                </c:pt>
                <c:pt idx="2">
                  <c:v>2016</c:v>
                </c:pt>
              </c:numCache>
            </c:numRef>
          </c:cat>
          <c:val>
            <c:numRef>
              <c:f>Sheet1!$B$55:$D$55</c:f>
              <c:numCache>
                <c:formatCode>General</c:formatCode>
                <c:ptCount val="3"/>
                <c:pt idx="0">
                  <c:v>221</c:v>
                </c:pt>
                <c:pt idx="1">
                  <c:v>165</c:v>
                </c:pt>
                <c:pt idx="2">
                  <c:v>160</c:v>
                </c:pt>
              </c:numCache>
            </c:numRef>
          </c:val>
        </c:ser>
        <c:ser>
          <c:idx val="1"/>
          <c:order val="1"/>
          <c:tx>
            <c:strRef>
              <c:f>Sheet1!$A$56</c:f>
              <c:strCache>
                <c:ptCount val="1"/>
                <c:pt idx="0">
                  <c:v>Нас барсан</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Sheet1!$B$54:$D$54</c:f>
              <c:numCache>
                <c:formatCode>General</c:formatCode>
                <c:ptCount val="3"/>
                <c:pt idx="0">
                  <c:v>2014</c:v>
                </c:pt>
                <c:pt idx="1">
                  <c:v>2015</c:v>
                </c:pt>
                <c:pt idx="2">
                  <c:v>2016</c:v>
                </c:pt>
              </c:numCache>
            </c:numRef>
          </c:cat>
          <c:val>
            <c:numRef>
              <c:f>Sheet1!$B$56:$D$56</c:f>
              <c:numCache>
                <c:formatCode>General</c:formatCode>
                <c:ptCount val="3"/>
                <c:pt idx="0">
                  <c:v>34</c:v>
                </c:pt>
                <c:pt idx="1">
                  <c:v>32</c:v>
                </c:pt>
                <c:pt idx="2">
                  <c:v>30</c:v>
                </c:pt>
              </c:numCache>
            </c:numRef>
          </c:val>
        </c:ser>
        <c:dLbls>
          <c:showLegendKey val="0"/>
          <c:showVal val="1"/>
          <c:showCatName val="0"/>
          <c:showSerName val="0"/>
          <c:showPercent val="0"/>
          <c:showBubbleSize val="0"/>
        </c:dLbls>
        <c:gapWidth val="150"/>
        <c:axId val="62542592"/>
        <c:axId val="62544128"/>
      </c:barChart>
      <c:catAx>
        <c:axId val="62542592"/>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544128"/>
        <c:crosses val="autoZero"/>
        <c:auto val="1"/>
        <c:lblAlgn val="ctr"/>
        <c:lblOffset val="100"/>
        <c:noMultiLvlLbl val="0"/>
      </c:catAx>
      <c:valAx>
        <c:axId val="62544128"/>
        <c:scaling>
          <c:orientation val="minMax"/>
        </c:scaling>
        <c:delete val="1"/>
        <c:axPos val="l"/>
        <c:numFmt formatCode="General" sourceLinked="1"/>
        <c:majorTickMark val="out"/>
        <c:minorTickMark val="none"/>
        <c:tickLblPos val="none"/>
        <c:crossAx val="62542592"/>
        <c:crosses val="autoZero"/>
        <c:crossBetween val="between"/>
      </c:valAx>
    </c:plotArea>
    <c:legend>
      <c:legendPos val="t"/>
      <c:layout>
        <c:manualLayout>
          <c:xMode val="edge"/>
          <c:yMode val="edge"/>
          <c:x val="0.12561393462180864"/>
          <c:y val="0.92169361272844308"/>
          <c:w val="0.87438606537819141"/>
          <c:h val="5.6734619848368036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200">
                <a:latin typeface="Arial" panose="020B0604020202020204" pitchFamily="34" charset="0"/>
                <a:cs typeface="Arial" panose="020B0604020202020204" pitchFamily="34" charset="0"/>
              </a:defRPr>
            </a:pPr>
            <a:r>
              <a:rPr lang="mn-MN" sz="1200" dirty="0">
                <a:latin typeface="Arial" panose="020B0604020202020204" pitchFamily="34" charset="0"/>
                <a:cs typeface="Arial" panose="020B0604020202020204" pitchFamily="34" charset="0"/>
              </a:rPr>
              <a:t>Гэмт хэргийн улмаас учирсан хохирол,нөхөн төлүүлсэн хувь сүүлийн 3 жилийн </a:t>
            </a:r>
            <a:r>
              <a:rPr lang="mn-MN" sz="1200" dirty="0" smtClean="0">
                <a:latin typeface="Arial" panose="020B0604020202020204" pitchFamily="34" charset="0"/>
                <a:cs typeface="Arial" panose="020B0604020202020204" pitchFamily="34" charset="0"/>
              </a:rPr>
              <a:t>байдлаар</a:t>
            </a:r>
            <a:endParaRPr lang="en-US" sz="1200" dirty="0">
              <a:latin typeface="Arial" panose="020B0604020202020204" pitchFamily="34" charset="0"/>
              <a:cs typeface="Arial" panose="020B0604020202020204" pitchFamily="34" charset="0"/>
            </a:endParaRPr>
          </a:p>
        </c:rich>
      </c:tx>
      <c:layout>
        <c:manualLayout>
          <c:xMode val="edge"/>
          <c:yMode val="edge"/>
          <c:x val="0.10348989271077956"/>
          <c:y val="2.57880658900108E-2"/>
        </c:manualLayout>
      </c:layout>
      <c:overlay val="0"/>
    </c:title>
    <c:autoTitleDeleted val="0"/>
    <c:plotArea>
      <c:layout>
        <c:manualLayout>
          <c:layoutTarget val="inner"/>
          <c:xMode val="edge"/>
          <c:yMode val="edge"/>
          <c:x val="2.6023391812865494E-2"/>
          <c:y val="0.19425441594720291"/>
          <c:w val="0.9739766081871345"/>
          <c:h val="0.59220107903178754"/>
        </c:manualLayout>
      </c:layout>
      <c:barChart>
        <c:barDir val="col"/>
        <c:grouping val="clustered"/>
        <c:varyColors val="0"/>
        <c:ser>
          <c:idx val="0"/>
          <c:order val="0"/>
          <c:tx>
            <c:strRef>
              <c:f>Sheet1!$A$63</c:f>
              <c:strCache>
                <c:ptCount val="1"/>
                <c:pt idx="0">
                  <c:v>Учирсан хохирол/сая. төг/</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Sheet1!$B$62:$D$62</c:f>
              <c:numCache>
                <c:formatCode>General</c:formatCode>
                <c:ptCount val="3"/>
                <c:pt idx="0">
                  <c:v>2014</c:v>
                </c:pt>
                <c:pt idx="1">
                  <c:v>2015</c:v>
                </c:pt>
                <c:pt idx="2">
                  <c:v>2016</c:v>
                </c:pt>
              </c:numCache>
            </c:numRef>
          </c:cat>
          <c:val>
            <c:numRef>
              <c:f>Sheet1!$B$63:$D$63</c:f>
              <c:numCache>
                <c:formatCode>0.0</c:formatCode>
                <c:ptCount val="3"/>
                <c:pt idx="0">
                  <c:v>2348</c:v>
                </c:pt>
                <c:pt idx="1">
                  <c:v>1501</c:v>
                </c:pt>
                <c:pt idx="2">
                  <c:v>1305.3</c:v>
                </c:pt>
              </c:numCache>
            </c:numRef>
          </c:val>
        </c:ser>
        <c:ser>
          <c:idx val="1"/>
          <c:order val="1"/>
          <c:tx>
            <c:strRef>
              <c:f>Sheet1!$A$64</c:f>
              <c:strCache>
                <c:ptCount val="1"/>
                <c:pt idx="0">
                  <c:v>Нөхөн төлүүлэлт /сая.төг/</c:v>
                </c:pt>
              </c:strCache>
            </c:strRef>
          </c:tx>
          <c:invertIfNegative val="0"/>
          <c:dLbls>
            <c:dLbl>
              <c:idx val="0"/>
              <c:layout>
                <c:manualLayout>
                  <c:x val="2.5000000000000001E-2"/>
                  <c:y val="-1.3888888888889015E-2"/>
                </c:manualLayout>
              </c:layout>
              <c:showLegendKey val="0"/>
              <c:showVal val="1"/>
              <c:showCatName val="0"/>
              <c:showSerName val="0"/>
              <c:showPercent val="0"/>
              <c:showBubbleSize val="0"/>
            </c:dLbl>
            <c:dLbl>
              <c:idx val="1"/>
              <c:layout>
                <c:manualLayout>
                  <c:x val="2.5000000000000001E-2"/>
                  <c:y val="-4.1666666666666664E-2"/>
                </c:manualLayout>
              </c:layout>
              <c:showLegendKey val="0"/>
              <c:showVal val="1"/>
              <c:showCatName val="0"/>
              <c:showSerName val="0"/>
              <c:showPercent val="0"/>
              <c:showBubbleSize val="0"/>
            </c:dLbl>
            <c:dLbl>
              <c:idx val="2"/>
              <c:layout>
                <c:manualLayout>
                  <c:x val="2.4999999999999897E-2"/>
                  <c:y val="-1.3888888888888843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Sheet1!$B$62:$D$62</c:f>
              <c:numCache>
                <c:formatCode>General</c:formatCode>
                <c:ptCount val="3"/>
                <c:pt idx="0">
                  <c:v>2014</c:v>
                </c:pt>
                <c:pt idx="1">
                  <c:v>2015</c:v>
                </c:pt>
                <c:pt idx="2">
                  <c:v>2016</c:v>
                </c:pt>
              </c:numCache>
            </c:numRef>
          </c:cat>
          <c:val>
            <c:numRef>
              <c:f>Sheet1!$B$64:$D$64</c:f>
              <c:numCache>
                <c:formatCode>0.0</c:formatCode>
                <c:ptCount val="3"/>
                <c:pt idx="0" formatCode="General">
                  <c:v>1115.3</c:v>
                </c:pt>
                <c:pt idx="1">
                  <c:v>926.1</c:v>
                </c:pt>
                <c:pt idx="2">
                  <c:v>905.9</c:v>
                </c:pt>
              </c:numCache>
            </c:numRef>
          </c:val>
        </c:ser>
        <c:dLbls>
          <c:showLegendKey val="0"/>
          <c:showVal val="1"/>
          <c:showCatName val="0"/>
          <c:showSerName val="0"/>
          <c:showPercent val="0"/>
          <c:showBubbleSize val="0"/>
        </c:dLbls>
        <c:gapWidth val="150"/>
        <c:axId val="62574592"/>
        <c:axId val="62576128"/>
      </c:barChart>
      <c:catAx>
        <c:axId val="62574592"/>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576128"/>
        <c:crosses val="autoZero"/>
        <c:auto val="1"/>
        <c:lblAlgn val="ctr"/>
        <c:lblOffset val="100"/>
        <c:noMultiLvlLbl val="0"/>
      </c:catAx>
      <c:valAx>
        <c:axId val="62576128"/>
        <c:scaling>
          <c:orientation val="minMax"/>
        </c:scaling>
        <c:delete val="1"/>
        <c:axPos val="l"/>
        <c:numFmt formatCode="0.0" sourceLinked="1"/>
        <c:majorTickMark val="out"/>
        <c:minorTickMark val="none"/>
        <c:tickLblPos val="none"/>
        <c:crossAx val="62574592"/>
        <c:crosses val="autoZero"/>
        <c:crossBetween val="between"/>
      </c:valAx>
    </c:plotArea>
    <c:legend>
      <c:legendPos val="t"/>
      <c:layout>
        <c:manualLayout>
          <c:xMode val="edge"/>
          <c:yMode val="edge"/>
          <c:x val="5.0887783763871632E-2"/>
          <c:y val="0.88865740740740762"/>
          <c:w val="0.9"/>
          <c:h val="7.7636759661901991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solidFill>
                  <a:schemeClr val="tx1"/>
                </a:solidFill>
              </a:defRPr>
            </a:pPr>
            <a:r>
              <a:rPr lang="mn-MN" sz="1200" dirty="0">
                <a:solidFill>
                  <a:schemeClr val="tx1"/>
                </a:solidFill>
                <a:latin typeface="Arial" pitchFamily="34" charset="0"/>
                <a:cs typeface="Arial" pitchFamily="34" charset="0"/>
              </a:rPr>
              <a:t>Бүртгэгдсэн гэмт хэргийн тоо сүүлийн      </a:t>
            </a:r>
          </a:p>
          <a:p>
            <a:pPr>
              <a:defRPr>
                <a:solidFill>
                  <a:schemeClr val="tx1"/>
                </a:solidFill>
              </a:defRPr>
            </a:pPr>
            <a:r>
              <a:rPr lang="mn-MN" sz="1200" baseline="0" dirty="0">
                <a:solidFill>
                  <a:schemeClr val="tx1"/>
                </a:solidFill>
                <a:latin typeface="Arial" pitchFamily="34" charset="0"/>
                <a:cs typeface="Arial" pitchFamily="34" charset="0"/>
              </a:rPr>
              <a:t> 3 жилийн </a:t>
            </a:r>
            <a:r>
              <a:rPr lang="mn-MN" sz="1200" baseline="0" dirty="0" smtClean="0">
                <a:solidFill>
                  <a:schemeClr val="tx1"/>
                </a:solidFill>
                <a:latin typeface="Arial" pitchFamily="34" charset="0"/>
                <a:cs typeface="Arial" pitchFamily="34" charset="0"/>
              </a:rPr>
              <a:t>байдлаар</a:t>
            </a:r>
            <a:endParaRPr lang="mn-MN" sz="1200" dirty="0">
              <a:solidFill>
                <a:schemeClr val="tx1"/>
              </a:solidFill>
              <a:latin typeface="Arial" pitchFamily="34" charset="0"/>
              <a:cs typeface="Arial" pitchFamily="34" charset="0"/>
            </a:endParaRPr>
          </a:p>
        </c:rich>
      </c:tx>
      <c:layout>
        <c:manualLayout>
          <c:xMode val="edge"/>
          <c:yMode val="edge"/>
          <c:x val="0.29968530719374364"/>
          <c:y val="6.8965517241379309E-2"/>
        </c:manualLayout>
      </c:layout>
      <c:overlay val="0"/>
    </c:title>
    <c:autoTitleDeleted val="0"/>
    <c:plotArea>
      <c:layout>
        <c:manualLayout>
          <c:layoutTarget val="inner"/>
          <c:xMode val="edge"/>
          <c:yMode val="edge"/>
          <c:x val="3.0555555555555582E-2"/>
          <c:y val="0.30582385535141554"/>
          <c:w val="0.93888888888889011"/>
          <c:h val="0.41152960046660836"/>
        </c:manualLayout>
      </c:layout>
      <c:lineChart>
        <c:grouping val="standard"/>
        <c:varyColors val="0"/>
        <c:ser>
          <c:idx val="0"/>
          <c:order val="0"/>
          <c:tx>
            <c:strRef>
              <c:f>Sheet1!$A$70</c:f>
              <c:strCache>
                <c:ptCount val="1"/>
                <c:pt idx="0">
                  <c:v>гэмт хэргийн тоо</c:v>
                </c:pt>
              </c:strCache>
            </c:strRef>
          </c:tx>
          <c:dLbls>
            <c:dLbl>
              <c:idx val="0"/>
              <c:layout>
                <c:manualLayout>
                  <c:x val="-4.1666666666666664E-2"/>
                  <c:y val="-4.1666666666666664E-2"/>
                </c:manualLayout>
              </c:layout>
              <c:showLegendKey val="0"/>
              <c:showVal val="1"/>
              <c:showCatName val="0"/>
              <c:showSerName val="0"/>
              <c:showPercent val="0"/>
              <c:showBubbleSize val="0"/>
            </c:dLbl>
            <c:dLbl>
              <c:idx val="1"/>
              <c:layout>
                <c:manualLayout>
                  <c:x val="-2.1882130805077952E-2"/>
                  <c:y val="-5.4278215223097059E-2"/>
                </c:manualLayout>
              </c:layout>
              <c:showLegendKey val="0"/>
              <c:showVal val="1"/>
              <c:showCatName val="0"/>
              <c:showSerName val="0"/>
              <c:showPercent val="0"/>
              <c:showBubbleSize val="0"/>
            </c:dLbl>
            <c:dLbl>
              <c:idx val="2"/>
              <c:layout>
                <c:manualLayout>
                  <c:x val="-2.5000000000000001E-2"/>
                  <c:y val="-4.1666666666666664E-2"/>
                </c:manualLayout>
              </c:layout>
              <c:showLegendKey val="0"/>
              <c:showVal val="1"/>
              <c:showCatName val="0"/>
              <c:showSerName val="0"/>
              <c:showPercent val="0"/>
              <c:showBubbleSize val="0"/>
            </c:dLbl>
            <c:txPr>
              <a:bodyPr/>
              <a:lstStyle/>
              <a:p>
                <a:pPr>
                  <a:defRPr b="0">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Sheet1!$B$69:$D$69</c:f>
              <c:numCache>
                <c:formatCode>General</c:formatCode>
                <c:ptCount val="3"/>
                <c:pt idx="0">
                  <c:v>2014</c:v>
                </c:pt>
                <c:pt idx="1">
                  <c:v>2015</c:v>
                </c:pt>
                <c:pt idx="2">
                  <c:v>2016</c:v>
                </c:pt>
              </c:numCache>
            </c:numRef>
          </c:cat>
          <c:val>
            <c:numRef>
              <c:f>Sheet1!$B$70:$D$70</c:f>
              <c:numCache>
                <c:formatCode>General</c:formatCode>
                <c:ptCount val="3"/>
                <c:pt idx="0">
                  <c:v>578</c:v>
                </c:pt>
                <c:pt idx="1">
                  <c:v>460</c:v>
                </c:pt>
                <c:pt idx="2">
                  <c:v>420</c:v>
                </c:pt>
              </c:numCache>
            </c:numRef>
          </c:val>
          <c:smooth val="0"/>
        </c:ser>
        <c:dLbls>
          <c:showLegendKey val="0"/>
          <c:showVal val="1"/>
          <c:showCatName val="0"/>
          <c:showSerName val="0"/>
          <c:showPercent val="0"/>
          <c:showBubbleSize val="0"/>
        </c:dLbls>
        <c:marker val="1"/>
        <c:smooth val="0"/>
        <c:axId val="62616320"/>
        <c:axId val="62619008"/>
      </c:lineChart>
      <c:catAx>
        <c:axId val="62616320"/>
        <c:scaling>
          <c:orientation val="minMax"/>
        </c:scaling>
        <c:delete val="0"/>
        <c:axPos val="b"/>
        <c:numFmt formatCode="General" sourceLinked="1"/>
        <c:majorTickMark val="none"/>
        <c:minorTickMark val="none"/>
        <c:tickLblPos val="nextTo"/>
        <c:txPr>
          <a:bodyPr/>
          <a:lstStyle/>
          <a:p>
            <a:pPr>
              <a:defRPr b="0">
                <a:latin typeface="Arial" pitchFamily="34" charset="0"/>
                <a:cs typeface="Arial" pitchFamily="34" charset="0"/>
              </a:defRPr>
            </a:pPr>
            <a:endParaRPr lang="en-US"/>
          </a:p>
        </c:txPr>
        <c:crossAx val="62619008"/>
        <c:crosses val="autoZero"/>
        <c:auto val="1"/>
        <c:lblAlgn val="ctr"/>
        <c:lblOffset val="100"/>
        <c:noMultiLvlLbl val="0"/>
      </c:catAx>
      <c:valAx>
        <c:axId val="62619008"/>
        <c:scaling>
          <c:orientation val="minMax"/>
        </c:scaling>
        <c:delete val="1"/>
        <c:axPos val="l"/>
        <c:numFmt formatCode="General" sourceLinked="1"/>
        <c:majorTickMark val="out"/>
        <c:minorTickMark val="none"/>
        <c:tickLblPos val="none"/>
        <c:crossAx val="6261632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200">
                <a:latin typeface="Arial" panose="020B0604020202020204" pitchFamily="34" charset="0"/>
                <a:cs typeface="Arial" panose="020B0604020202020204" pitchFamily="34" charset="0"/>
              </a:defRPr>
            </a:pPr>
            <a:r>
              <a:rPr lang="mn-MN" sz="1200" dirty="0">
                <a:latin typeface="Arial" panose="020B0604020202020204" pitchFamily="34" charset="0"/>
                <a:cs typeface="Arial" panose="020B0604020202020204" pitchFamily="34" charset="0"/>
              </a:rPr>
              <a:t>Нийгмийн даатгалд даатгуулагчдын тоо </a:t>
            </a:r>
            <a:r>
              <a:rPr lang="mn-MN" sz="1200" dirty="0" smtClean="0">
                <a:latin typeface="Arial" panose="020B0604020202020204" pitchFamily="34" charset="0"/>
                <a:cs typeface="Arial" panose="020B0604020202020204" pitchFamily="34" charset="0"/>
              </a:rPr>
              <a:t>сүүлийн</a:t>
            </a:r>
            <a:r>
              <a:rPr lang="mn-MN" sz="1200" baseline="0" dirty="0" smtClean="0">
                <a:latin typeface="Arial" panose="020B0604020202020204" pitchFamily="34" charset="0"/>
                <a:cs typeface="Arial" panose="020B0604020202020204" pitchFamily="34" charset="0"/>
              </a:rPr>
              <a:t> 3</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жилийн байдлаар</a:t>
            </a:r>
            <a:endParaRPr lang="en-US" sz="1200" dirty="0">
              <a:latin typeface="Arial" panose="020B0604020202020204" pitchFamily="34" charset="0"/>
              <a:cs typeface="Arial" panose="020B0604020202020204" pitchFamily="34" charset="0"/>
            </a:endParaRPr>
          </a:p>
        </c:rich>
      </c:tx>
      <c:layout>
        <c:manualLayout>
          <c:xMode val="edge"/>
          <c:yMode val="edge"/>
          <c:x val="0.16180648157318744"/>
          <c:y val="2.3169398588089692E-2"/>
        </c:manualLayout>
      </c:layout>
      <c:overlay val="0"/>
    </c:title>
    <c:autoTitleDeleted val="0"/>
    <c:plotArea>
      <c:layout>
        <c:manualLayout>
          <c:layoutTarget val="inner"/>
          <c:xMode val="edge"/>
          <c:yMode val="edge"/>
          <c:x val="2.9141984462753852E-2"/>
          <c:y val="0.15484151019584091"/>
          <c:w val="0.94171603107449253"/>
          <c:h val="0.63126253449088121"/>
        </c:manualLayout>
      </c:layout>
      <c:barChart>
        <c:barDir val="col"/>
        <c:grouping val="clustered"/>
        <c:varyColors val="0"/>
        <c:ser>
          <c:idx val="0"/>
          <c:order val="0"/>
          <c:tx>
            <c:strRef>
              <c:f>Sheet1!$A$98</c:f>
              <c:strCache>
                <c:ptCount val="1"/>
                <c:pt idx="0">
                  <c:v>Сайн дурын даатгуулагч</c:v>
                </c:pt>
              </c:strCache>
            </c:strRef>
          </c:tx>
          <c:invertIfNegative val="0"/>
          <c:dLbls>
            <c:dLbl>
              <c:idx val="0"/>
              <c:layout>
                <c:manualLayout>
                  <c:x val="-2.6492713147958052E-3"/>
                  <c:y val="-1.2500000000000001E-2"/>
                </c:manualLayout>
              </c:layout>
              <c:showLegendKey val="0"/>
              <c:showVal val="1"/>
              <c:showCatName val="0"/>
              <c:showSerName val="0"/>
              <c:showPercent val="0"/>
              <c:showBubbleSize val="0"/>
            </c:dLbl>
            <c:dLbl>
              <c:idx val="1"/>
              <c:layout>
                <c:manualLayout>
                  <c:x val="0"/>
                  <c:y val="-3.7500000000000006E-2"/>
                </c:manualLayout>
              </c:layout>
              <c:showLegendKey val="0"/>
              <c:showVal val="1"/>
              <c:showCatName val="0"/>
              <c:showSerName val="0"/>
              <c:showPercent val="0"/>
              <c:showBubbleSize val="0"/>
            </c:dLbl>
            <c:dLbl>
              <c:idx val="2"/>
              <c:layout>
                <c:manualLayout>
                  <c:x val="2.6492713147959032E-3"/>
                  <c:y val="-3.7500000000000006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Sheet1!$B$97:$D$97</c:f>
              <c:numCache>
                <c:formatCode>General</c:formatCode>
                <c:ptCount val="3"/>
                <c:pt idx="0">
                  <c:v>2014</c:v>
                </c:pt>
                <c:pt idx="1">
                  <c:v>2015</c:v>
                </c:pt>
                <c:pt idx="2">
                  <c:v>2016</c:v>
                </c:pt>
              </c:numCache>
            </c:numRef>
          </c:cat>
          <c:val>
            <c:numRef>
              <c:f>Sheet1!$B$98:$D$98</c:f>
              <c:numCache>
                <c:formatCode>General</c:formatCode>
                <c:ptCount val="3"/>
                <c:pt idx="0">
                  <c:v>4300</c:v>
                </c:pt>
                <c:pt idx="1">
                  <c:v>4363</c:v>
                </c:pt>
                <c:pt idx="2">
                  <c:v>6324</c:v>
                </c:pt>
              </c:numCache>
            </c:numRef>
          </c:val>
        </c:ser>
        <c:ser>
          <c:idx val="1"/>
          <c:order val="1"/>
          <c:tx>
            <c:strRef>
              <c:f>Sheet1!$A$99</c:f>
              <c:strCache>
                <c:ptCount val="1"/>
                <c:pt idx="0">
                  <c:v>Заавал даатуулагч</c:v>
                </c:pt>
              </c:strCache>
            </c:strRef>
          </c:tx>
          <c:invertIfNegative val="0"/>
          <c:dLbls>
            <c:dLbl>
              <c:idx val="0"/>
              <c:layout>
                <c:manualLayout>
                  <c:x val="2.1194170518366449E-2"/>
                  <c:y val="-1.2500000000000001E-2"/>
                </c:manualLayout>
              </c:layout>
              <c:showLegendKey val="0"/>
              <c:showVal val="1"/>
              <c:showCatName val="0"/>
              <c:showSerName val="0"/>
              <c:showPercent val="0"/>
              <c:showBubbleSize val="0"/>
            </c:dLbl>
            <c:dLbl>
              <c:idx val="1"/>
              <c:layout>
                <c:manualLayout>
                  <c:x val="1.0597085259183224E-2"/>
                  <c:y val="-2.0833333333333343E-2"/>
                </c:manualLayout>
              </c:layout>
              <c:showLegendKey val="0"/>
              <c:showVal val="1"/>
              <c:showCatName val="0"/>
              <c:showSerName val="0"/>
              <c:showPercent val="0"/>
              <c:showBubbleSize val="0"/>
            </c:dLbl>
            <c:dLbl>
              <c:idx val="2"/>
              <c:layout>
                <c:manualLayout>
                  <c:x val="0"/>
                  <c:y val="-2.5000000000000001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Sheet1!$B$97:$D$97</c:f>
              <c:numCache>
                <c:formatCode>General</c:formatCode>
                <c:ptCount val="3"/>
                <c:pt idx="0">
                  <c:v>2014</c:v>
                </c:pt>
                <c:pt idx="1">
                  <c:v>2015</c:v>
                </c:pt>
                <c:pt idx="2">
                  <c:v>2016</c:v>
                </c:pt>
              </c:numCache>
            </c:numRef>
          </c:cat>
          <c:val>
            <c:numRef>
              <c:f>Sheet1!$B$99:$D$99</c:f>
              <c:numCache>
                <c:formatCode>General</c:formatCode>
                <c:ptCount val="3"/>
                <c:pt idx="0">
                  <c:v>12122</c:v>
                </c:pt>
                <c:pt idx="1">
                  <c:v>11990</c:v>
                </c:pt>
                <c:pt idx="2">
                  <c:v>11819</c:v>
                </c:pt>
              </c:numCache>
            </c:numRef>
          </c:val>
        </c:ser>
        <c:dLbls>
          <c:showLegendKey val="0"/>
          <c:showVal val="1"/>
          <c:showCatName val="0"/>
          <c:showSerName val="0"/>
          <c:showPercent val="0"/>
          <c:showBubbleSize val="0"/>
        </c:dLbls>
        <c:gapWidth val="150"/>
        <c:axId val="62675584"/>
        <c:axId val="62693760"/>
      </c:barChart>
      <c:catAx>
        <c:axId val="62675584"/>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693760"/>
        <c:crosses val="autoZero"/>
        <c:auto val="1"/>
        <c:lblAlgn val="ctr"/>
        <c:lblOffset val="100"/>
        <c:noMultiLvlLbl val="0"/>
      </c:catAx>
      <c:valAx>
        <c:axId val="62693760"/>
        <c:scaling>
          <c:orientation val="minMax"/>
        </c:scaling>
        <c:delete val="1"/>
        <c:axPos val="l"/>
        <c:numFmt formatCode="General" sourceLinked="1"/>
        <c:majorTickMark val="out"/>
        <c:minorTickMark val="none"/>
        <c:tickLblPos val="none"/>
        <c:crossAx val="62675584"/>
        <c:crosses val="autoZero"/>
        <c:crossBetween val="between"/>
      </c:valAx>
    </c:plotArea>
    <c:legend>
      <c:legendPos val="t"/>
      <c:layout>
        <c:manualLayout>
          <c:xMode val="edge"/>
          <c:yMode val="edge"/>
          <c:x val="0.11053761224722668"/>
          <c:y val="0.91057677165354334"/>
          <c:w val="0.76167635041390169"/>
          <c:h val="8.819586614173229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200">
                <a:latin typeface="Arial" panose="020B0604020202020204" pitchFamily="34" charset="0"/>
                <a:cs typeface="Arial" panose="020B0604020202020204" pitchFamily="34" charset="0"/>
              </a:defRPr>
            </a:pPr>
            <a:r>
              <a:rPr lang="mn-MN" sz="1200">
                <a:latin typeface="Arial" panose="020B0604020202020204" pitchFamily="34" charset="0"/>
                <a:cs typeface="Arial" panose="020B0604020202020204" pitchFamily="34" charset="0"/>
              </a:rPr>
              <a:t>Тэтгэвэр авагчдын тоо сүүлийн 3 жилийн байдлаар</a:t>
            </a:r>
            <a:endParaRPr lang="en-US" sz="1200">
              <a:latin typeface="Arial" panose="020B0604020202020204" pitchFamily="34" charset="0"/>
              <a:cs typeface="Arial" panose="020B0604020202020204" pitchFamily="34" charset="0"/>
            </a:endParaRPr>
          </a:p>
        </c:rich>
      </c:tx>
      <c:layout>
        <c:manualLayout>
          <c:xMode val="edge"/>
          <c:yMode val="edge"/>
          <c:x val="0.17482456140350869"/>
          <c:y val="0"/>
        </c:manualLayout>
      </c:layout>
      <c:overlay val="0"/>
    </c:title>
    <c:autoTitleDeleted val="0"/>
    <c:plotArea>
      <c:layout>
        <c:manualLayout>
          <c:layoutTarget val="inner"/>
          <c:xMode val="edge"/>
          <c:yMode val="edge"/>
          <c:x val="3.2163742690058485E-2"/>
          <c:y val="0.10355945891378962"/>
          <c:w val="0.93567251461988343"/>
          <c:h val="0.71245911568746212"/>
        </c:manualLayout>
      </c:layout>
      <c:barChart>
        <c:barDir val="col"/>
        <c:grouping val="clustered"/>
        <c:varyColors val="0"/>
        <c:ser>
          <c:idx val="0"/>
          <c:order val="0"/>
          <c:tx>
            <c:strRef>
              <c:f>Sheet1!$A$106</c:f>
              <c:strCache>
                <c:ptCount val="1"/>
                <c:pt idx="0">
                  <c:v>Өндөр настаны</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Sheet1!$B$105:$D$105</c:f>
              <c:numCache>
                <c:formatCode>General</c:formatCode>
                <c:ptCount val="3"/>
                <c:pt idx="0">
                  <c:v>2014</c:v>
                </c:pt>
                <c:pt idx="1">
                  <c:v>2015</c:v>
                </c:pt>
                <c:pt idx="2">
                  <c:v>2016</c:v>
                </c:pt>
              </c:numCache>
            </c:numRef>
          </c:cat>
          <c:val>
            <c:numRef>
              <c:f>Sheet1!$B$106:$D$106</c:f>
              <c:numCache>
                <c:formatCode>General</c:formatCode>
                <c:ptCount val="3"/>
                <c:pt idx="0">
                  <c:v>6434</c:v>
                </c:pt>
                <c:pt idx="1">
                  <c:v>6825</c:v>
                </c:pt>
                <c:pt idx="2">
                  <c:v>7155</c:v>
                </c:pt>
              </c:numCache>
            </c:numRef>
          </c:val>
        </c:ser>
        <c:ser>
          <c:idx val="1"/>
          <c:order val="1"/>
          <c:tx>
            <c:strRef>
              <c:f>Sheet1!$A$107</c:f>
              <c:strCache>
                <c:ptCount val="1"/>
                <c:pt idx="0">
                  <c:v>Тахир дутуу</c:v>
                </c:pt>
              </c:strCache>
            </c:strRef>
          </c:tx>
          <c:invertIfNegative val="0"/>
          <c:dLbls>
            <c:dLbl>
              <c:idx val="0"/>
              <c:layout>
                <c:manualLayout>
                  <c:x val="1.4619883040935677E-2"/>
                  <c:y val="-1.7094017094017103E-2"/>
                </c:manualLayout>
              </c:layout>
              <c:showLegendKey val="0"/>
              <c:showVal val="1"/>
              <c:showCatName val="0"/>
              <c:showSerName val="0"/>
              <c:showPercent val="0"/>
              <c:showBubbleSize val="0"/>
            </c:dLbl>
            <c:dLbl>
              <c:idx val="1"/>
              <c:layout>
                <c:manualLayout>
                  <c:x val="2.3391812865497082E-2"/>
                  <c:y val="-4.2735042735042739E-3"/>
                </c:manualLayout>
              </c:layout>
              <c:showLegendKey val="0"/>
              <c:showVal val="1"/>
              <c:showCatName val="0"/>
              <c:showSerName val="0"/>
              <c:showPercent val="0"/>
              <c:showBubbleSize val="0"/>
            </c:dLbl>
            <c:dLbl>
              <c:idx val="2"/>
              <c:layout>
                <c:manualLayout>
                  <c:x val="1.1695906432748536E-2"/>
                  <c:y val="-4.2735042735042739E-3"/>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Sheet1!$B$105:$D$105</c:f>
              <c:numCache>
                <c:formatCode>General</c:formatCode>
                <c:ptCount val="3"/>
                <c:pt idx="0">
                  <c:v>2014</c:v>
                </c:pt>
                <c:pt idx="1">
                  <c:v>2015</c:v>
                </c:pt>
                <c:pt idx="2">
                  <c:v>2016</c:v>
                </c:pt>
              </c:numCache>
            </c:numRef>
          </c:cat>
          <c:val>
            <c:numRef>
              <c:f>Sheet1!$B$107:$D$107</c:f>
              <c:numCache>
                <c:formatCode>General</c:formatCode>
                <c:ptCount val="3"/>
                <c:pt idx="0">
                  <c:v>1474</c:v>
                </c:pt>
                <c:pt idx="1">
                  <c:v>1640</c:v>
                </c:pt>
                <c:pt idx="2">
                  <c:v>2006</c:v>
                </c:pt>
              </c:numCache>
            </c:numRef>
          </c:val>
        </c:ser>
        <c:ser>
          <c:idx val="2"/>
          <c:order val="2"/>
          <c:tx>
            <c:strRef>
              <c:f>Sheet1!$A$108</c:f>
              <c:strCache>
                <c:ptCount val="1"/>
                <c:pt idx="0">
                  <c:v>Тэжээгчээ алдсаны</c:v>
                </c:pt>
              </c:strCache>
            </c:strRef>
          </c:tx>
          <c:invertIfNegative val="0"/>
          <c:dLbls>
            <c:dLbl>
              <c:idx val="0"/>
              <c:layout>
                <c:manualLayout>
                  <c:x val="1.754385964912282E-2"/>
                  <c:y val="-1.7094017094017179E-2"/>
                </c:manualLayout>
              </c:layout>
              <c:showLegendKey val="0"/>
              <c:showVal val="1"/>
              <c:showCatName val="0"/>
              <c:showSerName val="0"/>
              <c:showPercent val="0"/>
              <c:showBubbleSize val="0"/>
            </c:dLbl>
            <c:dLbl>
              <c:idx val="1"/>
              <c:layout>
                <c:manualLayout>
                  <c:x val="2.6315789473684216E-2"/>
                  <c:y val="4.2735042735042739E-3"/>
                </c:manualLayout>
              </c:layout>
              <c:showLegendKey val="0"/>
              <c:showVal val="1"/>
              <c:showCatName val="0"/>
              <c:showSerName val="0"/>
              <c:showPercent val="0"/>
              <c:showBubbleSize val="0"/>
            </c:dLbl>
            <c:dLbl>
              <c:idx val="2"/>
              <c:layout>
                <c:manualLayout>
                  <c:x val="3.2163742690058485E-2"/>
                  <c:y val="-1.709435359041666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Sheet1!$B$105:$D$105</c:f>
              <c:numCache>
                <c:formatCode>General</c:formatCode>
                <c:ptCount val="3"/>
                <c:pt idx="0">
                  <c:v>2014</c:v>
                </c:pt>
                <c:pt idx="1">
                  <c:v>2015</c:v>
                </c:pt>
                <c:pt idx="2">
                  <c:v>2016</c:v>
                </c:pt>
              </c:numCache>
            </c:numRef>
          </c:cat>
          <c:val>
            <c:numRef>
              <c:f>Sheet1!$B$108:$D$108</c:f>
              <c:numCache>
                <c:formatCode>General</c:formatCode>
                <c:ptCount val="3"/>
                <c:pt idx="0">
                  <c:v>705</c:v>
                </c:pt>
                <c:pt idx="1">
                  <c:v>680</c:v>
                </c:pt>
                <c:pt idx="2">
                  <c:v>734</c:v>
                </c:pt>
              </c:numCache>
            </c:numRef>
          </c:val>
        </c:ser>
        <c:dLbls>
          <c:showLegendKey val="0"/>
          <c:showVal val="1"/>
          <c:showCatName val="0"/>
          <c:showSerName val="0"/>
          <c:showPercent val="0"/>
          <c:showBubbleSize val="0"/>
        </c:dLbls>
        <c:gapWidth val="150"/>
        <c:axId val="62725120"/>
        <c:axId val="62743296"/>
      </c:barChart>
      <c:catAx>
        <c:axId val="62725120"/>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743296"/>
        <c:crosses val="autoZero"/>
        <c:auto val="1"/>
        <c:lblAlgn val="ctr"/>
        <c:lblOffset val="100"/>
        <c:noMultiLvlLbl val="0"/>
      </c:catAx>
      <c:valAx>
        <c:axId val="62743296"/>
        <c:scaling>
          <c:orientation val="minMax"/>
        </c:scaling>
        <c:delete val="1"/>
        <c:axPos val="l"/>
        <c:numFmt formatCode="General" sourceLinked="1"/>
        <c:majorTickMark val="out"/>
        <c:minorTickMark val="none"/>
        <c:tickLblPos val="none"/>
        <c:crossAx val="62725120"/>
        <c:crosses val="autoZero"/>
        <c:crossBetween val="between"/>
      </c:valAx>
    </c:plotArea>
    <c:legend>
      <c:legendPos val="t"/>
      <c:layout>
        <c:manualLayout>
          <c:xMode val="edge"/>
          <c:yMode val="edge"/>
          <c:x val="5.1385780724777827E-2"/>
          <c:y val="0.89807692307692288"/>
          <c:w val="0.9"/>
          <c:h val="7.763678578639209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200">
                <a:latin typeface="Arial" panose="020B0604020202020204" pitchFamily="34" charset="0"/>
                <a:cs typeface="Arial" panose="020B0604020202020204" pitchFamily="34" charset="0"/>
              </a:defRPr>
            </a:pPr>
            <a:r>
              <a:rPr lang="mn-MN" sz="1200">
                <a:latin typeface="Arial" panose="020B0604020202020204" pitchFamily="34" charset="0"/>
                <a:cs typeface="Arial" panose="020B0604020202020204" pitchFamily="34" charset="0"/>
              </a:rPr>
              <a:t>Олгосон тэтгэвэр сүүлийн 3 жилийн байдлаар /сая,төг/</a:t>
            </a:r>
          </a:p>
        </c:rich>
      </c:tx>
      <c:layout>
        <c:manualLayout>
          <c:xMode val="edge"/>
          <c:yMode val="edge"/>
          <c:x val="0.30864527559055127"/>
          <c:y val="2.8735645187639252E-2"/>
        </c:manualLayout>
      </c:layout>
      <c:overlay val="0"/>
    </c:title>
    <c:autoTitleDeleted val="0"/>
    <c:plotArea>
      <c:layout>
        <c:manualLayout>
          <c:layoutTarget val="inner"/>
          <c:xMode val="edge"/>
          <c:yMode val="edge"/>
          <c:x val="1.0000000000000004E-2"/>
          <c:y val="0.13761749371775447"/>
          <c:w val="0.9633333333333336"/>
          <c:h val="0.58862095602360232"/>
        </c:manualLayout>
      </c:layout>
      <c:lineChart>
        <c:grouping val="stacked"/>
        <c:varyColors val="0"/>
        <c:ser>
          <c:idx val="0"/>
          <c:order val="0"/>
          <c:tx>
            <c:strRef>
              <c:f>Sheet1!$A$111</c:f>
              <c:strCache>
                <c:ptCount val="1"/>
                <c:pt idx="0">
                  <c:v>Олгосон тэтгэвэр</c:v>
                </c:pt>
              </c:strCache>
            </c:strRef>
          </c:tx>
          <c:dLbls>
            <c:dLbl>
              <c:idx val="0"/>
              <c:layout>
                <c:manualLayout>
                  <c:x val="-9.0000000000000024E-2"/>
                  <c:y val="-3.4482774225167094E-2"/>
                </c:manualLayout>
              </c:layout>
              <c:showLegendKey val="0"/>
              <c:showVal val="1"/>
              <c:showCatName val="0"/>
              <c:showSerName val="0"/>
              <c:showPercent val="0"/>
              <c:showBubbleSize val="0"/>
            </c:dLbl>
            <c:dLbl>
              <c:idx val="1"/>
              <c:layout>
                <c:manualLayout>
                  <c:x val="-4.1666666666666664E-2"/>
                  <c:y val="-4.5977032300222792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Sheet1!$B$110:$D$110</c:f>
              <c:numCache>
                <c:formatCode>General</c:formatCode>
                <c:ptCount val="3"/>
                <c:pt idx="0">
                  <c:v>2014</c:v>
                </c:pt>
                <c:pt idx="1">
                  <c:v>2015</c:v>
                </c:pt>
                <c:pt idx="2">
                  <c:v>2016</c:v>
                </c:pt>
              </c:numCache>
            </c:numRef>
          </c:cat>
          <c:val>
            <c:numRef>
              <c:f>Sheet1!$B$111:$D$111</c:f>
              <c:numCache>
                <c:formatCode>General</c:formatCode>
                <c:ptCount val="3"/>
                <c:pt idx="0">
                  <c:v>22744.2</c:v>
                </c:pt>
                <c:pt idx="1">
                  <c:v>42822.2</c:v>
                </c:pt>
                <c:pt idx="2">
                  <c:v>32500.9</c:v>
                </c:pt>
              </c:numCache>
            </c:numRef>
          </c:val>
          <c:smooth val="0"/>
        </c:ser>
        <c:dLbls>
          <c:showLegendKey val="0"/>
          <c:showVal val="1"/>
          <c:showCatName val="0"/>
          <c:showSerName val="0"/>
          <c:showPercent val="0"/>
          <c:showBubbleSize val="0"/>
        </c:dLbls>
        <c:marker val="1"/>
        <c:smooth val="0"/>
        <c:axId val="62763008"/>
        <c:axId val="62765696"/>
      </c:lineChart>
      <c:catAx>
        <c:axId val="62763008"/>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765696"/>
        <c:crosses val="autoZero"/>
        <c:auto val="1"/>
        <c:lblAlgn val="ctr"/>
        <c:lblOffset val="100"/>
        <c:noMultiLvlLbl val="0"/>
      </c:catAx>
      <c:valAx>
        <c:axId val="62765696"/>
        <c:scaling>
          <c:orientation val="minMax"/>
        </c:scaling>
        <c:delete val="1"/>
        <c:axPos val="l"/>
        <c:numFmt formatCode="General" sourceLinked="1"/>
        <c:majorTickMark val="out"/>
        <c:minorTickMark val="none"/>
        <c:tickLblPos val="none"/>
        <c:crossAx val="62763008"/>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lgn="ctr">
              <a:defRPr sz="1200">
                <a:latin typeface="Arial" panose="020B0604020202020204" pitchFamily="34" charset="0"/>
                <a:cs typeface="Arial" panose="020B0604020202020204" pitchFamily="34" charset="0"/>
              </a:defRPr>
            </a:pPr>
            <a:r>
              <a:rPr lang="mn-MN" sz="1200" dirty="0">
                <a:latin typeface="Arial" panose="020B0604020202020204" pitchFamily="34" charset="0"/>
                <a:cs typeface="Arial" panose="020B0604020202020204" pitchFamily="34" charset="0"/>
              </a:rPr>
              <a:t>Халамжийн сан /</a:t>
            </a:r>
            <a:r>
              <a:rPr lang="mn-MN" sz="1200" dirty="0" smtClean="0">
                <a:latin typeface="Arial" panose="020B0604020202020204" pitchFamily="34" charset="0"/>
                <a:cs typeface="Arial" panose="020B0604020202020204" pitchFamily="34" charset="0"/>
              </a:rPr>
              <a:t>сая.төг</a:t>
            </a:r>
            <a:r>
              <a:rPr lang="mn-MN" sz="1200" dirty="0">
                <a:latin typeface="Arial" panose="020B0604020202020204" pitchFamily="34" charset="0"/>
                <a:cs typeface="Arial" panose="020B0604020202020204" pitchFamily="34" charset="0"/>
              </a:rPr>
              <a:t>/</a:t>
            </a:r>
          </a:p>
        </c:rich>
      </c:tx>
      <c:layout>
        <c:manualLayout>
          <c:xMode val="edge"/>
          <c:yMode val="edge"/>
          <c:x val="0.23983838825702342"/>
          <c:y val="3.3958419671225308E-2"/>
        </c:manualLayout>
      </c:layout>
      <c:overlay val="0"/>
    </c:title>
    <c:autoTitleDeleted val="0"/>
    <c:plotArea>
      <c:layout>
        <c:manualLayout>
          <c:layoutTarget val="inner"/>
          <c:xMode val="edge"/>
          <c:yMode val="edge"/>
          <c:x val="6.096732051244854E-2"/>
          <c:y val="0.19364783349449741"/>
          <c:w val="0.93903267948755154"/>
          <c:h val="0.64124326564442602"/>
        </c:manualLayout>
      </c:layout>
      <c:barChart>
        <c:barDir val="col"/>
        <c:grouping val="clustered"/>
        <c:varyColors val="0"/>
        <c:ser>
          <c:idx val="0"/>
          <c:order val="0"/>
          <c:tx>
            <c:strRef>
              <c:f>Sheet1!$A$126</c:f>
              <c:strCache>
                <c:ptCount val="1"/>
                <c:pt idx="0">
                  <c:v>Халамжийн сан /сая,төг/</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Sheet1!$B$125:$D$125</c:f>
              <c:numCache>
                <c:formatCode>General</c:formatCode>
                <c:ptCount val="3"/>
                <c:pt idx="0">
                  <c:v>2014</c:v>
                </c:pt>
                <c:pt idx="1">
                  <c:v>2015</c:v>
                </c:pt>
                <c:pt idx="2">
                  <c:v>2016</c:v>
                </c:pt>
              </c:numCache>
            </c:numRef>
          </c:cat>
          <c:val>
            <c:numRef>
              <c:f>Sheet1!$B$126:$D$126</c:f>
              <c:numCache>
                <c:formatCode>General</c:formatCode>
                <c:ptCount val="3"/>
                <c:pt idx="0">
                  <c:v>7220.1</c:v>
                </c:pt>
                <c:pt idx="1">
                  <c:v>6974.5</c:v>
                </c:pt>
                <c:pt idx="2">
                  <c:v>8178.6</c:v>
                </c:pt>
              </c:numCache>
            </c:numRef>
          </c:val>
        </c:ser>
        <c:dLbls>
          <c:showLegendKey val="0"/>
          <c:showVal val="1"/>
          <c:showCatName val="0"/>
          <c:showSerName val="0"/>
          <c:showPercent val="0"/>
          <c:showBubbleSize val="0"/>
        </c:dLbls>
        <c:gapWidth val="150"/>
        <c:axId val="62922112"/>
        <c:axId val="62945536"/>
      </c:barChart>
      <c:catAx>
        <c:axId val="62922112"/>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945536"/>
        <c:crosses val="autoZero"/>
        <c:auto val="1"/>
        <c:lblAlgn val="ctr"/>
        <c:lblOffset val="100"/>
        <c:noMultiLvlLbl val="0"/>
      </c:catAx>
      <c:valAx>
        <c:axId val="62945536"/>
        <c:scaling>
          <c:orientation val="minMax"/>
        </c:scaling>
        <c:delete val="1"/>
        <c:axPos val="l"/>
        <c:numFmt formatCode="General" sourceLinked="1"/>
        <c:majorTickMark val="out"/>
        <c:minorTickMark val="none"/>
        <c:tickLblPos val="none"/>
        <c:crossAx val="62922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200">
                <a:latin typeface="Arial" panose="020B0604020202020204" pitchFamily="34" charset="0"/>
                <a:cs typeface="Arial" panose="020B0604020202020204" pitchFamily="34" charset="0"/>
              </a:defRPr>
            </a:pPr>
            <a:r>
              <a:rPr lang="mn-MN" sz="1200">
                <a:latin typeface="Arial" panose="020B0604020202020204" pitchFamily="34" charset="0"/>
                <a:cs typeface="Arial" panose="020B0604020202020204" pitchFamily="34" charset="0"/>
              </a:rPr>
              <a:t>Халамжийн санд хамрагдсан хүний тоо сүүлийн 3 жилийн байдлаар</a:t>
            </a:r>
            <a:endParaRPr lang="en-US" sz="1200">
              <a:latin typeface="Arial" panose="020B0604020202020204" pitchFamily="34" charset="0"/>
              <a:cs typeface="Arial" panose="020B0604020202020204" pitchFamily="34" charset="0"/>
            </a:endParaRPr>
          </a:p>
        </c:rich>
      </c:tx>
      <c:overlay val="0"/>
    </c:title>
    <c:autoTitleDeleted val="0"/>
    <c:plotArea>
      <c:layout>
        <c:manualLayout>
          <c:layoutTarget val="inner"/>
          <c:xMode val="edge"/>
          <c:yMode val="edge"/>
          <c:x val="3.333333333333334E-2"/>
          <c:y val="0.11858557202408522"/>
          <c:w val="0.93333333333333335"/>
          <c:h val="0.58192558700432717"/>
        </c:manualLayout>
      </c:layout>
      <c:barChart>
        <c:barDir val="col"/>
        <c:grouping val="clustered"/>
        <c:varyColors val="0"/>
        <c:ser>
          <c:idx val="0"/>
          <c:order val="0"/>
          <c:tx>
            <c:strRef>
              <c:f>Sheet1!$A$117</c:f>
              <c:strCache>
                <c:ptCount val="1"/>
                <c:pt idx="0">
                  <c:v>2014</c:v>
                </c:pt>
              </c:strCache>
            </c:strRef>
          </c:tx>
          <c:invertIfNegative val="0"/>
          <c:dLbls>
            <c:dLbl>
              <c:idx val="0"/>
              <c:layout>
                <c:manualLayout>
                  <c:x val="0"/>
                  <c:y val="-2.4509803921568631E-3"/>
                </c:manualLayout>
              </c:layout>
              <c:showLegendKey val="0"/>
              <c:showVal val="1"/>
              <c:showCatName val="0"/>
              <c:showSerName val="0"/>
              <c:showPercent val="0"/>
              <c:showBubbleSize val="0"/>
            </c:dLbl>
            <c:dLbl>
              <c:idx val="3"/>
              <c:layout>
                <c:manualLayout>
                  <c:x val="-2.4242424242424232E-2"/>
                  <c:y val="-1.4705882352941176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Sheet1!$B$116:$E$116</c:f>
              <c:strCache>
                <c:ptCount val="4"/>
                <c:pt idx="0">
                  <c:v>Тэтгэвэр</c:v>
                </c:pt>
                <c:pt idx="1">
                  <c:v>Тэтгэмж</c:v>
                </c:pt>
                <c:pt idx="2">
                  <c:v>Ахмад настанд үзүүлсэн хөнгөлөлт</c:v>
                </c:pt>
                <c:pt idx="3">
                  <c:v>Тахир дутуу хүмүүст үзүүлсэн хөнгөлөлт</c:v>
                </c:pt>
              </c:strCache>
            </c:strRef>
          </c:cat>
          <c:val>
            <c:numRef>
              <c:f>Sheet1!$B$117:$E$117</c:f>
              <c:numCache>
                <c:formatCode>General</c:formatCode>
                <c:ptCount val="4"/>
                <c:pt idx="0">
                  <c:v>2423</c:v>
                </c:pt>
                <c:pt idx="1">
                  <c:v>11652</c:v>
                </c:pt>
                <c:pt idx="2">
                  <c:v>2040</c:v>
                </c:pt>
                <c:pt idx="3">
                  <c:v>1196</c:v>
                </c:pt>
              </c:numCache>
            </c:numRef>
          </c:val>
        </c:ser>
        <c:ser>
          <c:idx val="1"/>
          <c:order val="1"/>
          <c:tx>
            <c:strRef>
              <c:f>Sheet1!$A$118</c:f>
              <c:strCache>
                <c:ptCount val="1"/>
                <c:pt idx="0">
                  <c:v>2015</c:v>
                </c:pt>
              </c:strCache>
            </c:strRef>
          </c:tx>
          <c:invertIfNegative val="0"/>
          <c:dLbls>
            <c:dLbl>
              <c:idx val="0"/>
              <c:layout>
                <c:manualLayout>
                  <c:x val="1.2121212121212121E-2"/>
                  <c:y val="7.3529411764705881E-3"/>
                </c:manualLayout>
              </c:layout>
              <c:showLegendKey val="0"/>
              <c:showVal val="1"/>
              <c:showCatName val="0"/>
              <c:showSerName val="0"/>
              <c:showPercent val="0"/>
              <c:showBubbleSize val="0"/>
            </c:dLbl>
            <c:dLbl>
              <c:idx val="1"/>
              <c:layout>
                <c:manualLayout>
                  <c:x val="3.0303030303030303E-3"/>
                  <c:y val="9.8039215686274508E-3"/>
                </c:manualLayout>
              </c:layout>
              <c:showLegendKey val="0"/>
              <c:showVal val="1"/>
              <c:showCatName val="0"/>
              <c:showSerName val="0"/>
              <c:showPercent val="0"/>
              <c:showBubbleSize val="0"/>
            </c:dLbl>
            <c:dLbl>
              <c:idx val="3"/>
              <c:layout>
                <c:manualLayout>
                  <c:x val="-9.0909090909090991E-3"/>
                  <c:y val="7.3529411764706801E-3"/>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Sheet1!$B$116:$E$116</c:f>
              <c:strCache>
                <c:ptCount val="4"/>
                <c:pt idx="0">
                  <c:v>Тэтгэвэр</c:v>
                </c:pt>
                <c:pt idx="1">
                  <c:v>Тэтгэмж</c:v>
                </c:pt>
                <c:pt idx="2">
                  <c:v>Ахмад настанд үзүүлсэн хөнгөлөлт</c:v>
                </c:pt>
                <c:pt idx="3">
                  <c:v>Тахир дутуу хүмүүст үзүүлсэн хөнгөлөлт</c:v>
                </c:pt>
              </c:strCache>
            </c:strRef>
          </c:cat>
          <c:val>
            <c:numRef>
              <c:f>Sheet1!$B$118:$E$118</c:f>
              <c:numCache>
                <c:formatCode>General</c:formatCode>
                <c:ptCount val="4"/>
                <c:pt idx="0">
                  <c:v>1864</c:v>
                </c:pt>
                <c:pt idx="1">
                  <c:v>1939</c:v>
                </c:pt>
                <c:pt idx="2">
                  <c:v>868</c:v>
                </c:pt>
                <c:pt idx="3">
                  <c:v>1125</c:v>
                </c:pt>
              </c:numCache>
            </c:numRef>
          </c:val>
        </c:ser>
        <c:ser>
          <c:idx val="2"/>
          <c:order val="2"/>
          <c:tx>
            <c:strRef>
              <c:f>Sheet1!$A$119</c:f>
              <c:strCache>
                <c:ptCount val="1"/>
                <c:pt idx="0">
                  <c:v>2016</c:v>
                </c:pt>
              </c:strCache>
            </c:strRef>
          </c:tx>
          <c:invertIfNegative val="0"/>
          <c:dLbls>
            <c:dLbl>
              <c:idx val="0"/>
              <c:layout>
                <c:manualLayout>
                  <c:x val="3.0303030303030311E-2"/>
                  <c:y val="-9.8039215686274508E-3"/>
                </c:manualLayout>
              </c:layout>
              <c:showLegendKey val="0"/>
              <c:showVal val="1"/>
              <c:showCatName val="0"/>
              <c:showSerName val="0"/>
              <c:showPercent val="0"/>
              <c:showBubbleSize val="0"/>
            </c:dLbl>
            <c:dLbl>
              <c:idx val="3"/>
              <c:layout>
                <c:manualLayout>
                  <c:x val="2.1212121212121213E-2"/>
                  <c:y val="-2.4509803921569542E-3"/>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Sheet1!$B$116:$E$116</c:f>
              <c:strCache>
                <c:ptCount val="4"/>
                <c:pt idx="0">
                  <c:v>Тэтгэвэр</c:v>
                </c:pt>
                <c:pt idx="1">
                  <c:v>Тэтгэмж</c:v>
                </c:pt>
                <c:pt idx="2">
                  <c:v>Ахмад настанд үзүүлсэн хөнгөлөлт</c:v>
                </c:pt>
                <c:pt idx="3">
                  <c:v>Тахир дутуу хүмүүст үзүүлсэн хөнгөлөлт</c:v>
                </c:pt>
              </c:strCache>
            </c:strRef>
          </c:cat>
          <c:val>
            <c:numRef>
              <c:f>Sheet1!$B$119:$E$119</c:f>
              <c:numCache>
                <c:formatCode>General</c:formatCode>
                <c:ptCount val="4"/>
                <c:pt idx="0">
                  <c:v>1941</c:v>
                </c:pt>
                <c:pt idx="1">
                  <c:v>11268</c:v>
                </c:pt>
                <c:pt idx="2">
                  <c:v>7369</c:v>
                </c:pt>
                <c:pt idx="3">
                  <c:v>1147</c:v>
                </c:pt>
              </c:numCache>
            </c:numRef>
          </c:val>
        </c:ser>
        <c:dLbls>
          <c:showLegendKey val="0"/>
          <c:showVal val="1"/>
          <c:showCatName val="0"/>
          <c:showSerName val="0"/>
          <c:showPercent val="0"/>
          <c:showBubbleSize val="0"/>
        </c:dLbls>
        <c:gapWidth val="150"/>
        <c:axId val="63247104"/>
        <c:axId val="63248640"/>
      </c:barChart>
      <c:catAx>
        <c:axId val="63247104"/>
        <c:scaling>
          <c:orientation val="minMax"/>
        </c:scaling>
        <c:delete val="0"/>
        <c:axPos val="b"/>
        <c:majorTickMark val="none"/>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63248640"/>
        <c:crosses val="autoZero"/>
        <c:auto val="1"/>
        <c:lblAlgn val="ctr"/>
        <c:lblOffset val="100"/>
        <c:noMultiLvlLbl val="0"/>
      </c:catAx>
      <c:valAx>
        <c:axId val="63248640"/>
        <c:scaling>
          <c:orientation val="minMax"/>
        </c:scaling>
        <c:delete val="1"/>
        <c:axPos val="l"/>
        <c:numFmt formatCode="General" sourceLinked="1"/>
        <c:majorTickMark val="out"/>
        <c:minorTickMark val="none"/>
        <c:tickLblPos val="none"/>
        <c:crossAx val="63247104"/>
        <c:crosses val="autoZero"/>
        <c:crossBetween val="between"/>
      </c:valAx>
    </c:plotArea>
    <c:legend>
      <c:legendPos val="t"/>
      <c:layout>
        <c:manualLayout>
          <c:xMode val="edge"/>
          <c:yMode val="edge"/>
          <c:x val="0.1082543545693152"/>
          <c:y val="0.86503795133716399"/>
          <c:w val="0.72899737532808395"/>
          <c:h val="0.12781833014116478"/>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lgn="ctr">
              <a:defRPr sz="1200" b="0">
                <a:latin typeface="Arial" panose="020B0604020202020204" pitchFamily="34" charset="0"/>
                <a:cs typeface="Arial" panose="020B0604020202020204" pitchFamily="34" charset="0"/>
              </a:defRPr>
            </a:pPr>
            <a:r>
              <a:rPr lang="mn-MN" sz="1200" b="0">
                <a:latin typeface="Arial" panose="020B0604020202020204" pitchFamily="34" charset="0"/>
                <a:cs typeface="Arial" panose="020B0604020202020204" pitchFamily="34" charset="0"/>
              </a:rPr>
              <a:t>Урлагын байгууллагуудын олсон орлого</a:t>
            </a:r>
          </a:p>
          <a:p>
            <a:pPr algn="ctr">
              <a:defRPr sz="1200" b="0">
                <a:latin typeface="Arial" panose="020B0604020202020204" pitchFamily="34" charset="0"/>
                <a:cs typeface="Arial" panose="020B0604020202020204" pitchFamily="34" charset="0"/>
              </a:defRPr>
            </a:pPr>
            <a:r>
              <a:rPr lang="mn-MN" sz="1200" b="0">
                <a:latin typeface="Arial" panose="020B0604020202020204" pitchFamily="34" charset="0"/>
                <a:cs typeface="Arial" panose="020B0604020202020204" pitchFamily="34" charset="0"/>
              </a:rPr>
              <a:t> сүүлийн 3 жилийн байдлаар</a:t>
            </a:r>
            <a:endParaRPr lang="en-US" sz="1200" b="0">
              <a:latin typeface="Arial" panose="020B0604020202020204" pitchFamily="34" charset="0"/>
              <a:cs typeface="Arial" panose="020B0604020202020204" pitchFamily="34" charset="0"/>
            </a:endParaRPr>
          </a:p>
        </c:rich>
      </c:tx>
      <c:layout>
        <c:manualLayout>
          <c:xMode val="edge"/>
          <c:yMode val="edge"/>
          <c:x val="0.11427672955974844"/>
          <c:y val="4.3859649122807015E-3"/>
        </c:manualLayout>
      </c:layout>
      <c:overlay val="0"/>
    </c:title>
    <c:autoTitleDeleted val="0"/>
    <c:plotArea>
      <c:layout>
        <c:manualLayout>
          <c:layoutTarget val="inner"/>
          <c:xMode val="edge"/>
          <c:yMode val="edge"/>
          <c:x val="3.2163750095259493E-2"/>
          <c:y val="0.16774496937882771"/>
          <c:w val="0.9356724998094812"/>
          <c:h val="0.60053441236512151"/>
        </c:manualLayout>
      </c:layout>
      <c:barChart>
        <c:barDir val="col"/>
        <c:grouping val="clustered"/>
        <c:varyColors val="0"/>
        <c:ser>
          <c:idx val="0"/>
          <c:order val="0"/>
          <c:tx>
            <c:strRef>
              <c:f>Sheet1!$A$131</c:f>
              <c:strCache>
                <c:ptCount val="1"/>
                <c:pt idx="0">
                  <c:v>ОНСМузей</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Sheet1!$B$130:$D$130</c:f>
              <c:numCache>
                <c:formatCode>General</c:formatCode>
                <c:ptCount val="3"/>
                <c:pt idx="0">
                  <c:v>2014</c:v>
                </c:pt>
                <c:pt idx="1">
                  <c:v>2015</c:v>
                </c:pt>
                <c:pt idx="2">
                  <c:v>2016</c:v>
                </c:pt>
              </c:numCache>
            </c:numRef>
          </c:cat>
          <c:val>
            <c:numRef>
              <c:f>Sheet1!$B$131:$D$131</c:f>
              <c:numCache>
                <c:formatCode>General</c:formatCode>
                <c:ptCount val="3"/>
                <c:pt idx="0">
                  <c:v>1122.4000000000001</c:v>
                </c:pt>
                <c:pt idx="1">
                  <c:v>850.2</c:v>
                </c:pt>
                <c:pt idx="2">
                  <c:v>1530.2</c:v>
                </c:pt>
              </c:numCache>
            </c:numRef>
          </c:val>
        </c:ser>
        <c:ser>
          <c:idx val="1"/>
          <c:order val="1"/>
          <c:tx>
            <c:strRef>
              <c:f>Sheet1!$A$132</c:f>
              <c:strCache>
                <c:ptCount val="1"/>
                <c:pt idx="0">
                  <c:v>АДБЧуулга</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Sheet1!$B$130:$D$130</c:f>
              <c:numCache>
                <c:formatCode>General</c:formatCode>
                <c:ptCount val="3"/>
                <c:pt idx="0">
                  <c:v>2014</c:v>
                </c:pt>
                <c:pt idx="1">
                  <c:v>2015</c:v>
                </c:pt>
                <c:pt idx="2">
                  <c:v>2016</c:v>
                </c:pt>
              </c:numCache>
            </c:numRef>
          </c:cat>
          <c:val>
            <c:numRef>
              <c:f>Sheet1!$B$132:$D$132</c:f>
              <c:numCache>
                <c:formatCode>General</c:formatCode>
                <c:ptCount val="3"/>
                <c:pt idx="0">
                  <c:v>26134.7</c:v>
                </c:pt>
                <c:pt idx="1">
                  <c:v>20783.7</c:v>
                </c:pt>
                <c:pt idx="2">
                  <c:v>23069.8</c:v>
                </c:pt>
              </c:numCache>
            </c:numRef>
          </c:val>
        </c:ser>
        <c:ser>
          <c:idx val="2"/>
          <c:order val="2"/>
          <c:tx>
            <c:strRef>
              <c:f>Sheet1!$A$133</c:f>
              <c:strCache>
                <c:ptCount val="1"/>
                <c:pt idx="0">
                  <c:v>Соёлын төвүүд</c:v>
                </c:pt>
              </c:strCache>
            </c:strRef>
          </c:tx>
          <c:invertIfNegative val="0"/>
          <c:dLbls>
            <c:dLbl>
              <c:idx val="0"/>
              <c:layout>
                <c:manualLayout>
                  <c:x val="4.0935681939421209E-2"/>
                  <c:y val="-2.3148148148148147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Sheet1!$B$130:$D$130</c:f>
              <c:numCache>
                <c:formatCode>General</c:formatCode>
                <c:ptCount val="3"/>
                <c:pt idx="0">
                  <c:v>2014</c:v>
                </c:pt>
                <c:pt idx="1">
                  <c:v>2015</c:v>
                </c:pt>
                <c:pt idx="2">
                  <c:v>2016</c:v>
                </c:pt>
              </c:numCache>
            </c:numRef>
          </c:cat>
          <c:val>
            <c:numRef>
              <c:f>Sheet1!$B$133:$D$133</c:f>
              <c:numCache>
                <c:formatCode>General</c:formatCode>
                <c:ptCount val="3"/>
                <c:pt idx="0">
                  <c:v>10007.4</c:v>
                </c:pt>
                <c:pt idx="1">
                  <c:v>49717.2</c:v>
                </c:pt>
                <c:pt idx="2">
                  <c:v>45974.2</c:v>
                </c:pt>
              </c:numCache>
            </c:numRef>
          </c:val>
        </c:ser>
        <c:dLbls>
          <c:showLegendKey val="0"/>
          <c:showVal val="1"/>
          <c:showCatName val="0"/>
          <c:showSerName val="0"/>
          <c:showPercent val="0"/>
          <c:showBubbleSize val="0"/>
        </c:dLbls>
        <c:gapWidth val="150"/>
        <c:axId val="64628992"/>
        <c:axId val="64651264"/>
      </c:barChart>
      <c:catAx>
        <c:axId val="64628992"/>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4651264"/>
        <c:crosses val="autoZero"/>
        <c:auto val="1"/>
        <c:lblAlgn val="ctr"/>
        <c:lblOffset val="100"/>
        <c:noMultiLvlLbl val="0"/>
      </c:catAx>
      <c:valAx>
        <c:axId val="64651264"/>
        <c:scaling>
          <c:orientation val="minMax"/>
        </c:scaling>
        <c:delete val="1"/>
        <c:axPos val="l"/>
        <c:numFmt formatCode="General" sourceLinked="1"/>
        <c:majorTickMark val="out"/>
        <c:minorTickMark val="none"/>
        <c:tickLblPos val="none"/>
        <c:crossAx val="64628992"/>
        <c:crosses val="autoZero"/>
        <c:crossBetween val="between"/>
      </c:valAx>
    </c:plotArea>
    <c:legend>
      <c:legendPos val="t"/>
      <c:layout>
        <c:manualLayout>
          <c:xMode val="edge"/>
          <c:yMode val="edge"/>
          <c:x val="8.8596051157169758E-2"/>
          <c:y val="0.88958350600911729"/>
          <c:w val="0.9"/>
          <c:h val="8.4543445227241318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200" b="0">
                <a:latin typeface="Arial" panose="020B0604020202020204" pitchFamily="34" charset="0"/>
                <a:cs typeface="Arial" panose="020B0604020202020204" pitchFamily="34" charset="0"/>
              </a:defRPr>
            </a:pPr>
            <a:r>
              <a:rPr lang="mn-MN" sz="1200" b="0">
                <a:latin typeface="Arial" panose="020B0604020202020204" pitchFamily="34" charset="0"/>
                <a:cs typeface="Arial" panose="020B0604020202020204" pitchFamily="34" charset="0"/>
              </a:rPr>
              <a:t>Урлагын байгууллагуудын үзэгчдийн тоо сүүлийн 3 жилийн байдлаар </a:t>
            </a:r>
          </a:p>
        </c:rich>
      </c:tx>
      <c:layout>
        <c:manualLayout>
          <c:xMode val="edge"/>
          <c:yMode val="edge"/>
          <c:x val="0.15269444444444444"/>
          <c:y val="3.9610592729894083E-3"/>
        </c:manualLayout>
      </c:layout>
      <c:overlay val="0"/>
    </c:title>
    <c:autoTitleDeleted val="0"/>
    <c:plotArea>
      <c:layout>
        <c:manualLayout>
          <c:layoutTarget val="inner"/>
          <c:xMode val="edge"/>
          <c:yMode val="edge"/>
          <c:x val="0.1501550743657043"/>
          <c:y val="0.14203032186766126"/>
          <c:w val="0.75540048118985126"/>
          <c:h val="0.72639073076391769"/>
        </c:manualLayout>
      </c:layout>
      <c:barChart>
        <c:barDir val="bar"/>
        <c:grouping val="clustered"/>
        <c:varyColors val="0"/>
        <c:ser>
          <c:idx val="0"/>
          <c:order val="0"/>
          <c:tx>
            <c:strRef>
              <c:f>Sheet1!$A$141</c:f>
              <c:strCache>
                <c:ptCount val="1"/>
                <c:pt idx="0">
                  <c:v>ОНСМузей</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Sheet1!$B$140:$D$140</c:f>
              <c:numCache>
                <c:formatCode>General</c:formatCode>
                <c:ptCount val="3"/>
                <c:pt idx="0">
                  <c:v>2014</c:v>
                </c:pt>
                <c:pt idx="1">
                  <c:v>2015</c:v>
                </c:pt>
                <c:pt idx="2">
                  <c:v>2016</c:v>
                </c:pt>
              </c:numCache>
            </c:numRef>
          </c:cat>
          <c:val>
            <c:numRef>
              <c:f>Sheet1!$B$141:$D$141</c:f>
              <c:numCache>
                <c:formatCode>General</c:formatCode>
                <c:ptCount val="3"/>
                <c:pt idx="0">
                  <c:v>7892</c:v>
                </c:pt>
                <c:pt idx="1">
                  <c:v>2672</c:v>
                </c:pt>
                <c:pt idx="2">
                  <c:v>5088</c:v>
                </c:pt>
              </c:numCache>
            </c:numRef>
          </c:val>
        </c:ser>
        <c:ser>
          <c:idx val="1"/>
          <c:order val="1"/>
          <c:tx>
            <c:strRef>
              <c:f>Sheet1!$A$142</c:f>
              <c:strCache>
                <c:ptCount val="1"/>
                <c:pt idx="0">
                  <c:v>АДБЧуулга</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Sheet1!$B$140:$D$140</c:f>
              <c:numCache>
                <c:formatCode>General</c:formatCode>
                <c:ptCount val="3"/>
                <c:pt idx="0">
                  <c:v>2014</c:v>
                </c:pt>
                <c:pt idx="1">
                  <c:v>2015</c:v>
                </c:pt>
                <c:pt idx="2">
                  <c:v>2016</c:v>
                </c:pt>
              </c:numCache>
            </c:numRef>
          </c:cat>
          <c:val>
            <c:numRef>
              <c:f>Sheet1!$B$142:$D$142</c:f>
              <c:numCache>
                <c:formatCode>General</c:formatCode>
                <c:ptCount val="3"/>
                <c:pt idx="0">
                  <c:v>19580</c:v>
                </c:pt>
                <c:pt idx="1">
                  <c:v>19250</c:v>
                </c:pt>
                <c:pt idx="2">
                  <c:v>19563</c:v>
                </c:pt>
              </c:numCache>
            </c:numRef>
          </c:val>
        </c:ser>
        <c:ser>
          <c:idx val="2"/>
          <c:order val="2"/>
          <c:tx>
            <c:strRef>
              <c:f>Sheet1!$A$143</c:f>
              <c:strCache>
                <c:ptCount val="1"/>
                <c:pt idx="0">
                  <c:v>Соёлын төвүүд</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Sheet1!$B$140:$D$140</c:f>
              <c:numCache>
                <c:formatCode>General</c:formatCode>
                <c:ptCount val="3"/>
                <c:pt idx="0">
                  <c:v>2014</c:v>
                </c:pt>
                <c:pt idx="1">
                  <c:v>2015</c:v>
                </c:pt>
                <c:pt idx="2">
                  <c:v>2016</c:v>
                </c:pt>
              </c:numCache>
            </c:numRef>
          </c:cat>
          <c:val>
            <c:numRef>
              <c:f>Sheet1!$B$143:$D$143</c:f>
              <c:numCache>
                <c:formatCode>General</c:formatCode>
                <c:ptCount val="3"/>
                <c:pt idx="0">
                  <c:v>97624</c:v>
                </c:pt>
                <c:pt idx="1">
                  <c:v>400618</c:v>
                </c:pt>
                <c:pt idx="2">
                  <c:v>871556</c:v>
                </c:pt>
              </c:numCache>
            </c:numRef>
          </c:val>
        </c:ser>
        <c:dLbls>
          <c:showLegendKey val="0"/>
          <c:showVal val="1"/>
          <c:showCatName val="0"/>
          <c:showSerName val="0"/>
          <c:showPercent val="0"/>
          <c:showBubbleSize val="0"/>
        </c:dLbls>
        <c:gapWidth val="150"/>
        <c:axId val="64666240"/>
        <c:axId val="64684416"/>
      </c:barChart>
      <c:catAx>
        <c:axId val="64666240"/>
        <c:scaling>
          <c:orientation val="minMax"/>
        </c:scaling>
        <c:delete val="0"/>
        <c:axPos val="l"/>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4684416"/>
        <c:crosses val="autoZero"/>
        <c:auto val="1"/>
        <c:lblAlgn val="ctr"/>
        <c:lblOffset val="100"/>
        <c:noMultiLvlLbl val="0"/>
      </c:catAx>
      <c:valAx>
        <c:axId val="64684416"/>
        <c:scaling>
          <c:orientation val="minMax"/>
        </c:scaling>
        <c:delete val="1"/>
        <c:axPos val="b"/>
        <c:numFmt formatCode="General" sourceLinked="1"/>
        <c:majorTickMark val="out"/>
        <c:minorTickMark val="none"/>
        <c:tickLblPos val="none"/>
        <c:crossAx val="64666240"/>
        <c:crosses val="autoZero"/>
        <c:crossBetween val="between"/>
      </c:valAx>
    </c:plotArea>
    <c:legend>
      <c:legendPos val="t"/>
      <c:layout>
        <c:manualLayout>
          <c:xMode val="edge"/>
          <c:yMode val="edge"/>
          <c:x val="0.11472178477690295"/>
          <c:y val="0.89605263157894732"/>
          <c:w val="0.81380752405949264"/>
          <c:h val="9.1817361449190338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a:latin typeface="Arial" panose="020B0604020202020204" pitchFamily="34" charset="0"/>
                <a:cs typeface="Arial" panose="020B0604020202020204" pitchFamily="34" charset="0"/>
              </a:defRPr>
            </a:pPr>
            <a:r>
              <a:rPr lang="mn-MN" sz="1200">
                <a:latin typeface="Arial" panose="020B0604020202020204" pitchFamily="34" charset="0"/>
                <a:cs typeface="Arial" panose="020B0604020202020204" pitchFamily="34" charset="0"/>
              </a:rPr>
              <a:t>Амаржсан эх, амьд төрсөн хүүхдийн тоо сүүлийн 3 жилийн байдлаар</a:t>
            </a:r>
            <a:endParaRPr lang="en-US" sz="1200">
              <a:latin typeface="Arial" panose="020B0604020202020204" pitchFamily="34" charset="0"/>
              <a:cs typeface="Arial" panose="020B0604020202020204" pitchFamily="34" charset="0"/>
            </a:endParaRPr>
          </a:p>
        </c:rich>
      </c:tx>
      <c:layout>
        <c:manualLayout>
          <c:xMode val="edge"/>
          <c:yMode val="edge"/>
          <c:x val="0.13963458589248384"/>
          <c:y val="0"/>
        </c:manualLayout>
      </c:layout>
      <c:overlay val="0"/>
    </c:title>
    <c:autoTitleDeleted val="0"/>
    <c:plotArea>
      <c:layout>
        <c:manualLayout>
          <c:layoutTarget val="inner"/>
          <c:xMode val="edge"/>
          <c:yMode val="edge"/>
          <c:x val="1.8859644780668417E-2"/>
          <c:y val="0.17913385826771652"/>
          <c:w val="0.97982456604858781"/>
          <c:h val="0.58914552347623217"/>
        </c:manualLayout>
      </c:layout>
      <c:barChart>
        <c:barDir val="col"/>
        <c:grouping val="clustered"/>
        <c:varyColors val="0"/>
        <c:ser>
          <c:idx val="0"/>
          <c:order val="0"/>
          <c:tx>
            <c:strRef>
              <c:f>Sheet1!$A$81</c:f>
              <c:strCache>
                <c:ptCount val="1"/>
                <c:pt idx="0">
                  <c:v>Амаржсан эх</c:v>
                </c:pt>
              </c:strCache>
            </c:strRef>
          </c:tx>
          <c:invertIfNegative val="0"/>
          <c:dLbls>
            <c:dLbl>
              <c:idx val="2"/>
              <c:layout>
                <c:manualLayout>
                  <c:x val="0"/>
                  <c:y val="1.5151515151515157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Sheet1!$B$80:$D$80</c:f>
              <c:numCache>
                <c:formatCode>General</c:formatCode>
                <c:ptCount val="3"/>
                <c:pt idx="0">
                  <c:v>2014</c:v>
                </c:pt>
                <c:pt idx="1">
                  <c:v>2015</c:v>
                </c:pt>
                <c:pt idx="2">
                  <c:v>2016</c:v>
                </c:pt>
              </c:numCache>
            </c:numRef>
          </c:cat>
          <c:val>
            <c:numRef>
              <c:f>Sheet1!$B$81:$D$81</c:f>
              <c:numCache>
                <c:formatCode>General</c:formatCode>
                <c:ptCount val="3"/>
                <c:pt idx="0">
                  <c:v>1630</c:v>
                </c:pt>
                <c:pt idx="1">
                  <c:v>1633</c:v>
                </c:pt>
                <c:pt idx="2">
                  <c:v>1638</c:v>
                </c:pt>
              </c:numCache>
            </c:numRef>
          </c:val>
        </c:ser>
        <c:ser>
          <c:idx val="1"/>
          <c:order val="1"/>
          <c:tx>
            <c:strRef>
              <c:f>Sheet1!$A$82</c:f>
              <c:strCache>
                <c:ptCount val="1"/>
                <c:pt idx="0">
                  <c:v>Амьд төрсөн хүүхдийн тоо</c:v>
                </c:pt>
              </c:strCache>
            </c:strRef>
          </c:tx>
          <c:invertIfNegative val="0"/>
          <c:dLbls>
            <c:dLbl>
              <c:idx val="1"/>
              <c:layout>
                <c:manualLayout>
                  <c:x val="2.631578341488618E-2"/>
                  <c:y val="5.0505050505050492E-3"/>
                </c:manualLayout>
              </c:layout>
              <c:showLegendKey val="0"/>
              <c:showVal val="1"/>
              <c:showCatName val="0"/>
              <c:showSerName val="0"/>
              <c:showPercent val="0"/>
              <c:showBubbleSize val="0"/>
            </c:dLbl>
            <c:dLbl>
              <c:idx val="2"/>
              <c:layout>
                <c:manualLayout>
                  <c:x val="3.2163735284860884E-2"/>
                  <c:y val="1.5151515151515157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Sheet1!$B$80:$D$80</c:f>
              <c:numCache>
                <c:formatCode>General</c:formatCode>
                <c:ptCount val="3"/>
                <c:pt idx="0">
                  <c:v>2014</c:v>
                </c:pt>
                <c:pt idx="1">
                  <c:v>2015</c:v>
                </c:pt>
                <c:pt idx="2">
                  <c:v>2016</c:v>
                </c:pt>
              </c:numCache>
            </c:numRef>
          </c:cat>
          <c:val>
            <c:numRef>
              <c:f>Sheet1!$B$82:$D$82</c:f>
              <c:numCache>
                <c:formatCode>General</c:formatCode>
                <c:ptCount val="3"/>
                <c:pt idx="0">
                  <c:v>1637</c:v>
                </c:pt>
                <c:pt idx="1">
                  <c:v>1634</c:v>
                </c:pt>
                <c:pt idx="2">
                  <c:v>1638</c:v>
                </c:pt>
              </c:numCache>
            </c:numRef>
          </c:val>
        </c:ser>
        <c:dLbls>
          <c:showLegendKey val="0"/>
          <c:showVal val="1"/>
          <c:showCatName val="0"/>
          <c:showSerName val="0"/>
          <c:showPercent val="0"/>
          <c:showBubbleSize val="0"/>
        </c:dLbls>
        <c:gapWidth val="150"/>
        <c:axId val="61456384"/>
        <c:axId val="61457920"/>
      </c:barChart>
      <c:catAx>
        <c:axId val="61456384"/>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61457920"/>
        <c:crosses val="autoZero"/>
        <c:auto val="1"/>
        <c:lblAlgn val="ctr"/>
        <c:lblOffset val="100"/>
        <c:noMultiLvlLbl val="0"/>
      </c:catAx>
      <c:valAx>
        <c:axId val="61457920"/>
        <c:scaling>
          <c:orientation val="minMax"/>
        </c:scaling>
        <c:delete val="1"/>
        <c:axPos val="l"/>
        <c:numFmt formatCode="General" sourceLinked="1"/>
        <c:majorTickMark val="out"/>
        <c:minorTickMark val="none"/>
        <c:tickLblPos val="none"/>
        <c:crossAx val="61456384"/>
        <c:crosses val="autoZero"/>
        <c:crossBetween val="between"/>
      </c:valAx>
    </c:plotArea>
    <c:legend>
      <c:legendPos val="t"/>
      <c:layout>
        <c:manualLayout>
          <c:xMode val="edge"/>
          <c:yMode val="edge"/>
          <c:x val="0.1052709616266147"/>
          <c:y val="0.89807865813648291"/>
          <c:w val="0.87068947537273267"/>
          <c:h val="0.10039534120734907"/>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100" b="0">
                <a:latin typeface="Arial" panose="020B0604020202020204" pitchFamily="34" charset="0"/>
                <a:cs typeface="Arial" panose="020B0604020202020204" pitchFamily="34" charset="0"/>
              </a:defRPr>
            </a:pPr>
            <a:r>
              <a:rPr lang="mn-MN" sz="1100" b="0">
                <a:latin typeface="Arial" panose="020B0604020202020204" pitchFamily="34" charset="0"/>
                <a:cs typeface="Arial" panose="020B0604020202020204" pitchFamily="34" charset="0"/>
              </a:rPr>
              <a:t>Номын сангуудаар үйлчлүүлсэн үйлчлүүлэгчдийн тоо, уншуулсан номын тоо сүүлийн 3 жилийн байдлаар</a:t>
            </a:r>
            <a:endParaRPr lang="en-US" sz="1100" b="0">
              <a:latin typeface="Arial" panose="020B0604020202020204" pitchFamily="34" charset="0"/>
              <a:cs typeface="Arial" panose="020B0604020202020204" pitchFamily="34" charset="0"/>
            </a:endParaRPr>
          </a:p>
        </c:rich>
      </c:tx>
      <c:layout>
        <c:manualLayout>
          <c:xMode val="edge"/>
          <c:yMode val="edge"/>
          <c:x val="0.15404420363296173"/>
          <c:y val="3.7037037037037035E-2"/>
        </c:manualLayout>
      </c:layout>
      <c:overlay val="0"/>
    </c:title>
    <c:autoTitleDeleted val="0"/>
    <c:plotArea>
      <c:layout>
        <c:manualLayout>
          <c:layoutTarget val="inner"/>
          <c:xMode val="edge"/>
          <c:yMode val="edge"/>
          <c:x val="1.815181518151816E-2"/>
          <c:y val="0.33201953922426364"/>
          <c:w val="0.96369636963696359"/>
          <c:h val="0.41057013706620005"/>
        </c:manualLayout>
      </c:layout>
      <c:lineChart>
        <c:grouping val="standard"/>
        <c:varyColors val="0"/>
        <c:ser>
          <c:idx val="0"/>
          <c:order val="0"/>
          <c:tx>
            <c:strRef>
              <c:f>Sheet1!$A$137</c:f>
              <c:strCache>
                <c:ptCount val="1"/>
                <c:pt idx="0">
                  <c:v>Уншуулсан номын тоо</c:v>
                </c:pt>
              </c:strCache>
            </c:strRef>
          </c:tx>
          <c:dLbls>
            <c:dLbl>
              <c:idx val="0"/>
              <c:layout>
                <c:manualLayout>
                  <c:x val="-4.9504950495049507E-2"/>
                  <c:y val="-3.7037037037037007E-2"/>
                </c:manualLayout>
              </c:layout>
              <c:showLegendKey val="0"/>
              <c:showVal val="1"/>
              <c:showCatName val="0"/>
              <c:showSerName val="0"/>
              <c:showPercent val="0"/>
              <c:showBubbleSize val="0"/>
            </c:dLbl>
            <c:dLbl>
              <c:idx val="1"/>
              <c:layout>
                <c:manualLayout>
                  <c:x val="-4.4554455445544552E-2"/>
                  <c:y val="-4.1666666666666664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Sheet1!$B$136:$D$136</c:f>
              <c:numCache>
                <c:formatCode>General</c:formatCode>
                <c:ptCount val="3"/>
                <c:pt idx="0">
                  <c:v>2014</c:v>
                </c:pt>
                <c:pt idx="1">
                  <c:v>2015</c:v>
                </c:pt>
                <c:pt idx="2">
                  <c:v>2016</c:v>
                </c:pt>
              </c:numCache>
            </c:numRef>
          </c:cat>
          <c:val>
            <c:numRef>
              <c:f>Sheet1!$B$137:$D$137</c:f>
              <c:numCache>
                <c:formatCode>0</c:formatCode>
                <c:ptCount val="3"/>
                <c:pt idx="0" formatCode="General">
                  <c:v>60725</c:v>
                </c:pt>
                <c:pt idx="1">
                  <c:v>94978</c:v>
                </c:pt>
                <c:pt idx="2">
                  <c:v>63577</c:v>
                </c:pt>
              </c:numCache>
            </c:numRef>
          </c:val>
          <c:smooth val="0"/>
        </c:ser>
        <c:ser>
          <c:idx val="1"/>
          <c:order val="1"/>
          <c:tx>
            <c:strRef>
              <c:f>Sheet1!$A$138</c:f>
              <c:strCache>
                <c:ptCount val="1"/>
                <c:pt idx="0">
                  <c:v>Үйлчлүүлсэн үйлчлүүлэгчийн тоо</c:v>
                </c:pt>
              </c:strCache>
            </c:strRef>
          </c:tx>
          <c:dLbls>
            <c:dLbl>
              <c:idx val="0"/>
              <c:layout>
                <c:manualLayout>
                  <c:x val="-6.9306930693069341E-2"/>
                  <c:y val="4.6296296296296311E-3"/>
                </c:manualLayout>
              </c:layout>
              <c:showLegendKey val="0"/>
              <c:showVal val="1"/>
              <c:showCatName val="0"/>
              <c:showSerName val="0"/>
              <c:showPercent val="0"/>
              <c:showBubbleSize val="0"/>
            </c:dLbl>
            <c:dLbl>
              <c:idx val="1"/>
              <c:layout>
                <c:manualLayout>
                  <c:x val="-3.465346534653465E-2"/>
                  <c:y val="-5.5555555555555525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Sheet1!$B$136:$D$136</c:f>
              <c:numCache>
                <c:formatCode>General</c:formatCode>
                <c:ptCount val="3"/>
                <c:pt idx="0">
                  <c:v>2014</c:v>
                </c:pt>
                <c:pt idx="1">
                  <c:v>2015</c:v>
                </c:pt>
                <c:pt idx="2">
                  <c:v>2016</c:v>
                </c:pt>
              </c:numCache>
            </c:numRef>
          </c:cat>
          <c:val>
            <c:numRef>
              <c:f>Sheet1!$B$138:$D$138</c:f>
              <c:numCache>
                <c:formatCode>0</c:formatCode>
                <c:ptCount val="3"/>
                <c:pt idx="0">
                  <c:v>29000</c:v>
                </c:pt>
                <c:pt idx="1">
                  <c:v>51354</c:v>
                </c:pt>
                <c:pt idx="2">
                  <c:v>30891</c:v>
                </c:pt>
              </c:numCache>
            </c:numRef>
          </c:val>
          <c:smooth val="0"/>
        </c:ser>
        <c:dLbls>
          <c:showLegendKey val="0"/>
          <c:showVal val="1"/>
          <c:showCatName val="0"/>
          <c:showSerName val="0"/>
          <c:showPercent val="0"/>
          <c:showBubbleSize val="0"/>
        </c:dLbls>
        <c:marker val="1"/>
        <c:smooth val="0"/>
        <c:axId val="64718720"/>
        <c:axId val="64720256"/>
      </c:lineChart>
      <c:catAx>
        <c:axId val="64718720"/>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4720256"/>
        <c:crosses val="autoZero"/>
        <c:auto val="1"/>
        <c:lblAlgn val="ctr"/>
        <c:lblOffset val="100"/>
        <c:noMultiLvlLbl val="0"/>
      </c:catAx>
      <c:valAx>
        <c:axId val="64720256"/>
        <c:scaling>
          <c:orientation val="minMax"/>
        </c:scaling>
        <c:delete val="1"/>
        <c:axPos val="l"/>
        <c:numFmt formatCode="General" sourceLinked="1"/>
        <c:majorTickMark val="out"/>
        <c:minorTickMark val="none"/>
        <c:tickLblPos val="none"/>
        <c:crossAx val="64718720"/>
        <c:crosses val="autoZero"/>
        <c:crossBetween val="between"/>
      </c:valAx>
    </c:plotArea>
    <c:legend>
      <c:legendPos val="t"/>
      <c:layout>
        <c:manualLayout>
          <c:xMode val="edge"/>
          <c:yMode val="edge"/>
          <c:x val="0.10623749382812298"/>
          <c:y val="0.90464566929133872"/>
          <c:w val="0.80402653257451728"/>
          <c:h val="8.3717191601049901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100">
                <a:latin typeface="Arial" panose="020B0604020202020204" pitchFamily="34" charset="0"/>
                <a:cs typeface="Arial" panose="020B0604020202020204" pitchFamily="34" charset="0"/>
              </a:defRPr>
            </a:pPr>
            <a:r>
              <a:rPr lang="mn-MN" sz="1100" dirty="0">
                <a:latin typeface="Arial" panose="020B0604020202020204" pitchFamily="34" charset="0"/>
                <a:cs typeface="Arial" panose="020B0604020202020204" pitchFamily="34" charset="0"/>
              </a:rPr>
              <a:t>Ерөнхий боловсролын сургуульд суралцагсад сүүлийн 3 жилийн байдлаар</a:t>
            </a:r>
            <a:endParaRPr lang="en-US" sz="1100" dirty="0">
              <a:latin typeface="Arial" panose="020B0604020202020204" pitchFamily="34" charset="0"/>
              <a:cs typeface="Arial" panose="020B0604020202020204" pitchFamily="34" charset="0"/>
            </a:endParaRPr>
          </a:p>
        </c:rich>
      </c:tx>
      <c:layout>
        <c:manualLayout>
          <c:xMode val="edge"/>
          <c:yMode val="edge"/>
          <c:x val="0.14150000000000001"/>
          <c:y val="0"/>
        </c:manualLayout>
      </c:layout>
      <c:overlay val="0"/>
    </c:title>
    <c:autoTitleDeleted val="0"/>
    <c:plotArea>
      <c:layout>
        <c:manualLayout>
          <c:layoutTarget val="inner"/>
          <c:xMode val="edge"/>
          <c:yMode val="edge"/>
          <c:x val="3.0303030303030311E-2"/>
          <c:y val="0.16843941382327218"/>
          <c:w val="0.96143250688705217"/>
          <c:h val="0.63224737532808428"/>
        </c:manualLayout>
      </c:layout>
      <c:barChart>
        <c:barDir val="col"/>
        <c:grouping val="clustered"/>
        <c:varyColors val="0"/>
        <c:ser>
          <c:idx val="0"/>
          <c:order val="0"/>
          <c:tx>
            <c:strRef>
              <c:f>Sheet1!$A$149</c:f>
              <c:strCache>
                <c:ptCount val="1"/>
                <c:pt idx="0">
                  <c:v>суралцагсад</c:v>
                </c:pt>
              </c:strCache>
            </c:strRef>
          </c:tx>
          <c:invertIfNegative val="0"/>
          <c:dLbls>
            <c:dLbl>
              <c:idx val="0"/>
              <c:layout>
                <c:manualLayout>
                  <c:x val="1.37741046831956E-2"/>
                  <c:y val="-3.2407407407407419E-2"/>
                </c:manualLayout>
              </c:layout>
              <c:showLegendKey val="0"/>
              <c:showVal val="1"/>
              <c:showCatName val="0"/>
              <c:showSerName val="0"/>
              <c:showPercent val="0"/>
              <c:showBubbleSize val="0"/>
            </c:dLbl>
            <c:dLbl>
              <c:idx val="1"/>
              <c:layout>
                <c:manualLayout>
                  <c:x val="5.5096418732782405E-3"/>
                  <c:y val="-1.8518518518518524E-2"/>
                </c:manualLayout>
              </c:layout>
              <c:showLegendKey val="0"/>
              <c:showVal val="1"/>
              <c:showCatName val="0"/>
              <c:showSerName val="0"/>
              <c:showPercent val="0"/>
              <c:showBubbleSize val="0"/>
            </c:dLbl>
            <c:dLbl>
              <c:idx val="2"/>
              <c:layout>
                <c:manualLayout>
                  <c:x val="1.37741046831956E-2"/>
                  <c:y val="-1.3888888888888897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Sheet1!$B$148:$D$148</c:f>
              <c:numCache>
                <c:formatCode>General</c:formatCode>
                <c:ptCount val="3"/>
                <c:pt idx="0">
                  <c:v>2014</c:v>
                </c:pt>
                <c:pt idx="1">
                  <c:v>2015</c:v>
                </c:pt>
                <c:pt idx="2">
                  <c:v>2016</c:v>
                </c:pt>
              </c:numCache>
            </c:numRef>
          </c:cat>
          <c:val>
            <c:numRef>
              <c:f>Sheet1!$B$149:$D$149</c:f>
              <c:numCache>
                <c:formatCode>General</c:formatCode>
                <c:ptCount val="3"/>
                <c:pt idx="0">
                  <c:v>13391</c:v>
                </c:pt>
                <c:pt idx="1">
                  <c:v>13746</c:v>
                </c:pt>
                <c:pt idx="2">
                  <c:v>13913</c:v>
                </c:pt>
              </c:numCache>
            </c:numRef>
          </c:val>
        </c:ser>
        <c:ser>
          <c:idx val="1"/>
          <c:order val="1"/>
          <c:tx>
            <c:strRef>
              <c:f>Sheet1!$A$150</c:f>
              <c:strCache>
                <c:ptCount val="1"/>
                <c:pt idx="0">
                  <c:v>эмэгтэй</c:v>
                </c:pt>
              </c:strCache>
            </c:strRef>
          </c:tx>
          <c:invertIfNegative val="0"/>
          <c:dLbls>
            <c:dLbl>
              <c:idx val="0"/>
              <c:layout>
                <c:manualLayout>
                  <c:x val="3.3057851239669422E-2"/>
                  <c:y val="-9.2592592592592657E-3"/>
                </c:manualLayout>
              </c:layout>
              <c:showLegendKey val="0"/>
              <c:showVal val="1"/>
              <c:showCatName val="0"/>
              <c:showSerName val="0"/>
              <c:showPercent val="0"/>
              <c:showBubbleSize val="0"/>
            </c:dLbl>
            <c:dLbl>
              <c:idx val="1"/>
              <c:layout>
                <c:manualLayout>
                  <c:x val="4.1322314049586806E-2"/>
                  <c:y val="-2.3148148148148147E-2"/>
                </c:manualLayout>
              </c:layout>
              <c:showLegendKey val="0"/>
              <c:showVal val="1"/>
              <c:showCatName val="0"/>
              <c:showSerName val="0"/>
              <c:showPercent val="0"/>
              <c:showBubbleSize val="0"/>
            </c:dLbl>
            <c:dLbl>
              <c:idx val="2"/>
              <c:layout>
                <c:manualLayout>
                  <c:x val="1.6528925619834718E-2"/>
                  <c:y val="-2.3148148148148147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Sheet1!$B$148:$D$148</c:f>
              <c:numCache>
                <c:formatCode>General</c:formatCode>
                <c:ptCount val="3"/>
                <c:pt idx="0">
                  <c:v>2014</c:v>
                </c:pt>
                <c:pt idx="1">
                  <c:v>2015</c:v>
                </c:pt>
                <c:pt idx="2">
                  <c:v>2016</c:v>
                </c:pt>
              </c:numCache>
            </c:numRef>
          </c:cat>
          <c:val>
            <c:numRef>
              <c:f>Sheet1!$B$150:$D$150</c:f>
              <c:numCache>
                <c:formatCode>General</c:formatCode>
                <c:ptCount val="3"/>
                <c:pt idx="0">
                  <c:v>6724</c:v>
                </c:pt>
                <c:pt idx="1">
                  <c:v>7016</c:v>
                </c:pt>
                <c:pt idx="2">
                  <c:v>7034</c:v>
                </c:pt>
              </c:numCache>
            </c:numRef>
          </c:val>
        </c:ser>
        <c:dLbls>
          <c:showLegendKey val="0"/>
          <c:showVal val="1"/>
          <c:showCatName val="0"/>
          <c:showSerName val="0"/>
          <c:showPercent val="0"/>
          <c:showBubbleSize val="0"/>
        </c:dLbls>
        <c:gapWidth val="150"/>
        <c:axId val="63027840"/>
        <c:axId val="63062400"/>
      </c:barChart>
      <c:catAx>
        <c:axId val="63027840"/>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3062400"/>
        <c:crosses val="autoZero"/>
        <c:auto val="1"/>
        <c:lblAlgn val="ctr"/>
        <c:lblOffset val="100"/>
        <c:noMultiLvlLbl val="0"/>
      </c:catAx>
      <c:valAx>
        <c:axId val="63062400"/>
        <c:scaling>
          <c:orientation val="minMax"/>
        </c:scaling>
        <c:delete val="1"/>
        <c:axPos val="l"/>
        <c:numFmt formatCode="General" sourceLinked="1"/>
        <c:majorTickMark val="out"/>
        <c:minorTickMark val="none"/>
        <c:tickLblPos val="none"/>
        <c:crossAx val="63027840"/>
        <c:crosses val="autoZero"/>
        <c:crossBetween val="between"/>
      </c:valAx>
    </c:plotArea>
    <c:legend>
      <c:legendPos val="t"/>
      <c:layout>
        <c:manualLayout>
          <c:xMode val="edge"/>
          <c:yMode val="edge"/>
          <c:x val="0.19104292748530399"/>
          <c:y val="0.91730474569057241"/>
          <c:w val="0.74663434632654391"/>
          <c:h val="8.1833368801872738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100">
                <a:latin typeface="Arial" panose="020B0604020202020204" pitchFamily="34" charset="0"/>
                <a:cs typeface="Arial" panose="020B0604020202020204" pitchFamily="34" charset="0"/>
              </a:defRPr>
            </a:pPr>
            <a:r>
              <a:rPr lang="mn-MN" sz="1100">
                <a:latin typeface="Arial" panose="020B0604020202020204" pitchFamily="34" charset="0"/>
                <a:cs typeface="Arial" panose="020B0604020202020204" pitchFamily="34" charset="0"/>
              </a:rPr>
              <a:t>Цэцэрлэгт хамрагдсан хүүхдийн тоо, цэцэрлэгийн тоо сүүлийн 3 жилийн байдлаар</a:t>
            </a:r>
            <a:endParaRPr lang="en-US" sz="1100">
              <a:latin typeface="Arial" panose="020B0604020202020204" pitchFamily="34" charset="0"/>
              <a:cs typeface="Arial" panose="020B0604020202020204" pitchFamily="34" charset="0"/>
            </a:endParaRPr>
          </a:p>
        </c:rich>
      </c:tx>
      <c:layout>
        <c:manualLayout>
          <c:xMode val="edge"/>
          <c:yMode val="edge"/>
          <c:x val="0.12096756973174963"/>
          <c:y val="1.3888888888888888E-2"/>
        </c:manualLayout>
      </c:layout>
      <c:overlay val="0"/>
    </c:title>
    <c:autoTitleDeleted val="0"/>
    <c:plotArea>
      <c:layout>
        <c:manualLayout>
          <c:layoutTarget val="inner"/>
          <c:xMode val="edge"/>
          <c:yMode val="edge"/>
          <c:x val="3.1073446327683631E-2"/>
          <c:y val="0.19621719160104992"/>
          <c:w val="0.93785310734463279"/>
          <c:h val="0.59983996792067651"/>
        </c:manualLayout>
      </c:layout>
      <c:barChart>
        <c:barDir val="col"/>
        <c:grouping val="clustered"/>
        <c:varyColors val="0"/>
        <c:ser>
          <c:idx val="0"/>
          <c:order val="0"/>
          <c:tx>
            <c:strRef>
              <c:f>Sheet1!$A$156</c:f>
              <c:strCache>
                <c:ptCount val="1"/>
                <c:pt idx="0">
                  <c:v>Цэцэрлэгт хамрагдсан хүүхдийн тоо</c:v>
                </c:pt>
              </c:strCache>
            </c:strRef>
          </c:tx>
          <c:invertIfNegative val="0"/>
          <c:dLbls>
            <c:dLbl>
              <c:idx val="1"/>
              <c:layout>
                <c:manualLayout>
                  <c:x val="-2.8248587570621486E-3"/>
                  <c:y val="-1.8518518518518524E-2"/>
                </c:manualLayout>
              </c:layout>
              <c:showLegendKey val="0"/>
              <c:showVal val="1"/>
              <c:showCatName val="0"/>
              <c:showSerName val="0"/>
              <c:showPercent val="0"/>
              <c:showBubbleSize val="0"/>
            </c:dLbl>
            <c:dLbl>
              <c:idx val="2"/>
              <c:layout>
                <c:manualLayout>
                  <c:x val="5.6497175141242938E-3"/>
                  <c:y val="-4.1666666666666664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Sheet1!$B$155:$D$155</c:f>
              <c:numCache>
                <c:formatCode>General</c:formatCode>
                <c:ptCount val="3"/>
                <c:pt idx="0">
                  <c:v>2014</c:v>
                </c:pt>
                <c:pt idx="1">
                  <c:v>2015</c:v>
                </c:pt>
                <c:pt idx="2">
                  <c:v>2016</c:v>
                </c:pt>
              </c:numCache>
            </c:numRef>
          </c:cat>
          <c:val>
            <c:numRef>
              <c:f>Sheet1!$B$156:$D$156</c:f>
              <c:numCache>
                <c:formatCode>General</c:formatCode>
                <c:ptCount val="3"/>
                <c:pt idx="0">
                  <c:v>5944</c:v>
                </c:pt>
                <c:pt idx="1">
                  <c:v>6095</c:v>
                </c:pt>
                <c:pt idx="2">
                  <c:v>6138</c:v>
                </c:pt>
              </c:numCache>
            </c:numRef>
          </c:val>
        </c:ser>
        <c:ser>
          <c:idx val="1"/>
          <c:order val="1"/>
          <c:tx>
            <c:strRef>
              <c:f>Sheet1!$A$157</c:f>
              <c:strCache>
                <c:ptCount val="1"/>
                <c:pt idx="0">
                  <c:v>Цэцэрлэгийн тоо</c:v>
                </c:pt>
              </c:strCache>
            </c:strRef>
          </c:tx>
          <c:invertIfNegative val="0"/>
          <c:dLbls>
            <c:dLbl>
              <c:idx val="0"/>
              <c:layout>
                <c:manualLayout>
                  <c:x val="1.4124293785310734E-2"/>
                  <c:y val="-3.7037037037037049E-2"/>
                </c:manualLayout>
              </c:layout>
              <c:showLegendKey val="0"/>
              <c:showVal val="1"/>
              <c:showCatName val="0"/>
              <c:showSerName val="0"/>
              <c:showPercent val="0"/>
              <c:showBubbleSize val="0"/>
            </c:dLbl>
            <c:dLbl>
              <c:idx val="1"/>
              <c:layout>
                <c:manualLayout>
                  <c:x val="8.4745762711864476E-3"/>
                  <c:y val="-3.7037037037037049E-2"/>
                </c:manualLayout>
              </c:layout>
              <c:showLegendKey val="0"/>
              <c:showVal val="1"/>
              <c:showCatName val="0"/>
              <c:showSerName val="0"/>
              <c:showPercent val="0"/>
              <c:showBubbleSize val="0"/>
            </c:dLbl>
            <c:dLbl>
              <c:idx val="2"/>
              <c:layout>
                <c:manualLayout>
                  <c:x val="3.3898305084745783E-2"/>
                  <c:y val="-3.7037037037037049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Sheet1!$B$155:$D$155</c:f>
              <c:numCache>
                <c:formatCode>General</c:formatCode>
                <c:ptCount val="3"/>
                <c:pt idx="0">
                  <c:v>2014</c:v>
                </c:pt>
                <c:pt idx="1">
                  <c:v>2015</c:v>
                </c:pt>
                <c:pt idx="2">
                  <c:v>2016</c:v>
                </c:pt>
              </c:numCache>
            </c:numRef>
          </c:cat>
          <c:val>
            <c:numRef>
              <c:f>Sheet1!$B$157:$D$157</c:f>
              <c:numCache>
                <c:formatCode>General</c:formatCode>
                <c:ptCount val="3"/>
                <c:pt idx="0">
                  <c:v>34</c:v>
                </c:pt>
                <c:pt idx="1">
                  <c:v>34</c:v>
                </c:pt>
                <c:pt idx="2">
                  <c:v>34</c:v>
                </c:pt>
              </c:numCache>
            </c:numRef>
          </c:val>
        </c:ser>
        <c:dLbls>
          <c:showLegendKey val="0"/>
          <c:showVal val="1"/>
          <c:showCatName val="0"/>
          <c:showSerName val="0"/>
          <c:showPercent val="0"/>
          <c:showBubbleSize val="0"/>
        </c:dLbls>
        <c:gapWidth val="150"/>
        <c:axId val="63088512"/>
        <c:axId val="63090048"/>
      </c:barChart>
      <c:catAx>
        <c:axId val="63088512"/>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3090048"/>
        <c:crosses val="autoZero"/>
        <c:auto val="1"/>
        <c:lblAlgn val="ctr"/>
        <c:lblOffset val="100"/>
        <c:noMultiLvlLbl val="0"/>
      </c:catAx>
      <c:valAx>
        <c:axId val="63090048"/>
        <c:scaling>
          <c:orientation val="minMax"/>
        </c:scaling>
        <c:delete val="1"/>
        <c:axPos val="l"/>
        <c:numFmt formatCode="General" sourceLinked="1"/>
        <c:majorTickMark val="out"/>
        <c:minorTickMark val="none"/>
        <c:tickLblPos val="none"/>
        <c:crossAx val="63088512"/>
        <c:crosses val="autoZero"/>
        <c:crossBetween val="between"/>
      </c:valAx>
    </c:plotArea>
    <c:legend>
      <c:legendPos val="t"/>
      <c:layout>
        <c:manualLayout>
          <c:xMode val="edge"/>
          <c:yMode val="edge"/>
          <c:x val="8.2306819698385159E-2"/>
          <c:y val="0.91805555555555562"/>
          <c:w val="0.88305084745762719"/>
          <c:h val="8.1944444444444445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100">
                <a:latin typeface="Arial" panose="020B0604020202020204" pitchFamily="34" charset="0"/>
                <a:cs typeface="Arial" panose="020B0604020202020204" pitchFamily="34" charset="0"/>
              </a:defRPr>
            </a:pPr>
            <a:r>
              <a:rPr lang="mn-MN" sz="1100">
                <a:latin typeface="Arial" panose="020B0604020202020204" pitchFamily="34" charset="0"/>
                <a:cs typeface="Arial" panose="020B0604020202020204" pitchFamily="34" charset="0"/>
              </a:rPr>
              <a:t>Ерөнх ий боловсролын сургуулийн 1, </a:t>
            </a:r>
            <a:r>
              <a:rPr lang="en-US" sz="1100">
                <a:latin typeface="Arial" panose="020B0604020202020204" pitchFamily="34" charset="0"/>
                <a:cs typeface="Arial" panose="020B0604020202020204" pitchFamily="34" charset="0"/>
              </a:rPr>
              <a:t>10</a:t>
            </a:r>
            <a:r>
              <a:rPr lang="mn-MN" sz="1100">
                <a:latin typeface="Arial" panose="020B0604020202020204" pitchFamily="34" charset="0"/>
                <a:cs typeface="Arial" panose="020B0604020202020204" pitchFamily="34" charset="0"/>
              </a:rPr>
              <a:t>, 12-р ангийн сурагчдын тоо </a:t>
            </a:r>
            <a:r>
              <a:rPr lang="en-US" sz="1100">
                <a:latin typeface="Arial" panose="020B0604020202020204" pitchFamily="34" charset="0"/>
                <a:cs typeface="Arial" panose="020B0604020202020204" pitchFamily="34" charset="0"/>
              </a:rPr>
              <a:t>                            </a:t>
            </a:r>
            <a:r>
              <a:rPr lang="mn-MN" sz="1100">
                <a:latin typeface="Arial" panose="020B0604020202020204" pitchFamily="34" charset="0"/>
                <a:cs typeface="Arial" panose="020B0604020202020204" pitchFamily="34" charset="0"/>
              </a:rPr>
              <a:t>сүүлийн</a:t>
            </a:r>
            <a:r>
              <a:rPr lang="en-US" sz="1100">
                <a:latin typeface="Arial" panose="020B0604020202020204" pitchFamily="34" charset="0"/>
                <a:cs typeface="Arial" panose="020B0604020202020204" pitchFamily="34" charset="0"/>
              </a:rPr>
              <a:t> </a:t>
            </a:r>
            <a:r>
              <a:rPr lang="mn-MN" sz="1100">
                <a:latin typeface="Arial" panose="020B0604020202020204" pitchFamily="34" charset="0"/>
                <a:cs typeface="Arial" panose="020B0604020202020204" pitchFamily="34" charset="0"/>
              </a:rPr>
              <a:t>3 жилийн байдлаар</a:t>
            </a:r>
            <a:endParaRPr lang="en-US" sz="1100">
              <a:latin typeface="Arial" panose="020B0604020202020204" pitchFamily="34" charset="0"/>
              <a:cs typeface="Arial" panose="020B0604020202020204" pitchFamily="34" charset="0"/>
            </a:endParaRPr>
          </a:p>
        </c:rich>
      </c:tx>
      <c:overlay val="0"/>
    </c:title>
    <c:autoTitleDeleted val="0"/>
    <c:plotArea>
      <c:layout>
        <c:manualLayout>
          <c:layoutTarget val="inner"/>
          <c:xMode val="edge"/>
          <c:yMode val="edge"/>
          <c:x val="9.4339622641509448E-3"/>
          <c:y val="0.21351074987365343"/>
          <c:w val="0.96540880503144655"/>
          <c:h val="0.40887876707490034"/>
        </c:manualLayout>
      </c:layout>
      <c:lineChart>
        <c:grouping val="stacked"/>
        <c:varyColors val="0"/>
        <c:ser>
          <c:idx val="0"/>
          <c:order val="0"/>
          <c:tx>
            <c:strRef>
              <c:f>Sheet1!$A$165</c:f>
              <c:strCache>
                <c:ptCount val="1"/>
                <c:pt idx="0">
                  <c:v>I анги</c:v>
                </c:pt>
              </c:strCache>
            </c:strRef>
          </c:tx>
          <c:dLbls>
            <c:dLbl>
              <c:idx val="0"/>
              <c:layout>
                <c:manualLayout>
                  <c:x val="-6.8553459119496882E-2"/>
                  <c:y val="-4.7619047619047623E-3"/>
                </c:manualLayout>
              </c:layout>
              <c:showLegendKey val="0"/>
              <c:showVal val="1"/>
              <c:showCatName val="0"/>
              <c:showSerName val="0"/>
              <c:showPercent val="0"/>
              <c:showBubbleSize val="0"/>
            </c:dLbl>
            <c:dLbl>
              <c:idx val="1"/>
              <c:layout>
                <c:manualLayout>
                  <c:x val="-3.8731738721339094E-2"/>
                  <c:y val="-3.703749531308588E-2"/>
                </c:manualLayout>
              </c:layout>
              <c:showLegendKey val="0"/>
              <c:showVal val="1"/>
              <c:showCatName val="0"/>
              <c:showSerName val="0"/>
              <c:showPercent val="0"/>
              <c:showBubbleSize val="0"/>
            </c:dLbl>
            <c:dLbl>
              <c:idx val="2"/>
              <c:layout>
                <c:manualLayout>
                  <c:x val="-3.1446540880502006E-3"/>
                  <c:y val="9.5238095238095247E-3"/>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Sheet1!$B$164:$D$164</c:f>
              <c:numCache>
                <c:formatCode>General</c:formatCode>
                <c:ptCount val="3"/>
                <c:pt idx="0">
                  <c:v>2014</c:v>
                </c:pt>
                <c:pt idx="1">
                  <c:v>2015</c:v>
                </c:pt>
                <c:pt idx="2">
                  <c:v>2016</c:v>
                </c:pt>
              </c:numCache>
            </c:numRef>
          </c:cat>
          <c:val>
            <c:numRef>
              <c:f>Sheet1!$B$165:$D$165</c:f>
              <c:numCache>
                <c:formatCode>General</c:formatCode>
                <c:ptCount val="3"/>
                <c:pt idx="0">
                  <c:v>1541</c:v>
                </c:pt>
                <c:pt idx="1">
                  <c:v>1615</c:v>
                </c:pt>
                <c:pt idx="2">
                  <c:v>1429</c:v>
                </c:pt>
              </c:numCache>
            </c:numRef>
          </c:val>
          <c:smooth val="0"/>
        </c:ser>
        <c:ser>
          <c:idx val="1"/>
          <c:order val="1"/>
          <c:tx>
            <c:strRef>
              <c:f>Sheet1!$A$166</c:f>
              <c:strCache>
                <c:ptCount val="1"/>
                <c:pt idx="0">
                  <c:v>Х анги</c:v>
                </c:pt>
              </c:strCache>
            </c:strRef>
          </c:tx>
          <c:dLbls>
            <c:dLbl>
              <c:idx val="0"/>
              <c:layout>
                <c:manualLayout>
                  <c:x val="-5.8176100628930812E-2"/>
                  <c:y val="-1.3235845519310094E-4"/>
                </c:manualLayout>
              </c:layout>
              <c:showLegendKey val="0"/>
              <c:showVal val="1"/>
              <c:showCatName val="0"/>
              <c:showSerName val="0"/>
              <c:showPercent val="0"/>
              <c:showBubbleSize val="0"/>
            </c:dLbl>
            <c:dLbl>
              <c:idx val="1"/>
              <c:layout>
                <c:manualLayout>
                  <c:x val="-0.05"/>
                  <c:y val="-4.1666666666666664E-2"/>
                </c:manualLayout>
              </c:layout>
              <c:showLegendKey val="0"/>
              <c:showVal val="1"/>
              <c:showCatName val="0"/>
              <c:showSerName val="0"/>
              <c:showPercent val="0"/>
              <c:showBubbleSize val="0"/>
            </c:dLbl>
            <c:dLbl>
              <c:idx val="2"/>
              <c:layout>
                <c:manualLayout>
                  <c:x val="-3.1446540880502006E-3"/>
                  <c:y val="-1.9047619047619056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Sheet1!$B$164:$D$164</c:f>
              <c:numCache>
                <c:formatCode>General</c:formatCode>
                <c:ptCount val="3"/>
                <c:pt idx="0">
                  <c:v>2014</c:v>
                </c:pt>
                <c:pt idx="1">
                  <c:v>2015</c:v>
                </c:pt>
                <c:pt idx="2">
                  <c:v>2016</c:v>
                </c:pt>
              </c:numCache>
            </c:numRef>
          </c:cat>
          <c:val>
            <c:numRef>
              <c:f>Sheet1!$B$166:$D$166</c:f>
              <c:numCache>
                <c:formatCode>General</c:formatCode>
                <c:ptCount val="3"/>
                <c:pt idx="0">
                  <c:v>956</c:v>
                </c:pt>
                <c:pt idx="1">
                  <c:v>1030</c:v>
                </c:pt>
                <c:pt idx="2">
                  <c:v>451</c:v>
                </c:pt>
              </c:numCache>
            </c:numRef>
          </c:val>
          <c:smooth val="0"/>
        </c:ser>
        <c:ser>
          <c:idx val="2"/>
          <c:order val="2"/>
          <c:tx>
            <c:strRef>
              <c:f>Sheet1!$A$167</c:f>
              <c:strCache>
                <c:ptCount val="1"/>
                <c:pt idx="0">
                  <c:v>ХII анги</c:v>
                </c:pt>
              </c:strCache>
            </c:strRef>
          </c:tx>
          <c:dLbls>
            <c:dLbl>
              <c:idx val="0"/>
              <c:layout>
                <c:manualLayout>
                  <c:x val="-4.8742138364779829E-2"/>
                  <c:y val="-5.7142857142857106E-2"/>
                </c:manualLayout>
              </c:layout>
              <c:showLegendKey val="0"/>
              <c:showVal val="1"/>
              <c:showCatName val="0"/>
              <c:showSerName val="0"/>
              <c:showPercent val="0"/>
              <c:showBubbleSize val="0"/>
            </c:dLbl>
            <c:dLbl>
              <c:idx val="1"/>
              <c:layout>
                <c:manualLayout>
                  <c:x val="-3.1603897390184731E-2"/>
                  <c:y val="-3.6772403449568801E-2"/>
                </c:manualLayout>
              </c:layout>
              <c:showLegendKey val="0"/>
              <c:showVal val="1"/>
              <c:showCatName val="0"/>
              <c:showSerName val="0"/>
              <c:showPercent val="0"/>
              <c:showBubbleSize val="0"/>
            </c:dLbl>
            <c:dLbl>
              <c:idx val="2"/>
              <c:layout>
                <c:manualLayout>
                  <c:x val="-1.2578616352201137E-2"/>
                  <c:y val="-5.2380952380952375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Sheet1!$B$164:$D$164</c:f>
              <c:numCache>
                <c:formatCode>General</c:formatCode>
                <c:ptCount val="3"/>
                <c:pt idx="0">
                  <c:v>2014</c:v>
                </c:pt>
                <c:pt idx="1">
                  <c:v>2015</c:v>
                </c:pt>
                <c:pt idx="2">
                  <c:v>2016</c:v>
                </c:pt>
              </c:numCache>
            </c:numRef>
          </c:cat>
          <c:val>
            <c:numRef>
              <c:f>Sheet1!$B$167:$D$167</c:f>
              <c:numCache>
                <c:formatCode>General</c:formatCode>
                <c:ptCount val="3"/>
                <c:pt idx="0">
                  <c:v>728</c:v>
                </c:pt>
                <c:pt idx="1">
                  <c:v>788</c:v>
                </c:pt>
                <c:pt idx="2">
                  <c:v>905</c:v>
                </c:pt>
              </c:numCache>
            </c:numRef>
          </c:val>
          <c:smooth val="0"/>
        </c:ser>
        <c:dLbls>
          <c:showLegendKey val="0"/>
          <c:showVal val="1"/>
          <c:showCatName val="0"/>
          <c:showSerName val="0"/>
          <c:showPercent val="0"/>
          <c:showBubbleSize val="0"/>
        </c:dLbls>
        <c:marker val="1"/>
        <c:smooth val="0"/>
        <c:axId val="63117568"/>
        <c:axId val="63143936"/>
      </c:lineChart>
      <c:catAx>
        <c:axId val="63117568"/>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3143936"/>
        <c:crosses val="autoZero"/>
        <c:auto val="1"/>
        <c:lblAlgn val="ctr"/>
        <c:lblOffset val="100"/>
        <c:noMultiLvlLbl val="0"/>
      </c:catAx>
      <c:valAx>
        <c:axId val="63143936"/>
        <c:scaling>
          <c:orientation val="minMax"/>
        </c:scaling>
        <c:delete val="1"/>
        <c:axPos val="l"/>
        <c:numFmt formatCode="General" sourceLinked="1"/>
        <c:majorTickMark val="out"/>
        <c:minorTickMark val="none"/>
        <c:tickLblPos val="none"/>
        <c:crossAx val="63117568"/>
        <c:crosses val="autoZero"/>
        <c:crossBetween val="between"/>
      </c:valAx>
    </c:plotArea>
    <c:legend>
      <c:legendPos val="t"/>
      <c:layout>
        <c:manualLayout>
          <c:xMode val="edge"/>
          <c:yMode val="edge"/>
          <c:x val="0.20724851560589613"/>
          <c:y val="0.76153965289564585"/>
          <c:w val="0.53695934234635767"/>
          <c:h val="0.11468053993250843"/>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mn-MN" sz="1200" dirty="0" smtClean="0">
                <a:solidFill>
                  <a:schemeClr val="tx1"/>
                </a:solidFill>
              </a:rPr>
              <a:t>Ургац</a:t>
            </a:r>
            <a:r>
              <a:rPr lang="mn-MN" sz="1200" baseline="0" dirty="0" smtClean="0">
                <a:solidFill>
                  <a:schemeClr val="tx1"/>
                </a:solidFill>
              </a:rPr>
              <a:t> хураалт 2013 - 2016 оны байдлаар </a:t>
            </a:r>
            <a:r>
              <a:rPr lang="en-US" sz="1200" baseline="0" dirty="0" smtClean="0">
                <a:solidFill>
                  <a:schemeClr val="tx1"/>
                </a:solidFill>
              </a:rPr>
              <a:t>(</a:t>
            </a:r>
            <a:r>
              <a:rPr lang="mn-MN" sz="1200" baseline="0" dirty="0" smtClean="0">
                <a:solidFill>
                  <a:schemeClr val="tx1"/>
                </a:solidFill>
              </a:rPr>
              <a:t>тн-р</a:t>
            </a:r>
            <a:r>
              <a:rPr lang="en-US" sz="1200" baseline="0" dirty="0" smtClean="0">
                <a:solidFill>
                  <a:schemeClr val="tx1"/>
                </a:solidFill>
              </a:rPr>
              <a:t>)</a:t>
            </a:r>
            <a:endParaRPr lang="en-US" sz="1200" dirty="0">
              <a:solidFill>
                <a:schemeClr val="tx1"/>
              </a:solidFill>
            </a:endParaRPr>
          </a:p>
        </c:rich>
      </c:tx>
      <c:layout>
        <c:manualLayout>
          <c:xMode val="edge"/>
          <c:yMode val="edge"/>
          <c:x val="0.24572142023913679"/>
          <c:y val="1.0753864100320897E-4"/>
        </c:manualLayout>
      </c:layout>
      <c:overlay val="0"/>
    </c:title>
    <c:autoTitleDeleted val="0"/>
    <c:plotArea>
      <c:layout>
        <c:manualLayout>
          <c:layoutTarget val="inner"/>
          <c:xMode val="edge"/>
          <c:yMode val="edge"/>
          <c:x val="1.3888888888888888E-2"/>
          <c:y val="0.19926202974628171"/>
          <c:w val="0.96604938271604934"/>
          <c:h val="0.47795188101487313"/>
        </c:manualLayout>
      </c:layout>
      <c:barChart>
        <c:barDir val="col"/>
        <c:grouping val="clustered"/>
        <c:varyColors val="0"/>
        <c:ser>
          <c:idx val="0"/>
          <c:order val="0"/>
          <c:tx>
            <c:strRef>
              <c:f>Sheet1!$B$1</c:f>
              <c:strCache>
                <c:ptCount val="1"/>
                <c:pt idx="0">
                  <c:v>Төмс</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txPr>
              <a:bodyPr/>
              <a:lstStyle/>
              <a:p>
                <a:pPr>
                  <a:defRPr>
                    <a:solidFill>
                      <a:schemeClr val="tx1"/>
                    </a:solidFill>
                  </a:defRPr>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formatCode="0.0">
                  <c:v>6231</c:v>
                </c:pt>
                <c:pt idx="1">
                  <c:v>5154.8</c:v>
                </c:pt>
                <c:pt idx="2">
                  <c:v>4302.6000000000004</c:v>
                </c:pt>
                <c:pt idx="3">
                  <c:v>3818.7</c:v>
                </c:pt>
              </c:numCache>
            </c:numRef>
          </c:val>
        </c:ser>
        <c:ser>
          <c:idx val="1"/>
          <c:order val="1"/>
          <c:tx>
            <c:strRef>
              <c:f>Sheet1!$C$1</c:f>
              <c:strCache>
                <c:ptCount val="1"/>
                <c:pt idx="0">
                  <c:v>Хүнсний ногоо</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3564.1</c:v>
                </c:pt>
                <c:pt idx="1">
                  <c:v>3636.4</c:v>
                </c:pt>
                <c:pt idx="2">
                  <c:v>2543.4</c:v>
                </c:pt>
                <c:pt idx="3">
                  <c:v>2477.3000000000002</c:v>
                </c:pt>
              </c:numCache>
            </c:numRef>
          </c:val>
        </c:ser>
        <c:ser>
          <c:idx val="2"/>
          <c:order val="2"/>
          <c:tx>
            <c:strRef>
              <c:f>Sheet1!$D$1</c:f>
              <c:strCache>
                <c:ptCount val="1"/>
                <c:pt idx="0">
                  <c:v>Үр тариа</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0864197530863936E-3"/>
                  <c:y val="-7.7519379844961283E-3"/>
                </c:manualLayout>
              </c:layout>
              <c:showLegendKey val="0"/>
              <c:showVal val="1"/>
              <c:showCatName val="0"/>
              <c:showSerName val="0"/>
              <c:showPercent val="0"/>
              <c:showBubbleSize val="0"/>
            </c:dLbl>
            <c:dLbl>
              <c:idx val="1"/>
              <c:layout>
                <c:manualLayout>
                  <c:x val="0"/>
                  <c:y val="0"/>
                </c:manualLayout>
              </c:layout>
              <c:showLegendKey val="0"/>
              <c:showVal val="1"/>
              <c:showCatName val="0"/>
              <c:showSerName val="0"/>
              <c:showPercent val="0"/>
              <c:showBubbleSize val="0"/>
            </c:dLbl>
            <c:dLbl>
              <c:idx val="2"/>
              <c:layout>
                <c:manualLayout>
                  <c:x val="-3.08641975308642E-3"/>
                  <c:y val="0"/>
                </c:manualLayout>
              </c:layout>
              <c:showLegendKey val="0"/>
              <c:showVal val="1"/>
              <c:showCatName val="0"/>
              <c:showSerName val="0"/>
              <c:showPercent val="0"/>
              <c:showBubbleSize val="0"/>
            </c:dLbl>
            <c:txPr>
              <a:bodyPr/>
              <a:lstStyle/>
              <a:p>
                <a:pPr>
                  <a:defRPr>
                    <a:solidFill>
                      <a:schemeClr val="tx1"/>
                    </a:solidFill>
                  </a:defRPr>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formatCode="0.0">
                  <c:v>10604</c:v>
                </c:pt>
                <c:pt idx="1">
                  <c:v>27531.4</c:v>
                </c:pt>
                <c:pt idx="2">
                  <c:v>9953.7000000000007</c:v>
                </c:pt>
                <c:pt idx="3">
                  <c:v>9517.4</c:v>
                </c:pt>
              </c:numCache>
            </c:numRef>
          </c:val>
        </c:ser>
        <c:dLbls>
          <c:showLegendKey val="0"/>
          <c:showVal val="0"/>
          <c:showCatName val="0"/>
          <c:showSerName val="0"/>
          <c:showPercent val="0"/>
          <c:showBubbleSize val="0"/>
        </c:dLbls>
        <c:gapWidth val="75"/>
        <c:overlap val="-25"/>
        <c:axId val="65805312"/>
        <c:axId val="65807104"/>
      </c:barChart>
      <c:catAx>
        <c:axId val="65805312"/>
        <c:scaling>
          <c:orientation val="minMax"/>
        </c:scaling>
        <c:delete val="0"/>
        <c:axPos val="b"/>
        <c:numFmt formatCode="General" sourceLinked="1"/>
        <c:majorTickMark val="none"/>
        <c:minorTickMark val="none"/>
        <c:tickLblPos val="nextTo"/>
        <c:txPr>
          <a:bodyPr/>
          <a:lstStyle/>
          <a:p>
            <a:pPr>
              <a:defRPr b="0">
                <a:solidFill>
                  <a:schemeClr val="tx1"/>
                </a:solidFill>
              </a:defRPr>
            </a:pPr>
            <a:endParaRPr lang="en-US"/>
          </a:p>
        </c:txPr>
        <c:crossAx val="65807104"/>
        <c:crosses val="autoZero"/>
        <c:auto val="1"/>
        <c:lblAlgn val="ctr"/>
        <c:lblOffset val="100"/>
        <c:noMultiLvlLbl val="0"/>
      </c:catAx>
      <c:valAx>
        <c:axId val="65807104"/>
        <c:scaling>
          <c:orientation val="minMax"/>
          <c:max val="30000"/>
          <c:min val="2000"/>
        </c:scaling>
        <c:delete val="0"/>
        <c:axPos val="l"/>
        <c:numFmt formatCode="0.0" sourceLinked="1"/>
        <c:majorTickMark val="none"/>
        <c:minorTickMark val="none"/>
        <c:tickLblPos val="none"/>
        <c:spPr>
          <a:ln w="9525">
            <a:noFill/>
          </a:ln>
        </c:spPr>
        <c:crossAx val="65805312"/>
        <c:crosses val="autoZero"/>
        <c:crossBetween val="between"/>
      </c:valAx>
    </c:plotArea>
    <c:legend>
      <c:legendPos val="b"/>
      <c:layout>
        <c:manualLayout>
          <c:xMode val="edge"/>
          <c:yMode val="edge"/>
          <c:x val="0.27572798191892678"/>
          <c:y val="0.85848838339651989"/>
          <c:w val="0.45317366579177615"/>
          <c:h val="0.10447459692538433"/>
        </c:manualLayout>
      </c:layout>
      <c:overlay val="0"/>
      <c:txPr>
        <a:bodyPr/>
        <a:lstStyle/>
        <a:p>
          <a:pPr>
            <a:defRPr sz="1000" b="1">
              <a:solidFill>
                <a:schemeClr val="tx1"/>
              </a:solidFill>
            </a:defRPr>
          </a:pPr>
          <a:endParaRPr lang="en-US"/>
        </a:p>
      </c:txPr>
    </c:legend>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6.4814814814814853E-2"/>
          <c:y val="0.22737335958005256"/>
          <c:w val="0.83333333333333359"/>
          <c:h val="0.65232791341864749"/>
        </c:manualLayout>
      </c:layout>
      <c:barChart>
        <c:barDir val="col"/>
        <c:grouping val="clustered"/>
        <c:varyColors val="0"/>
        <c:ser>
          <c:idx val="0"/>
          <c:order val="0"/>
          <c:tx>
            <c:strRef>
              <c:f>Sheet1!$B$1</c:f>
              <c:strCache>
                <c:ptCount val="1"/>
                <c:pt idx="0">
                  <c:v>Бэлтгэсэн өвс</c:v>
                </c:pt>
              </c:strCache>
            </c:strRef>
          </c:tx>
          <c:invertIfNegative val="0"/>
          <c:dLbls>
            <c:dLbl>
              <c:idx val="0"/>
              <c:layout>
                <c:manualLayout>
                  <c:x val="-1.5432098765432109E-3"/>
                  <c:y val="-2.6315789473684143E-2"/>
                </c:manualLayout>
              </c:layout>
              <c:showLegendKey val="0"/>
              <c:showVal val="1"/>
              <c:showCatName val="0"/>
              <c:showSerName val="0"/>
              <c:showPercent val="0"/>
              <c:showBubbleSize val="0"/>
            </c:dLbl>
            <c:dLbl>
              <c:idx val="1"/>
              <c:layout>
                <c:manualLayout>
                  <c:x val="-4.6296296296296328E-3"/>
                  <c:y val="-1.315789473684212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128554</c:v>
                </c:pt>
                <c:pt idx="1">
                  <c:v>137266</c:v>
                </c:pt>
                <c:pt idx="2">
                  <c:v>128778.5</c:v>
                </c:pt>
                <c:pt idx="3" formatCode="0.0">
                  <c:v>124678</c:v>
                </c:pt>
              </c:numCache>
            </c:numRef>
          </c:val>
        </c:ser>
        <c:dLbls>
          <c:showLegendKey val="0"/>
          <c:showVal val="0"/>
          <c:showCatName val="0"/>
          <c:showSerName val="0"/>
          <c:showPercent val="0"/>
          <c:showBubbleSize val="0"/>
        </c:dLbls>
        <c:gapWidth val="150"/>
        <c:axId val="65869312"/>
        <c:axId val="65870848"/>
      </c:barChart>
      <c:catAx>
        <c:axId val="65869312"/>
        <c:scaling>
          <c:orientation val="minMax"/>
        </c:scaling>
        <c:delete val="0"/>
        <c:axPos val="b"/>
        <c:numFmt formatCode="General" sourceLinked="1"/>
        <c:majorTickMark val="out"/>
        <c:minorTickMark val="none"/>
        <c:tickLblPos val="nextTo"/>
        <c:crossAx val="65870848"/>
        <c:crosses val="autoZero"/>
        <c:auto val="1"/>
        <c:lblAlgn val="ctr"/>
        <c:lblOffset val="100"/>
        <c:noMultiLvlLbl val="0"/>
      </c:catAx>
      <c:valAx>
        <c:axId val="65870848"/>
        <c:scaling>
          <c:orientation val="minMax"/>
        </c:scaling>
        <c:delete val="1"/>
        <c:axPos val="l"/>
        <c:numFmt formatCode="General" sourceLinked="1"/>
        <c:majorTickMark val="out"/>
        <c:minorTickMark val="none"/>
        <c:tickLblPos val="none"/>
        <c:crossAx val="6586931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a:latin typeface="Arial" panose="020B0604020202020204" pitchFamily="34" charset="0"/>
                <a:cs typeface="Arial" panose="020B0604020202020204" pitchFamily="34" charset="0"/>
              </a:defRPr>
            </a:pPr>
            <a:r>
              <a:rPr lang="mn-MN" sz="1200">
                <a:latin typeface="Arial" panose="020B0604020202020204" pitchFamily="34" charset="0"/>
                <a:cs typeface="Arial" panose="020B0604020202020204" pitchFamily="34" charset="0"/>
              </a:rPr>
              <a:t>Орон нутгийн төсөв  жил бүрийн 12-р сарын байдлаар</a:t>
            </a:r>
          </a:p>
        </c:rich>
      </c:tx>
      <c:layout>
        <c:manualLayout>
          <c:xMode val="edge"/>
          <c:yMode val="edge"/>
          <c:x val="0.17737059420678628"/>
          <c:y val="8.8263376526753045E-3"/>
        </c:manualLayout>
      </c:layout>
      <c:overlay val="0"/>
    </c:title>
    <c:autoTitleDeleted val="0"/>
    <c:plotArea>
      <c:layout>
        <c:manualLayout>
          <c:layoutTarget val="inner"/>
          <c:xMode val="edge"/>
          <c:yMode val="edge"/>
          <c:x val="9.1324611039589627E-3"/>
          <c:y val="0.10089459210032045"/>
          <c:w val="0.96195417207090361"/>
          <c:h val="0.63891545200320921"/>
        </c:manualLayout>
      </c:layout>
      <c:barChart>
        <c:barDir val="col"/>
        <c:grouping val="clustered"/>
        <c:varyColors val="0"/>
        <c:ser>
          <c:idx val="0"/>
          <c:order val="0"/>
          <c:tx>
            <c:strRef>
              <c:f>'\\SEDEDMAA\public\doc delgec\tanilcuulgin grafic\[2016 10 sat tan.xlsx]Sheet1'!$L$3</c:f>
              <c:strCache>
                <c:ptCount val="1"/>
                <c:pt idx="0">
                  <c:v>Төсвийн зарлага</c:v>
                </c:pt>
              </c:strCache>
            </c:strRef>
          </c:tx>
          <c:invertIfNegative val="0"/>
          <c:dLbls>
            <c:dLbl>
              <c:idx val="0"/>
              <c:layout>
                <c:manualLayout>
                  <c:x val="-1.0139416983523447E-2"/>
                  <c:y val="0"/>
                </c:manualLayout>
              </c:layout>
              <c:dLblPos val="outEnd"/>
              <c:showLegendKey val="0"/>
              <c:showVal val="1"/>
              <c:showCatName val="0"/>
              <c:showSerName val="0"/>
              <c:showPercent val="0"/>
              <c:showBubbleSize val="0"/>
            </c:dLbl>
            <c:dLbl>
              <c:idx val="1"/>
              <c:layout>
                <c:manualLayout>
                  <c:x val="-1.7743979721166033E-2"/>
                  <c:y val="5.7471264367816091E-3"/>
                </c:manualLayout>
              </c:layout>
              <c:dLblPos val="outEnd"/>
              <c:showLegendKey val="0"/>
              <c:showVal val="1"/>
              <c:showCatName val="0"/>
              <c:showSerName val="0"/>
              <c:showPercent val="0"/>
              <c:showBubbleSize val="0"/>
            </c:dLbl>
            <c:dLbl>
              <c:idx val="2"/>
              <c:layout>
                <c:manualLayout>
                  <c:x val="-2.2813688212927757E-2"/>
                  <c:y val="2.8735632183908046E-3"/>
                </c:manualLayout>
              </c:layout>
              <c:dLblPos val="outEnd"/>
              <c:showLegendKey val="0"/>
              <c:showVal val="1"/>
              <c:showCatName val="0"/>
              <c:showSerName val="0"/>
              <c:showPercent val="0"/>
              <c:showBubbleSize val="0"/>
            </c:dLbl>
            <c:dLbl>
              <c:idx val="3"/>
              <c:layout>
                <c:manualLayout>
                  <c:x val="-1.5209125475285171E-2"/>
                  <c:y val="0"/>
                </c:manualLayout>
              </c:layout>
              <c:dLblPos val="outEnd"/>
              <c:showLegendKey val="0"/>
              <c:showVal val="1"/>
              <c:showCatName val="0"/>
              <c:showSerName val="0"/>
              <c:showPercent val="0"/>
              <c:showBubbleSize val="0"/>
            </c:dLbl>
            <c:dLbl>
              <c:idx val="4"/>
              <c:layout>
                <c:manualLayout>
                  <c:x val="-1.5209125475285265E-2"/>
                  <c:y val="2.8735632183908046E-3"/>
                </c:manualLayout>
              </c:layout>
              <c:dLblPos val="outEnd"/>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'\\SEDEDMAA\public\doc delgec\tanilcuulgin grafic\[2016 10 sat tan.xlsx]Sheet1'!$M$2:$Q$2</c:f>
              <c:strCache>
                <c:ptCount val="5"/>
                <c:pt idx="0">
                  <c:v>2012 он</c:v>
                </c:pt>
                <c:pt idx="1">
                  <c:v>2013 он</c:v>
                </c:pt>
                <c:pt idx="2">
                  <c:v>2014 он</c:v>
                </c:pt>
                <c:pt idx="3">
                  <c:v>2015 он</c:v>
                </c:pt>
                <c:pt idx="4">
                  <c:v>2016 он</c:v>
                </c:pt>
              </c:strCache>
            </c:strRef>
          </c:cat>
          <c:val>
            <c:numRef>
              <c:f>'\\SEDEDMAA\public\doc delgec\tanilcuulgin grafic\[2016 10 sat tan.xlsx]Sheet1'!$M$3:$Q$3</c:f>
              <c:numCache>
                <c:formatCode>General</c:formatCode>
                <c:ptCount val="5"/>
                <c:pt idx="0">
                  <c:v>37149.4</c:v>
                </c:pt>
                <c:pt idx="1">
                  <c:v>50573.3</c:v>
                </c:pt>
                <c:pt idx="2">
                  <c:v>58229.3</c:v>
                </c:pt>
                <c:pt idx="3">
                  <c:v>53024.7</c:v>
                </c:pt>
                <c:pt idx="4">
                  <c:v>57572</c:v>
                </c:pt>
              </c:numCache>
            </c:numRef>
          </c:val>
        </c:ser>
        <c:ser>
          <c:idx val="1"/>
          <c:order val="1"/>
          <c:tx>
            <c:strRef>
              <c:f>'\\SEDEDMAA\public\doc delgec\tanilcuulgin grafic\[2016 10 sat tan.xlsx]Sheet1'!$L$4</c:f>
              <c:strCache>
                <c:ptCount val="1"/>
                <c:pt idx="0">
                  <c:v>Төсвийн орлого</c:v>
                </c:pt>
              </c:strCache>
            </c:strRef>
          </c:tx>
          <c:invertIfNegative val="0"/>
          <c:dLbls>
            <c:dLbl>
              <c:idx val="0"/>
              <c:layout>
                <c:manualLayout>
                  <c:x val="2.4434797361356446E-2"/>
                  <c:y val="-1.0881075210426284E-3"/>
                </c:manualLayout>
              </c:layout>
              <c:dLblPos val="outEnd"/>
              <c:showLegendKey val="0"/>
              <c:showVal val="1"/>
              <c:showCatName val="0"/>
              <c:showSerName val="0"/>
              <c:showPercent val="0"/>
              <c:showBubbleSize val="0"/>
            </c:dLbl>
            <c:dLbl>
              <c:idx val="1"/>
              <c:layout>
                <c:manualLayout>
                  <c:x val="2.8836062792531161E-2"/>
                  <c:y val="6.8350076930038918E-3"/>
                </c:manualLayout>
              </c:layout>
              <c:dLblPos val="outEnd"/>
              <c:showLegendKey val="0"/>
              <c:showVal val="1"/>
              <c:showCatName val="0"/>
              <c:showSerName val="0"/>
              <c:showPercent val="0"/>
              <c:showBubbleSize val="0"/>
            </c:dLbl>
            <c:dLbl>
              <c:idx val="2"/>
              <c:layout>
                <c:manualLayout>
                  <c:x val="2.1231422505307875E-2"/>
                  <c:y val="6.472490260048867E-3"/>
                </c:manualLayout>
              </c:layout>
              <c:dLblPos val="outEnd"/>
              <c:showLegendKey val="0"/>
              <c:showVal val="1"/>
              <c:showCatName val="0"/>
              <c:showSerName val="0"/>
              <c:showPercent val="0"/>
              <c:showBubbleSize val="0"/>
            </c:dLbl>
            <c:dLbl>
              <c:idx val="3"/>
              <c:layout>
                <c:manualLayout>
                  <c:x val="2.0343303094717723E-2"/>
                  <c:y val="5.3844239297673995E-3"/>
                </c:manualLayout>
              </c:layout>
              <c:dLblPos val="outEnd"/>
              <c:showLegendKey val="0"/>
              <c:showVal val="1"/>
              <c:showCatName val="0"/>
              <c:showSerName val="0"/>
              <c:showPercent val="0"/>
              <c:showBubbleSize val="0"/>
            </c:dLbl>
            <c:dLbl>
              <c:idx val="4"/>
              <c:layout>
                <c:manualLayout>
                  <c:x val="2.8836062792531161E-2"/>
                  <c:y val="5.7471264367816091E-3"/>
                </c:manualLayout>
              </c:layout>
              <c:dLblPos val="outEnd"/>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'\\SEDEDMAA\public\doc delgec\tanilcuulgin grafic\[2016 10 sat tan.xlsx]Sheet1'!$M$2:$Q$2</c:f>
              <c:strCache>
                <c:ptCount val="5"/>
                <c:pt idx="0">
                  <c:v>2012 он</c:v>
                </c:pt>
                <c:pt idx="1">
                  <c:v>2013 он</c:v>
                </c:pt>
                <c:pt idx="2">
                  <c:v>2014 он</c:v>
                </c:pt>
                <c:pt idx="3">
                  <c:v>2015 он</c:v>
                </c:pt>
                <c:pt idx="4">
                  <c:v>2016 он</c:v>
                </c:pt>
              </c:strCache>
            </c:strRef>
          </c:cat>
          <c:val>
            <c:numRef>
              <c:f>'\\SEDEDMAA\public\doc delgec\tanilcuulgin grafic\[2016 10 sat tan.xlsx]Sheet1'!$M$4:$Q$4</c:f>
              <c:numCache>
                <c:formatCode>General</c:formatCode>
                <c:ptCount val="5"/>
                <c:pt idx="0">
                  <c:v>36611.9</c:v>
                </c:pt>
                <c:pt idx="1">
                  <c:v>50615.8</c:v>
                </c:pt>
                <c:pt idx="2">
                  <c:v>57735.199999999997</c:v>
                </c:pt>
                <c:pt idx="3">
                  <c:v>53101.2</c:v>
                </c:pt>
                <c:pt idx="4">
                  <c:v>57985.8</c:v>
                </c:pt>
              </c:numCache>
            </c:numRef>
          </c:val>
        </c:ser>
        <c:dLbls>
          <c:showLegendKey val="0"/>
          <c:showVal val="0"/>
          <c:showCatName val="0"/>
          <c:showSerName val="0"/>
          <c:showPercent val="0"/>
          <c:showBubbleSize val="0"/>
        </c:dLbls>
        <c:gapWidth val="150"/>
        <c:overlap val="-25"/>
        <c:axId val="66799872"/>
        <c:axId val="66818048"/>
      </c:barChart>
      <c:catAx>
        <c:axId val="66799872"/>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6818048"/>
        <c:crosses val="autoZero"/>
        <c:auto val="1"/>
        <c:lblAlgn val="ctr"/>
        <c:lblOffset val="100"/>
        <c:noMultiLvlLbl val="0"/>
      </c:catAx>
      <c:valAx>
        <c:axId val="66818048"/>
        <c:scaling>
          <c:orientation val="minMax"/>
        </c:scaling>
        <c:delete val="1"/>
        <c:axPos val="l"/>
        <c:numFmt formatCode="General" sourceLinked="1"/>
        <c:majorTickMark val="out"/>
        <c:minorTickMark val="none"/>
        <c:tickLblPos val="nextTo"/>
        <c:crossAx val="66799872"/>
        <c:crosses val="autoZero"/>
        <c:crossBetween val="between"/>
      </c:valAx>
    </c:plotArea>
    <c:legend>
      <c:legendPos val="t"/>
      <c:layout>
        <c:manualLayout>
          <c:xMode val="edge"/>
          <c:yMode val="edge"/>
          <c:x val="9.2103156444121842E-2"/>
          <c:y val="0.92912765825531651"/>
          <c:w val="0.825249869818377"/>
          <c:h val="6.7751668836671053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1857926917231211E-2"/>
          <c:y val="5.64972002745675E-3"/>
          <c:w val="0.96283260583101271"/>
          <c:h val="0.73509049540274507"/>
        </c:manualLayout>
      </c:layout>
      <c:barChart>
        <c:barDir val="col"/>
        <c:grouping val="clustered"/>
        <c:varyColors val="0"/>
        <c:ser>
          <c:idx val="0"/>
          <c:order val="0"/>
          <c:tx>
            <c:strRef>
              <c:f>'\\SEDEDMAA\public\seded tan\sedka\[12sariin taniltsuulga.xlsx]bank'!$K$6</c:f>
              <c:strCache>
                <c:ptCount val="1"/>
                <c:pt idx="0">
                  <c:v>зээлийн өрийн үлдэгдэл</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'\\SEDEDMAA\public\seded tan\sedka\[12sariin taniltsuulga.xlsx]bank'!$L$5:$P$5</c:f>
              <c:numCache>
                <c:formatCode>General</c:formatCode>
                <c:ptCount val="5"/>
                <c:pt idx="0">
                  <c:v>2012.12</c:v>
                </c:pt>
                <c:pt idx="1">
                  <c:v>2013.12</c:v>
                </c:pt>
                <c:pt idx="2">
                  <c:v>2014.12</c:v>
                </c:pt>
                <c:pt idx="3">
                  <c:v>2015.12</c:v>
                </c:pt>
                <c:pt idx="4">
                  <c:v>2016.12</c:v>
                </c:pt>
              </c:numCache>
            </c:numRef>
          </c:cat>
          <c:val>
            <c:numRef>
              <c:f>'\\SEDEDMAA\public\seded tan\sedka\[12sariin taniltsuulga.xlsx]bank'!$L$6:$P$6</c:f>
              <c:numCache>
                <c:formatCode>General</c:formatCode>
                <c:ptCount val="5"/>
                <c:pt idx="0">
                  <c:v>65819568.200000003</c:v>
                </c:pt>
                <c:pt idx="1">
                  <c:v>91323407</c:v>
                </c:pt>
                <c:pt idx="2">
                  <c:v>113119741.8</c:v>
                </c:pt>
                <c:pt idx="3">
                  <c:v>116862712.8</c:v>
                </c:pt>
                <c:pt idx="4">
                  <c:v>123760621.59999999</c:v>
                </c:pt>
              </c:numCache>
            </c:numRef>
          </c:val>
        </c:ser>
        <c:ser>
          <c:idx val="1"/>
          <c:order val="1"/>
          <c:tx>
            <c:strRef>
              <c:f>'\\SEDEDMAA\public\seded tan\sedka\[12sariin taniltsuulga.xlsx]bank'!$K$7</c:f>
              <c:strCache>
                <c:ptCount val="1"/>
                <c:pt idx="0">
                  <c:v>хадгаламж</c:v>
                </c:pt>
              </c:strCache>
            </c:strRef>
          </c:tx>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'\\SEDEDMAA\public\seded tan\sedka\[12sariin taniltsuulga.xlsx]bank'!$L$5:$P$5</c:f>
              <c:numCache>
                <c:formatCode>General</c:formatCode>
                <c:ptCount val="5"/>
                <c:pt idx="0">
                  <c:v>2012.12</c:v>
                </c:pt>
                <c:pt idx="1">
                  <c:v>2013.12</c:v>
                </c:pt>
                <c:pt idx="2">
                  <c:v>2014.12</c:v>
                </c:pt>
                <c:pt idx="3">
                  <c:v>2015.12</c:v>
                </c:pt>
                <c:pt idx="4">
                  <c:v>2016.12</c:v>
                </c:pt>
              </c:numCache>
            </c:numRef>
          </c:cat>
          <c:val>
            <c:numRef>
              <c:f>'\\SEDEDMAA\public\seded tan\sedka\[12sariin taniltsuulga.xlsx]bank'!$L$7:$P$7</c:f>
              <c:numCache>
                <c:formatCode>General</c:formatCode>
                <c:ptCount val="5"/>
                <c:pt idx="0">
                  <c:v>30380246.5</c:v>
                </c:pt>
                <c:pt idx="1">
                  <c:v>36823005.899999999</c:v>
                </c:pt>
                <c:pt idx="2">
                  <c:v>39238567.100000001</c:v>
                </c:pt>
                <c:pt idx="3">
                  <c:v>43642901.799999997</c:v>
                </c:pt>
                <c:pt idx="4">
                  <c:v>52699262.200000003</c:v>
                </c:pt>
              </c:numCache>
            </c:numRef>
          </c:val>
        </c:ser>
        <c:dLbls>
          <c:showLegendKey val="0"/>
          <c:showVal val="0"/>
          <c:showCatName val="0"/>
          <c:showSerName val="0"/>
          <c:showPercent val="0"/>
          <c:showBubbleSize val="0"/>
        </c:dLbls>
        <c:gapWidth val="150"/>
        <c:axId val="67126784"/>
        <c:axId val="67128320"/>
      </c:barChart>
      <c:catAx>
        <c:axId val="67126784"/>
        <c:scaling>
          <c:orientation val="minMax"/>
        </c:scaling>
        <c:delete val="0"/>
        <c:axPos val="b"/>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7128320"/>
        <c:crosses val="autoZero"/>
        <c:auto val="1"/>
        <c:lblAlgn val="ctr"/>
        <c:lblOffset val="100"/>
        <c:noMultiLvlLbl val="0"/>
      </c:catAx>
      <c:valAx>
        <c:axId val="67128320"/>
        <c:scaling>
          <c:orientation val="minMax"/>
        </c:scaling>
        <c:delete val="1"/>
        <c:axPos val="l"/>
        <c:numFmt formatCode="General" sourceLinked="1"/>
        <c:majorTickMark val="out"/>
        <c:minorTickMark val="none"/>
        <c:tickLblPos val="nextTo"/>
        <c:crossAx val="67126784"/>
        <c:crosses val="autoZero"/>
        <c:crossBetween val="between"/>
      </c:valAx>
    </c:plotArea>
    <c:legend>
      <c:legendPos val="r"/>
      <c:layout>
        <c:manualLayout>
          <c:xMode val="edge"/>
          <c:yMode val="edge"/>
          <c:x val="0.21876510628479132"/>
          <c:y val="0.92385166911558747"/>
          <c:w val="0.57094156499668314"/>
          <c:h val="7.6148330884412599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
          <c:y val="0.13198689335807545"/>
          <c:w val="0.99114625757987151"/>
          <c:h val="0.59183471857684455"/>
        </c:manualLayout>
      </c:layout>
      <c:barChart>
        <c:barDir val="col"/>
        <c:grouping val="clustered"/>
        <c:varyColors val="0"/>
        <c:ser>
          <c:idx val="0"/>
          <c:order val="0"/>
          <c:tx>
            <c:strRef>
              <c:f>[1]АЖ!$D$3:$D$4</c:f>
              <c:strCache>
                <c:ptCount val="1"/>
                <c:pt idx="0">
                  <c:v>2014</c:v>
                </c:pt>
              </c:strCache>
            </c:strRef>
          </c:tx>
          <c:invertIfNegative val="0"/>
          <c:dLbls>
            <c:dLbl>
              <c:idx val="0"/>
              <c:layout>
                <c:manualLayout>
                  <c:x val="-2.0891104993293948E-2"/>
                  <c:y val="1.7368641021783104E-2"/>
                </c:manualLayout>
              </c:layout>
              <c:dLblPos val="outEnd"/>
              <c:showLegendKey val="0"/>
              <c:showVal val="1"/>
              <c:showCatName val="0"/>
              <c:showSerName val="0"/>
              <c:showPercent val="0"/>
              <c:showBubbleSize val="0"/>
            </c:dLbl>
            <c:dLbl>
              <c:idx val="1"/>
              <c:layout>
                <c:manualLayout>
                  <c:x val="-2.9339833749282576E-2"/>
                  <c:y val="2.1231088152197552E-2"/>
                </c:manualLayout>
              </c:layout>
              <c:dLblPos val="outEnd"/>
              <c:showLegendKey val="0"/>
              <c:showVal val="1"/>
              <c:showCatName val="0"/>
              <c:showSerName val="0"/>
              <c:showPercent val="0"/>
              <c:showBubbleSize val="0"/>
            </c:dLbl>
            <c:dLbl>
              <c:idx val="2"/>
              <c:layout>
                <c:manualLayout>
                  <c:x val="-1.666666666666668E-2"/>
                  <c:y val="4.2437781360066833E-17"/>
                </c:manualLayout>
              </c:layout>
              <c:dLblPos val="outEnd"/>
              <c:showLegendKey val="0"/>
              <c:showVal val="1"/>
              <c:showCatName val="0"/>
              <c:showSerName val="0"/>
              <c:showPercent val="0"/>
              <c:showBubbleSize val="0"/>
            </c:dLbl>
            <c:dLbl>
              <c:idx val="3"/>
              <c:layout>
                <c:manualLayout>
                  <c:x val="-1.9559902200488997E-2"/>
                  <c:y val="0"/>
                </c:manualLayout>
              </c:layout>
              <c:dLblPos val="outEnd"/>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[1]АЖ!$C$5:$C$8</c:f>
              <c:strCache>
                <c:ptCount val="4"/>
                <c:pt idx="0">
                  <c:v>Дулаан</c:v>
                </c:pt>
                <c:pt idx="1">
                  <c:v>Олборлох үйлдвэр</c:v>
                </c:pt>
                <c:pt idx="2">
                  <c:v>Боловсруулах</c:v>
                </c:pt>
                <c:pt idx="3">
                  <c:v>Мод болвсруулах</c:v>
                </c:pt>
              </c:strCache>
            </c:strRef>
          </c:cat>
          <c:val>
            <c:numRef>
              <c:f>[1]АЖ!$D$5:$D$8</c:f>
              <c:numCache>
                <c:formatCode>General</c:formatCode>
                <c:ptCount val="4"/>
                <c:pt idx="0">
                  <c:v>2658.5</c:v>
                </c:pt>
                <c:pt idx="1">
                  <c:v>1049.9000000000001</c:v>
                </c:pt>
                <c:pt idx="2">
                  <c:v>3222.5</c:v>
                </c:pt>
                <c:pt idx="3">
                  <c:v>465.8</c:v>
                </c:pt>
              </c:numCache>
            </c:numRef>
          </c:val>
        </c:ser>
        <c:ser>
          <c:idx val="1"/>
          <c:order val="1"/>
          <c:tx>
            <c:strRef>
              <c:f>[1]АЖ!$E$3:$E$4</c:f>
              <c:strCache>
                <c:ptCount val="1"/>
                <c:pt idx="0">
                  <c:v>2015</c:v>
                </c:pt>
              </c:strCache>
            </c:strRef>
          </c:tx>
          <c:invertIfNegative val="0"/>
          <c:dLbls>
            <c:dLbl>
              <c:idx val="0"/>
              <c:layout>
                <c:manualLayout>
                  <c:x val="9.8280098280098364E-3"/>
                  <c:y val="-1.2738853503184752E-2"/>
                </c:manualLayout>
              </c:layout>
              <c:dLblPos val="outEnd"/>
              <c:showLegendKey val="0"/>
              <c:showVal val="1"/>
              <c:showCatName val="0"/>
              <c:showSerName val="0"/>
              <c:showPercent val="0"/>
              <c:showBubbleSize val="0"/>
            </c:dLbl>
            <c:dLbl>
              <c:idx val="1"/>
              <c:layout>
                <c:manualLayout>
                  <c:x val="4.7979260577685774E-5"/>
                  <c:y val="-2.547770700636947E-2"/>
                </c:manualLayout>
              </c:layout>
              <c:dLblPos val="outEnd"/>
              <c:showLegendKey val="0"/>
              <c:showVal val="1"/>
              <c:showCatName val="0"/>
              <c:showSerName val="0"/>
              <c:showPercent val="0"/>
              <c:showBubbleSize val="0"/>
            </c:dLbl>
            <c:dLbl>
              <c:idx val="2"/>
              <c:layout>
                <c:manualLayout>
                  <c:x val="-2.9339853300733493E-2"/>
                  <c:y val="-4.2462845010615745E-3"/>
                </c:manualLayout>
              </c:layout>
              <c:dLblPos val="outEnd"/>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[1]АЖ!$C$5:$C$8</c:f>
              <c:strCache>
                <c:ptCount val="4"/>
                <c:pt idx="0">
                  <c:v>Дулаан</c:v>
                </c:pt>
                <c:pt idx="1">
                  <c:v>Олборлох үйлдвэр</c:v>
                </c:pt>
                <c:pt idx="2">
                  <c:v>Боловсруулах</c:v>
                </c:pt>
                <c:pt idx="3">
                  <c:v>Мод болвсруулах</c:v>
                </c:pt>
              </c:strCache>
            </c:strRef>
          </c:cat>
          <c:val>
            <c:numRef>
              <c:f>[1]АЖ!$E$5:$E$8</c:f>
              <c:numCache>
                <c:formatCode>General</c:formatCode>
                <c:ptCount val="4"/>
                <c:pt idx="0">
                  <c:v>2737.4</c:v>
                </c:pt>
                <c:pt idx="1">
                  <c:v>1005.1</c:v>
                </c:pt>
                <c:pt idx="2">
                  <c:v>3698.1</c:v>
                </c:pt>
                <c:pt idx="3">
                  <c:v>178.4</c:v>
                </c:pt>
              </c:numCache>
            </c:numRef>
          </c:val>
        </c:ser>
        <c:ser>
          <c:idx val="2"/>
          <c:order val="2"/>
          <c:tx>
            <c:strRef>
              <c:f>[1]АЖ!$F$3:$F$4</c:f>
              <c:strCache>
                <c:ptCount val="1"/>
                <c:pt idx="0">
                  <c:v>2016</c:v>
                </c:pt>
              </c:strCache>
            </c:strRef>
          </c:tx>
          <c:invertIfNegative val="0"/>
          <c:dLbls>
            <c:dLbl>
              <c:idx val="0"/>
              <c:layout>
                <c:manualLayout>
                  <c:x val="1.9348281710486449E-2"/>
                  <c:y val="3.0961098015614319E-3"/>
                </c:manualLayout>
              </c:layout>
              <c:dLblPos val="outEnd"/>
              <c:showLegendKey val="0"/>
              <c:showVal val="1"/>
              <c:showCatName val="0"/>
              <c:showSerName val="0"/>
              <c:showPercent val="0"/>
              <c:showBubbleSize val="0"/>
            </c:dLbl>
            <c:dLbl>
              <c:idx val="1"/>
              <c:layout>
                <c:manualLayout>
                  <c:x val="2.9706642934989393E-2"/>
                  <c:y val="2.5477038300148792E-2"/>
                </c:manualLayout>
              </c:layout>
              <c:dLblPos val="outEnd"/>
              <c:showLegendKey val="0"/>
              <c:showVal val="1"/>
              <c:showCatName val="0"/>
              <c:showSerName val="0"/>
              <c:showPercent val="0"/>
              <c:showBubbleSize val="0"/>
            </c:dLbl>
            <c:dLbl>
              <c:idx val="3"/>
              <c:layout>
                <c:manualLayout>
                  <c:x val="2.6160046947448504E-2"/>
                  <c:y val="0"/>
                </c:manualLayout>
              </c:layout>
              <c:dLblPos val="outEnd"/>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[1]АЖ!$C$5:$C$8</c:f>
              <c:strCache>
                <c:ptCount val="4"/>
                <c:pt idx="0">
                  <c:v>Дулаан</c:v>
                </c:pt>
                <c:pt idx="1">
                  <c:v>Олборлох үйлдвэр</c:v>
                </c:pt>
                <c:pt idx="2">
                  <c:v>Боловсруулах</c:v>
                </c:pt>
                <c:pt idx="3">
                  <c:v>Мод болвсруулах</c:v>
                </c:pt>
              </c:strCache>
            </c:strRef>
          </c:cat>
          <c:val>
            <c:numRef>
              <c:f>[1]АЖ!$F$5:$F$8</c:f>
              <c:numCache>
                <c:formatCode>General</c:formatCode>
                <c:ptCount val="4"/>
                <c:pt idx="0">
                  <c:v>3332.8</c:v>
                </c:pt>
                <c:pt idx="1">
                  <c:v>1043.9000000000001</c:v>
                </c:pt>
                <c:pt idx="2">
                  <c:v>4462.1000000000004</c:v>
                </c:pt>
                <c:pt idx="3">
                  <c:v>86.8</c:v>
                </c:pt>
              </c:numCache>
            </c:numRef>
          </c:val>
        </c:ser>
        <c:dLbls>
          <c:showLegendKey val="0"/>
          <c:showVal val="0"/>
          <c:showCatName val="0"/>
          <c:showSerName val="0"/>
          <c:showPercent val="0"/>
          <c:showBubbleSize val="0"/>
        </c:dLbls>
        <c:gapWidth val="150"/>
        <c:overlap val="-25"/>
        <c:axId val="67177856"/>
        <c:axId val="67183744"/>
      </c:barChart>
      <c:catAx>
        <c:axId val="67177856"/>
        <c:scaling>
          <c:orientation val="minMax"/>
        </c:scaling>
        <c:delete val="0"/>
        <c:axPos val="b"/>
        <c:numFmt formatCode="General" sourceLinked="1"/>
        <c:majorTickMark val="none"/>
        <c:minorTickMark val="none"/>
        <c:tickLblPos val="nextTo"/>
        <c:txPr>
          <a:bodyPr rot="0" vert="horz"/>
          <a:lstStyle/>
          <a:p>
            <a:pPr>
              <a:defRPr sz="1100">
                <a:latin typeface="Arial" panose="020B0604020202020204" pitchFamily="34" charset="0"/>
                <a:cs typeface="Arial" panose="020B0604020202020204" pitchFamily="34" charset="0"/>
              </a:defRPr>
            </a:pPr>
            <a:endParaRPr lang="en-US"/>
          </a:p>
        </c:txPr>
        <c:crossAx val="67183744"/>
        <c:crosses val="autoZero"/>
        <c:auto val="1"/>
        <c:lblAlgn val="ctr"/>
        <c:lblOffset val="100"/>
        <c:noMultiLvlLbl val="0"/>
      </c:catAx>
      <c:valAx>
        <c:axId val="67183744"/>
        <c:scaling>
          <c:orientation val="minMax"/>
        </c:scaling>
        <c:delete val="1"/>
        <c:axPos val="l"/>
        <c:numFmt formatCode="General" sourceLinked="1"/>
        <c:majorTickMark val="out"/>
        <c:minorTickMark val="none"/>
        <c:tickLblPos val="none"/>
        <c:crossAx val="67177856"/>
        <c:crosses val="autoZero"/>
        <c:crossBetween val="between"/>
      </c:valAx>
    </c:plotArea>
    <c:legend>
      <c:legendPos val="t"/>
      <c:layout>
        <c:manualLayout>
          <c:xMode val="edge"/>
          <c:yMode val="edge"/>
          <c:x val="0.28045931758530185"/>
          <c:y val="0.91628280839895015"/>
          <c:w val="0.483047108335596"/>
          <c:h val="8.3717191601049873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5244571701264605E-4"/>
          <c:y val="4.2050524934383292E-2"/>
          <c:w val="0.99443426389883083"/>
          <c:h val="0.59722457769701864"/>
        </c:manualLayout>
      </c:layout>
      <c:barChart>
        <c:barDir val="col"/>
        <c:grouping val="clustered"/>
        <c:varyColors val="0"/>
        <c:ser>
          <c:idx val="0"/>
          <c:order val="0"/>
          <c:tx>
            <c:strRef>
              <c:f>[1]АЖ!$D$36</c:f>
              <c:strCache>
                <c:ptCount val="1"/>
                <c:pt idx="0">
                  <c:v>2014</c:v>
                </c:pt>
              </c:strCache>
            </c:strRef>
          </c:tx>
          <c:invertIfNegative val="0"/>
          <c:dLbls>
            <c:dLbl>
              <c:idx val="0"/>
              <c:layout>
                <c:manualLayout>
                  <c:x val="-9.2269148174659987E-3"/>
                  <c:y val="4.6146812293624585E-2"/>
                </c:manualLayout>
              </c:layout>
              <c:showLegendKey val="0"/>
              <c:showVal val="1"/>
              <c:showCatName val="0"/>
              <c:showSerName val="0"/>
              <c:showPercent val="0"/>
              <c:showBubbleSize val="0"/>
            </c:dLbl>
            <c:dLbl>
              <c:idx val="1"/>
              <c:layout>
                <c:manualLayout>
                  <c:x val="-9.7560975609756254E-3"/>
                  <c:y val="2.3148148148148147E-2"/>
                </c:manualLayout>
              </c:layout>
              <c:showLegendKey val="0"/>
              <c:showVal val="1"/>
              <c:showCatName val="0"/>
              <c:showSerName val="0"/>
              <c:showPercent val="0"/>
              <c:showBubbleSize val="0"/>
            </c:dLbl>
            <c:dLbl>
              <c:idx val="3"/>
              <c:layout>
                <c:manualLayout>
                  <c:x val="-2.6016260162601636E-2"/>
                  <c:y val="1.3888888888888907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[1]АЖ!$C$37:$C$40</c:f>
              <c:strCache>
                <c:ptCount val="4"/>
                <c:pt idx="0">
                  <c:v>Дулаан</c:v>
                </c:pt>
                <c:pt idx="1">
                  <c:v>Олборлох Үйлдвэр</c:v>
                </c:pt>
                <c:pt idx="2">
                  <c:v>Боловсруулах</c:v>
                </c:pt>
                <c:pt idx="3">
                  <c:v>Мод боловсруулах</c:v>
                </c:pt>
              </c:strCache>
            </c:strRef>
          </c:cat>
          <c:val>
            <c:numRef>
              <c:f>[1]АЖ!$D$37:$D$40</c:f>
              <c:numCache>
                <c:formatCode>General</c:formatCode>
                <c:ptCount val="4"/>
                <c:pt idx="0">
                  <c:v>2675.2</c:v>
                </c:pt>
                <c:pt idx="1">
                  <c:v>1049.9000000000001</c:v>
                </c:pt>
                <c:pt idx="2">
                  <c:v>3176.4</c:v>
                </c:pt>
                <c:pt idx="3">
                  <c:v>455.1</c:v>
                </c:pt>
              </c:numCache>
            </c:numRef>
          </c:val>
        </c:ser>
        <c:ser>
          <c:idx val="1"/>
          <c:order val="1"/>
          <c:tx>
            <c:strRef>
              <c:f>[1]АЖ!$E$36</c:f>
              <c:strCache>
                <c:ptCount val="1"/>
                <c:pt idx="0">
                  <c:v>2015</c:v>
                </c:pt>
              </c:strCache>
            </c:strRef>
          </c:tx>
          <c:invertIfNegative val="0"/>
          <c:dLbls>
            <c:dLbl>
              <c:idx val="0"/>
              <c:layout>
                <c:manualLayout>
                  <c:x val="8.4994034836554516E-3"/>
                  <c:y val="-2.9870459740919484E-3"/>
                </c:manualLayout>
              </c:layout>
              <c:showLegendKey val="0"/>
              <c:showVal val="1"/>
              <c:showCatName val="0"/>
              <c:showSerName val="0"/>
              <c:showPercent val="0"/>
              <c:showBubbleSize val="0"/>
            </c:dLbl>
            <c:dLbl>
              <c:idx val="1"/>
              <c:layout>
                <c:manualLayout>
                  <c:x val="9.7560975609756254E-3"/>
                  <c:y val="-3.7037037037037056E-2"/>
                </c:manualLayout>
              </c:layout>
              <c:showLegendKey val="0"/>
              <c:showVal val="1"/>
              <c:showCatName val="0"/>
              <c:showSerName val="0"/>
              <c:showPercent val="0"/>
              <c:showBubbleSize val="0"/>
            </c:dLbl>
            <c:dLbl>
              <c:idx val="3"/>
              <c:layout>
                <c:manualLayout>
                  <c:x val="1.6260162601626021E-2"/>
                  <c:y val="-2.3148148148148064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[1]АЖ!$C$37:$C$40</c:f>
              <c:strCache>
                <c:ptCount val="4"/>
                <c:pt idx="0">
                  <c:v>Дулаан</c:v>
                </c:pt>
                <c:pt idx="1">
                  <c:v>Олборлох Үйлдвэр</c:v>
                </c:pt>
                <c:pt idx="2">
                  <c:v>Боловсруулах</c:v>
                </c:pt>
                <c:pt idx="3">
                  <c:v>Мод боловсруулах</c:v>
                </c:pt>
              </c:strCache>
            </c:strRef>
          </c:cat>
          <c:val>
            <c:numRef>
              <c:f>[1]АЖ!$E$37:$E$40</c:f>
              <c:numCache>
                <c:formatCode>General</c:formatCode>
                <c:ptCount val="4"/>
                <c:pt idx="0">
                  <c:v>2738.8</c:v>
                </c:pt>
                <c:pt idx="1">
                  <c:v>1005.1</c:v>
                </c:pt>
                <c:pt idx="2">
                  <c:v>3665.4</c:v>
                </c:pt>
                <c:pt idx="3">
                  <c:v>175.6</c:v>
                </c:pt>
              </c:numCache>
            </c:numRef>
          </c:val>
        </c:ser>
        <c:ser>
          <c:idx val="2"/>
          <c:order val="2"/>
          <c:tx>
            <c:strRef>
              <c:f>[1]АЖ!$F$36</c:f>
              <c:strCache>
                <c:ptCount val="1"/>
                <c:pt idx="0">
                  <c:v>2016</c:v>
                </c:pt>
              </c:strCache>
            </c:strRef>
          </c:tx>
          <c:invertIfNegative val="0"/>
          <c:dLbls>
            <c:dLbl>
              <c:idx val="0"/>
              <c:layout>
                <c:manualLayout>
                  <c:x val="5.2032520325203342E-2"/>
                  <c:y val="4.6296296296296337E-3"/>
                </c:manualLayout>
              </c:layout>
              <c:showLegendKey val="0"/>
              <c:showVal val="1"/>
              <c:showCatName val="0"/>
              <c:showSerName val="0"/>
              <c:showPercent val="0"/>
              <c:showBubbleSize val="0"/>
            </c:dLbl>
            <c:dLbl>
              <c:idx val="1"/>
              <c:layout>
                <c:manualLayout>
                  <c:x val="3.5772357723577272E-2"/>
                  <c:y val="1.8518518518518535E-2"/>
                </c:manualLayout>
              </c:layout>
              <c:showLegendKey val="0"/>
              <c:showVal val="1"/>
              <c:showCatName val="0"/>
              <c:showSerName val="0"/>
              <c:showPercent val="0"/>
              <c:showBubbleSize val="0"/>
            </c:dLbl>
            <c:dLbl>
              <c:idx val="3"/>
              <c:layout>
                <c:manualLayout>
                  <c:x val="3.5772357723577272E-2"/>
                  <c:y val="0"/>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[1]АЖ!$C$37:$C$40</c:f>
              <c:strCache>
                <c:ptCount val="4"/>
                <c:pt idx="0">
                  <c:v>Дулаан</c:v>
                </c:pt>
                <c:pt idx="1">
                  <c:v>Олборлох Үйлдвэр</c:v>
                </c:pt>
                <c:pt idx="2">
                  <c:v>Боловсруулах</c:v>
                </c:pt>
                <c:pt idx="3">
                  <c:v>Мод боловсруулах</c:v>
                </c:pt>
              </c:strCache>
            </c:strRef>
          </c:cat>
          <c:val>
            <c:numRef>
              <c:f>[1]АЖ!$F$37:$F$40</c:f>
              <c:numCache>
                <c:formatCode>General</c:formatCode>
                <c:ptCount val="4"/>
                <c:pt idx="0">
                  <c:v>3445.1</c:v>
                </c:pt>
                <c:pt idx="1">
                  <c:v>1043.9000000000001</c:v>
                </c:pt>
                <c:pt idx="2">
                  <c:v>4359.3</c:v>
                </c:pt>
                <c:pt idx="3">
                  <c:v>77.3</c:v>
                </c:pt>
              </c:numCache>
            </c:numRef>
          </c:val>
        </c:ser>
        <c:dLbls>
          <c:showLegendKey val="0"/>
          <c:showVal val="0"/>
          <c:showCatName val="0"/>
          <c:showSerName val="0"/>
          <c:showPercent val="0"/>
          <c:showBubbleSize val="0"/>
        </c:dLbls>
        <c:gapWidth val="150"/>
        <c:axId val="107954560"/>
        <c:axId val="107956096"/>
      </c:barChart>
      <c:catAx>
        <c:axId val="107954560"/>
        <c:scaling>
          <c:orientation val="minMax"/>
        </c:scaling>
        <c:delete val="0"/>
        <c:axPos val="b"/>
        <c:numFmt formatCode="General" sourceLinked="1"/>
        <c:majorTickMark val="none"/>
        <c:minorTickMark val="none"/>
        <c:tickLblPos val="nextTo"/>
        <c:txPr>
          <a:bodyPr rot="0" vert="horz"/>
          <a:lstStyle/>
          <a:p>
            <a:pPr>
              <a:defRPr sz="1100">
                <a:latin typeface="Arial" panose="020B0604020202020204" pitchFamily="34" charset="0"/>
                <a:cs typeface="Arial" panose="020B0604020202020204" pitchFamily="34" charset="0"/>
              </a:defRPr>
            </a:pPr>
            <a:endParaRPr lang="en-US"/>
          </a:p>
        </c:txPr>
        <c:crossAx val="107956096"/>
        <c:crosses val="autoZero"/>
        <c:auto val="1"/>
        <c:lblAlgn val="ctr"/>
        <c:lblOffset val="100"/>
        <c:noMultiLvlLbl val="0"/>
      </c:catAx>
      <c:valAx>
        <c:axId val="107956096"/>
        <c:scaling>
          <c:orientation val="minMax"/>
        </c:scaling>
        <c:delete val="1"/>
        <c:axPos val="l"/>
        <c:numFmt formatCode="General" sourceLinked="1"/>
        <c:majorTickMark val="out"/>
        <c:minorTickMark val="none"/>
        <c:tickLblPos val="none"/>
        <c:crossAx val="107954560"/>
        <c:crosses val="autoZero"/>
        <c:crossBetween val="between"/>
      </c:valAx>
    </c:plotArea>
    <c:legend>
      <c:legendPos val="t"/>
      <c:layout>
        <c:manualLayout>
          <c:xMode val="edge"/>
          <c:yMode val="edge"/>
          <c:x val="0.25314093153610034"/>
          <c:y val="0.91239316239316237"/>
          <c:w val="0.52703145157702747"/>
          <c:h val="8.2375664580388974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a:latin typeface="Arial" panose="020B0604020202020204" pitchFamily="34" charset="0"/>
                <a:cs typeface="Arial" panose="020B0604020202020204" pitchFamily="34" charset="0"/>
              </a:defRPr>
            </a:pPr>
            <a:r>
              <a:rPr lang="mn-MN" sz="1200">
                <a:latin typeface="Arial" panose="020B0604020202020204" pitchFamily="34" charset="0"/>
                <a:cs typeface="Arial" panose="020B0604020202020204" pitchFamily="34" charset="0"/>
              </a:rPr>
              <a:t>0-1 нас, 1-5 хүртэл насны хүүхдийн эндэгдэл сүүлийн 3 жилийн байдлаар</a:t>
            </a:r>
            <a:endParaRPr lang="en-US" sz="120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7.6872100728959558E-2"/>
          <c:y val="0.21057026962538775"/>
          <c:w val="0.8939695162359178"/>
          <c:h val="0.48613855086296032"/>
        </c:manualLayout>
      </c:layout>
      <c:barChart>
        <c:barDir val="col"/>
        <c:grouping val="clustered"/>
        <c:varyColors val="0"/>
        <c:ser>
          <c:idx val="0"/>
          <c:order val="0"/>
          <c:tx>
            <c:strRef>
              <c:f>Sheet1!$A$85</c:f>
              <c:strCache>
                <c:ptCount val="1"/>
                <c:pt idx="0">
                  <c:v>Нялхасын эндэгдэл 0-1 нас</c:v>
                </c:pt>
              </c:strCache>
            </c:strRef>
          </c:tx>
          <c:invertIfNegative val="0"/>
          <c:dLbls>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Sheet1!$B$84:$D$84</c:f>
              <c:numCache>
                <c:formatCode>General</c:formatCode>
                <c:ptCount val="3"/>
                <c:pt idx="0">
                  <c:v>2014</c:v>
                </c:pt>
                <c:pt idx="1">
                  <c:v>2015</c:v>
                </c:pt>
                <c:pt idx="2">
                  <c:v>2016</c:v>
                </c:pt>
              </c:numCache>
            </c:numRef>
          </c:cat>
          <c:val>
            <c:numRef>
              <c:f>Sheet1!$B$85:$D$85</c:f>
              <c:numCache>
                <c:formatCode>General</c:formatCode>
                <c:ptCount val="3"/>
                <c:pt idx="0">
                  <c:v>25</c:v>
                </c:pt>
                <c:pt idx="1">
                  <c:v>28</c:v>
                </c:pt>
                <c:pt idx="2">
                  <c:v>25</c:v>
                </c:pt>
              </c:numCache>
            </c:numRef>
          </c:val>
        </c:ser>
        <c:ser>
          <c:idx val="1"/>
          <c:order val="1"/>
          <c:tx>
            <c:strRef>
              <c:f>Sheet1!$A$86</c:f>
              <c:strCache>
                <c:ptCount val="1"/>
                <c:pt idx="0">
                  <c:v>1-5 хүртэл насны хүүхдийн эндэгдэл</c:v>
                </c:pt>
              </c:strCache>
            </c:strRef>
          </c:tx>
          <c:invertIfNegative val="0"/>
          <c:dLbls>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Sheet1!$B$84:$D$84</c:f>
              <c:numCache>
                <c:formatCode>General</c:formatCode>
                <c:ptCount val="3"/>
                <c:pt idx="0">
                  <c:v>2014</c:v>
                </c:pt>
                <c:pt idx="1">
                  <c:v>2015</c:v>
                </c:pt>
                <c:pt idx="2">
                  <c:v>2016</c:v>
                </c:pt>
              </c:numCache>
            </c:numRef>
          </c:cat>
          <c:val>
            <c:numRef>
              <c:f>Sheet1!$B$86:$D$86</c:f>
              <c:numCache>
                <c:formatCode>General</c:formatCode>
                <c:ptCount val="3"/>
                <c:pt idx="0">
                  <c:v>5</c:v>
                </c:pt>
                <c:pt idx="1">
                  <c:v>2</c:v>
                </c:pt>
                <c:pt idx="2">
                  <c:v>13</c:v>
                </c:pt>
              </c:numCache>
            </c:numRef>
          </c:val>
        </c:ser>
        <c:dLbls>
          <c:showLegendKey val="0"/>
          <c:showVal val="1"/>
          <c:showCatName val="0"/>
          <c:showSerName val="0"/>
          <c:showPercent val="0"/>
          <c:showBubbleSize val="0"/>
        </c:dLbls>
        <c:gapWidth val="150"/>
        <c:axId val="62020608"/>
        <c:axId val="62030592"/>
      </c:barChart>
      <c:catAx>
        <c:axId val="62020608"/>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62030592"/>
        <c:crosses val="autoZero"/>
        <c:auto val="1"/>
        <c:lblAlgn val="ctr"/>
        <c:lblOffset val="100"/>
        <c:noMultiLvlLbl val="0"/>
      </c:catAx>
      <c:valAx>
        <c:axId val="62030592"/>
        <c:scaling>
          <c:orientation val="minMax"/>
        </c:scaling>
        <c:delete val="1"/>
        <c:axPos val="l"/>
        <c:numFmt formatCode="General" sourceLinked="1"/>
        <c:majorTickMark val="out"/>
        <c:minorTickMark val="none"/>
        <c:tickLblPos val="none"/>
        <c:crossAx val="62020608"/>
        <c:crosses val="autoZero"/>
        <c:crossBetween val="between"/>
      </c:valAx>
    </c:plotArea>
    <c:legend>
      <c:legendPos val="t"/>
      <c:layout>
        <c:manualLayout>
          <c:xMode val="edge"/>
          <c:yMode val="edge"/>
          <c:x val="4.4698527992152084E-2"/>
          <c:y val="0.84651515151515155"/>
          <c:w val="0.92225314508100276"/>
          <c:h val="0.15348484848484847"/>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a:latin typeface="Arial" panose="020B0604020202020204" pitchFamily="34" charset="0"/>
                <a:cs typeface="Arial" panose="020B0604020202020204" pitchFamily="34" charset="0"/>
              </a:defRPr>
            </a:pPr>
            <a:r>
              <a:rPr lang="mn-MN" sz="1400">
                <a:latin typeface="Arial" panose="020B0604020202020204" pitchFamily="34" charset="0"/>
                <a:cs typeface="Arial" panose="020B0604020202020204" pitchFamily="34" charset="0"/>
              </a:rPr>
              <a:t>Хэрэглээний үнийн индекс</a:t>
            </a:r>
            <a:endParaRPr lang="en-US" sz="1400">
              <a:latin typeface="Arial" panose="020B0604020202020204" pitchFamily="34" charset="0"/>
              <a:cs typeface="Arial" panose="020B0604020202020204" pitchFamily="34" charset="0"/>
            </a:endParaRPr>
          </a:p>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a:t>
            </a:r>
            <a:r>
              <a:rPr lang="mn-MN" sz="1400">
                <a:latin typeface="Arial" panose="020B0604020202020204" pitchFamily="34" charset="0"/>
                <a:cs typeface="Arial" panose="020B0604020202020204" pitchFamily="34" charset="0"/>
              </a:rPr>
              <a:t>өмнөх оны 12 сар </a:t>
            </a:r>
            <a:r>
              <a:rPr lang="en-US" sz="1400">
                <a:latin typeface="Arial" panose="020B0604020202020204" pitchFamily="34" charset="0"/>
                <a:cs typeface="Arial" panose="020B0604020202020204" pitchFamily="34" charset="0"/>
              </a:rPr>
              <a:t>= 100/</a:t>
            </a:r>
          </a:p>
        </c:rich>
      </c:tx>
      <c:overlay val="0"/>
    </c:title>
    <c:autoTitleDeleted val="0"/>
    <c:plotArea>
      <c:layout>
        <c:manualLayout>
          <c:layoutTarget val="inner"/>
          <c:xMode val="edge"/>
          <c:yMode val="edge"/>
          <c:x val="0"/>
          <c:y val="0.14476409960950004"/>
          <c:w val="0.98270126776341959"/>
          <c:h val="0.68341975545739708"/>
        </c:manualLayout>
      </c:layout>
      <c:lineChart>
        <c:grouping val="standard"/>
        <c:varyColors val="0"/>
        <c:ser>
          <c:idx val="0"/>
          <c:order val="0"/>
          <c:tx>
            <c:strRef>
              <c:f>'D:\C disk\taniltsuulga\2016\08\[une grapic 2016.08sar.xlsx]Sheet1'!$B$33</c:f>
              <c:strCache>
                <c:ptCount val="1"/>
                <c:pt idx="0">
                  <c:v>2014</c:v>
                </c:pt>
              </c:strCache>
            </c:strRef>
          </c:tx>
          <c:dLbls>
            <c:dLbl>
              <c:idx val="0"/>
              <c:layout>
                <c:manualLayout>
                  <c:x val="-3.5928143712574849E-2"/>
                  <c:y val="-5.0847480247110798E-2"/>
                </c:manualLayout>
              </c:layout>
              <c:dLblPos val="r"/>
              <c:showLegendKey val="0"/>
              <c:showVal val="1"/>
              <c:showCatName val="0"/>
              <c:showSerName val="0"/>
              <c:showPercent val="0"/>
              <c:showBubbleSize val="0"/>
            </c:dLbl>
            <c:dLbl>
              <c:idx val="1"/>
              <c:layout>
                <c:manualLayout>
                  <c:x val="-3.5928143712574849E-2"/>
                  <c:y val="-4.5197760219654E-2"/>
                </c:manualLayout>
              </c:layout>
              <c:dLblPos val="r"/>
              <c:showLegendKey val="0"/>
              <c:showVal val="1"/>
              <c:showCatName val="0"/>
              <c:showSerName val="0"/>
              <c:showPercent val="0"/>
              <c:showBubbleSize val="0"/>
            </c:dLbl>
            <c:dLbl>
              <c:idx val="2"/>
              <c:layout>
                <c:manualLayout>
                  <c:x val="-3.3932135728542916E-2"/>
                  <c:y val="-4.5197760219653944E-2"/>
                </c:manualLayout>
              </c:layout>
              <c:dLblPos val="r"/>
              <c:showLegendKey val="0"/>
              <c:showVal val="1"/>
              <c:showCatName val="0"/>
              <c:showSerName val="0"/>
              <c:showPercent val="0"/>
              <c:showBubbleSize val="0"/>
            </c:dLbl>
            <c:dLbl>
              <c:idx val="3"/>
              <c:layout>
                <c:manualLayout>
                  <c:x val="-3.7924151696606789E-2"/>
                  <c:y val="-5.0847480247110749E-2"/>
                </c:manualLayout>
              </c:layout>
              <c:dLblPos val="r"/>
              <c:showLegendKey val="0"/>
              <c:showVal val="1"/>
              <c:showCatName val="0"/>
              <c:showSerName val="0"/>
              <c:showPercent val="0"/>
              <c:showBubbleSize val="0"/>
            </c:dLbl>
            <c:dLbl>
              <c:idx val="4"/>
              <c:layout>
                <c:manualLayout>
                  <c:x val="-3.9920159680638688E-2"/>
                  <c:y val="-4.5197760219654E-2"/>
                </c:manualLayout>
              </c:layout>
              <c:dLblPos val="r"/>
              <c:showLegendKey val="0"/>
              <c:showVal val="1"/>
              <c:showCatName val="0"/>
              <c:showSerName val="0"/>
              <c:showPercent val="0"/>
              <c:showBubbleSize val="0"/>
            </c:dLbl>
            <c:dLbl>
              <c:idx val="5"/>
              <c:layout>
                <c:manualLayout>
                  <c:x val="-3.5928143712574849E-2"/>
                  <c:y val="-5.6497200274567498E-2"/>
                </c:manualLayout>
              </c:layout>
              <c:dLblPos val="r"/>
              <c:showLegendKey val="0"/>
              <c:showVal val="1"/>
              <c:showCatName val="0"/>
              <c:showSerName val="0"/>
              <c:showPercent val="0"/>
              <c:showBubbleSize val="0"/>
            </c:dLbl>
            <c:dLbl>
              <c:idx val="6"/>
              <c:layout>
                <c:manualLayout>
                  <c:x val="-3.5928143712574849E-2"/>
                  <c:y val="-4.5197760219654E-2"/>
                </c:manualLayout>
              </c:layout>
              <c:dLblPos val="r"/>
              <c:showLegendKey val="0"/>
              <c:showVal val="1"/>
              <c:showCatName val="0"/>
              <c:showSerName val="0"/>
              <c:showPercent val="0"/>
              <c:showBubbleSize val="0"/>
            </c:dLbl>
            <c:dLbl>
              <c:idx val="7"/>
              <c:layout>
                <c:manualLayout>
                  <c:x val="-4.1916167664670656E-2"/>
                  <c:y val="-4.5197760219654E-2"/>
                </c:manualLayout>
              </c:layout>
              <c:dLblPos val="r"/>
              <c:showLegendKey val="0"/>
              <c:showVal val="1"/>
              <c:showCatName val="0"/>
              <c:showSerName val="0"/>
              <c:showPercent val="0"/>
              <c:showBubbleSize val="0"/>
            </c:dLbl>
            <c:dLbl>
              <c:idx val="8"/>
              <c:layout>
                <c:manualLayout>
                  <c:x val="-3.5928143712574925E-2"/>
                  <c:y val="-4.5197760219654E-2"/>
                </c:manualLayout>
              </c:layout>
              <c:dLblPos val="r"/>
              <c:showLegendKey val="0"/>
              <c:showVal val="1"/>
              <c:showCatName val="0"/>
              <c:showSerName val="0"/>
              <c:showPercent val="0"/>
              <c:showBubbleSize val="0"/>
            </c:dLbl>
            <c:dLbl>
              <c:idx val="9"/>
              <c:layout>
                <c:manualLayout>
                  <c:x val="-3.5928143712574849E-2"/>
                  <c:y val="-5.0847480247110749E-2"/>
                </c:manualLayout>
              </c:layout>
              <c:dLblPos val="r"/>
              <c:showLegendKey val="0"/>
              <c:showVal val="1"/>
              <c:showCatName val="0"/>
              <c:showSerName val="0"/>
              <c:showPercent val="0"/>
              <c:showBubbleSize val="0"/>
            </c:dLbl>
            <c:dLbl>
              <c:idx val="10"/>
              <c:layout>
                <c:manualLayout>
                  <c:x val="-4.6573509867716564E-2"/>
                  <c:y val="-5.0847338112586675E-2"/>
                </c:manualLayout>
              </c:layout>
              <c:dLblPos val="r"/>
              <c:showLegendKey val="0"/>
              <c:showVal val="1"/>
              <c:showCatName val="0"/>
              <c:showSerName val="0"/>
              <c:showPercent val="0"/>
              <c:showBubbleSize val="0"/>
            </c:dLbl>
            <c:dLbl>
              <c:idx val="11"/>
              <c:layout>
                <c:manualLayout>
                  <c:x val="-3.9920159680638723E-2"/>
                  <c:y val="-4.5197760219654E-2"/>
                </c:manualLayout>
              </c:layout>
              <c:dLblPos val="r"/>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'D:\C disk\taniltsuulga\2016\08\[une grapic 2016.08sar.xlsx]Sheet1'!$A$34:$A$45</c:f>
              <c:strCache>
                <c:ptCount val="12"/>
                <c:pt idx="0">
                  <c:v>Ⅰ</c:v>
                </c:pt>
                <c:pt idx="1">
                  <c:v>Ⅱ</c:v>
                </c:pt>
                <c:pt idx="2">
                  <c:v>Ⅲ</c:v>
                </c:pt>
                <c:pt idx="3">
                  <c:v>Ⅳ</c:v>
                </c:pt>
                <c:pt idx="4">
                  <c:v>Ⅴ</c:v>
                </c:pt>
                <c:pt idx="5">
                  <c:v>Ⅵ</c:v>
                </c:pt>
                <c:pt idx="6">
                  <c:v>Ⅶ</c:v>
                </c:pt>
                <c:pt idx="7">
                  <c:v>Ⅷ</c:v>
                </c:pt>
                <c:pt idx="8">
                  <c:v>Ⅸ</c:v>
                </c:pt>
                <c:pt idx="9">
                  <c:v>Ⅹ</c:v>
                </c:pt>
                <c:pt idx="10">
                  <c:v>Ⅺ</c:v>
                </c:pt>
                <c:pt idx="11">
                  <c:v>Ⅻ</c:v>
                </c:pt>
              </c:strCache>
            </c:strRef>
          </c:cat>
          <c:val>
            <c:numRef>
              <c:f>'D:\C disk\taniltsuulga\2016\08\[une grapic 2016.08sar.xlsx]Sheet1'!$B$34:$B$45</c:f>
              <c:numCache>
                <c:formatCode>General</c:formatCode>
                <c:ptCount val="12"/>
                <c:pt idx="0">
                  <c:v>112.9</c:v>
                </c:pt>
                <c:pt idx="1">
                  <c:v>113.4</c:v>
                </c:pt>
                <c:pt idx="2">
                  <c:v>114.1</c:v>
                </c:pt>
                <c:pt idx="3">
                  <c:v>114.5</c:v>
                </c:pt>
                <c:pt idx="4">
                  <c:v>113.5</c:v>
                </c:pt>
                <c:pt idx="5">
                  <c:v>112.1</c:v>
                </c:pt>
                <c:pt idx="6">
                  <c:v>113.5</c:v>
                </c:pt>
                <c:pt idx="7">
                  <c:v>115.9</c:v>
                </c:pt>
                <c:pt idx="8">
                  <c:v>116.3</c:v>
                </c:pt>
                <c:pt idx="9">
                  <c:v>115.9</c:v>
                </c:pt>
                <c:pt idx="10">
                  <c:v>115.8</c:v>
                </c:pt>
                <c:pt idx="11">
                  <c:v>116.9</c:v>
                </c:pt>
              </c:numCache>
            </c:numRef>
          </c:val>
          <c:smooth val="0"/>
        </c:ser>
        <c:ser>
          <c:idx val="1"/>
          <c:order val="1"/>
          <c:tx>
            <c:strRef>
              <c:f>'D:\C disk\taniltsuulga\2016\08\[une grapic 2016.08sar.xlsx]Sheet1'!$C$33</c:f>
              <c:strCache>
                <c:ptCount val="1"/>
                <c:pt idx="0">
                  <c:v>2015</c:v>
                </c:pt>
              </c:strCache>
            </c:strRef>
          </c:tx>
          <c:dLbls>
            <c:dLbl>
              <c:idx val="0"/>
              <c:layout>
                <c:manualLayout>
                  <c:x val="-4.7904181578222751E-2"/>
                  <c:y val="3.3898225408391117E-2"/>
                </c:manualLayout>
              </c:layout>
              <c:dLblPos val="r"/>
              <c:showLegendKey val="0"/>
              <c:showVal val="1"/>
              <c:showCatName val="0"/>
              <c:showSerName val="0"/>
              <c:showPercent val="0"/>
              <c:showBubbleSize val="0"/>
            </c:dLbl>
            <c:dLbl>
              <c:idx val="1"/>
              <c:layout>
                <c:manualLayout>
                  <c:x val="-4.6573509867716564E-2"/>
                  <c:y val="3.5247385121635916E-2"/>
                </c:manualLayout>
              </c:layout>
              <c:dLblPos val="r"/>
              <c:showLegendKey val="0"/>
              <c:showVal val="1"/>
              <c:showCatName val="0"/>
              <c:showSerName val="0"/>
              <c:showPercent val="0"/>
              <c:showBubbleSize val="0"/>
            </c:dLbl>
            <c:dLbl>
              <c:idx val="2"/>
              <c:layout>
                <c:manualLayout>
                  <c:x val="-5.2561532564994386E-2"/>
                  <c:y val="4.0896697614290753E-2"/>
                </c:manualLayout>
              </c:layout>
              <c:dLblPos val="r"/>
              <c:showLegendKey val="0"/>
              <c:showVal val="1"/>
              <c:showCatName val="0"/>
              <c:showSerName val="0"/>
              <c:showPercent val="0"/>
              <c:showBubbleSize val="0"/>
            </c:dLbl>
            <c:dLbl>
              <c:idx val="3"/>
              <c:layout>
                <c:manualLayout>
                  <c:x val="-5.1896196709741313E-2"/>
                  <c:y val="4.2246249069612565E-2"/>
                </c:manualLayout>
              </c:layout>
              <c:dLblPos val="r"/>
              <c:showLegendKey val="0"/>
              <c:showVal val="1"/>
              <c:showCatName val="0"/>
              <c:showSerName val="0"/>
              <c:showPercent val="0"/>
              <c:showBubbleSize val="0"/>
            </c:dLbl>
            <c:dLbl>
              <c:idx val="4"/>
              <c:layout>
                <c:manualLayout>
                  <c:x val="-5.1896196709741313E-2"/>
                  <c:y val="3.0271869001449445E-2"/>
                </c:manualLayout>
              </c:layout>
              <c:dLblPos val="r"/>
              <c:showLegendKey val="0"/>
              <c:showVal val="1"/>
              <c:showCatName val="0"/>
              <c:showSerName val="0"/>
              <c:showPercent val="0"/>
              <c:showBubbleSize val="0"/>
            </c:dLbl>
            <c:dLbl>
              <c:idx val="5"/>
              <c:layout>
                <c:manualLayout>
                  <c:x val="-4.7904181578222751E-2"/>
                  <c:y val="2.2345751557174803E-2"/>
                </c:manualLayout>
              </c:layout>
              <c:dLblPos val="r"/>
              <c:showLegendKey val="0"/>
              <c:showVal val="1"/>
              <c:showCatName val="0"/>
              <c:showSerName val="0"/>
              <c:showPercent val="0"/>
              <c:showBubbleSize val="0"/>
            </c:dLbl>
            <c:dLbl>
              <c:idx val="6"/>
              <c:layout>
                <c:manualLayout>
                  <c:x val="-4.4577679119897247E-2"/>
                  <c:y val="-2.1049228602522247E-2"/>
                </c:manualLayout>
              </c:layout>
              <c:dLblPos val="r"/>
              <c:showLegendKey val="0"/>
              <c:showVal val="1"/>
              <c:showCatName val="0"/>
              <c:showSerName val="0"/>
              <c:showPercent val="0"/>
              <c:showBubbleSize val="0"/>
            </c:dLbl>
            <c:dLbl>
              <c:idx val="7"/>
              <c:layout>
                <c:manualLayout>
                  <c:x val="-4.7904181578222751E-2"/>
                  <c:y val="-3.3730168057351038E-2"/>
                </c:manualLayout>
              </c:layout>
              <c:dLblPos val="r"/>
              <c:showLegendKey val="0"/>
              <c:showVal val="1"/>
              <c:showCatName val="0"/>
              <c:showSerName val="0"/>
              <c:showPercent val="0"/>
              <c:showBubbleSize val="0"/>
            </c:dLbl>
            <c:dLbl>
              <c:idx val="8"/>
              <c:layout>
                <c:manualLayout>
                  <c:x val="-4.4577502301957284E-2"/>
                  <c:y val="-4.4354604928115327E-2"/>
                </c:manualLayout>
              </c:layout>
              <c:dLblPos val="r"/>
              <c:showLegendKey val="0"/>
              <c:showVal val="1"/>
              <c:showCatName val="0"/>
              <c:showSerName val="0"/>
              <c:showPercent val="0"/>
              <c:showBubbleSize val="0"/>
            </c:dLbl>
            <c:dLbl>
              <c:idx val="9"/>
              <c:layout>
                <c:manualLayout>
                  <c:x val="-3.5928345738267142E-2"/>
                  <c:y val="-3.3055196458651626E-2"/>
                </c:manualLayout>
              </c:layout>
              <c:dLblPos val="r"/>
              <c:showLegendKey val="0"/>
              <c:showVal val="1"/>
              <c:showCatName val="0"/>
              <c:showSerName val="0"/>
              <c:showPercent val="0"/>
              <c:showBubbleSize val="0"/>
            </c:dLbl>
            <c:dLbl>
              <c:idx val="10"/>
              <c:layout>
                <c:manualLayout>
                  <c:x val="-4.9900189143982032E-2"/>
                  <c:y val="-3.3729776315274025E-2"/>
                </c:manualLayout>
              </c:layout>
              <c:dLblPos val="r"/>
              <c:showLegendKey val="0"/>
              <c:showVal val="1"/>
              <c:showCatName val="0"/>
              <c:showSerName val="0"/>
              <c:showPercent val="0"/>
              <c:showBubbleSize val="0"/>
            </c:dLbl>
            <c:dLbl>
              <c:idx val="11"/>
              <c:layout>
                <c:manualLayout>
                  <c:x val="-3.4597464473160873E-2"/>
                  <c:y val="2.664629607866181E-2"/>
                </c:manualLayout>
              </c:layout>
              <c:dLblPos val="r"/>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'D:\C disk\taniltsuulga\2016\08\[une grapic 2016.08sar.xlsx]Sheet1'!$A$34:$A$45</c:f>
              <c:strCache>
                <c:ptCount val="12"/>
                <c:pt idx="0">
                  <c:v>Ⅰ</c:v>
                </c:pt>
                <c:pt idx="1">
                  <c:v>Ⅱ</c:v>
                </c:pt>
                <c:pt idx="2">
                  <c:v>Ⅲ</c:v>
                </c:pt>
                <c:pt idx="3">
                  <c:v>Ⅳ</c:v>
                </c:pt>
                <c:pt idx="4">
                  <c:v>Ⅴ</c:v>
                </c:pt>
                <c:pt idx="5">
                  <c:v>Ⅵ</c:v>
                </c:pt>
                <c:pt idx="6">
                  <c:v>Ⅶ</c:v>
                </c:pt>
                <c:pt idx="7">
                  <c:v>Ⅷ</c:v>
                </c:pt>
                <c:pt idx="8">
                  <c:v>Ⅸ</c:v>
                </c:pt>
                <c:pt idx="9">
                  <c:v>Ⅹ</c:v>
                </c:pt>
                <c:pt idx="10">
                  <c:v>Ⅺ</c:v>
                </c:pt>
                <c:pt idx="11">
                  <c:v>Ⅻ</c:v>
                </c:pt>
              </c:strCache>
            </c:strRef>
          </c:cat>
          <c:val>
            <c:numRef>
              <c:f>'D:\C disk\taniltsuulga\2016\08\[une grapic 2016.08sar.xlsx]Sheet1'!$C$34:$C$45</c:f>
              <c:numCache>
                <c:formatCode>General</c:formatCode>
                <c:ptCount val="12"/>
                <c:pt idx="0">
                  <c:v>110.8</c:v>
                </c:pt>
                <c:pt idx="1">
                  <c:v>110.9</c:v>
                </c:pt>
                <c:pt idx="2">
                  <c:v>111.8</c:v>
                </c:pt>
                <c:pt idx="3">
                  <c:v>111.9</c:v>
                </c:pt>
                <c:pt idx="4">
                  <c:v>108.9</c:v>
                </c:pt>
                <c:pt idx="5">
                  <c:v>108.2</c:v>
                </c:pt>
                <c:pt idx="6">
                  <c:v>108.4</c:v>
                </c:pt>
                <c:pt idx="7">
                  <c:v>106.8</c:v>
                </c:pt>
                <c:pt idx="8">
                  <c:v>103.9</c:v>
                </c:pt>
                <c:pt idx="9">
                  <c:v>105</c:v>
                </c:pt>
                <c:pt idx="10">
                  <c:v>102.5</c:v>
                </c:pt>
                <c:pt idx="11">
                  <c:v>100.2</c:v>
                </c:pt>
              </c:numCache>
            </c:numRef>
          </c:val>
          <c:smooth val="0"/>
        </c:ser>
        <c:ser>
          <c:idx val="2"/>
          <c:order val="2"/>
          <c:tx>
            <c:strRef>
              <c:f>'D:\C disk\taniltsuulga\2016\08\[une grapic 2016.08sar.xlsx]Sheet1'!$D$33</c:f>
              <c:strCache>
                <c:ptCount val="1"/>
                <c:pt idx="0">
                  <c:v>2016</c:v>
                </c:pt>
              </c:strCache>
            </c:strRef>
          </c:tx>
          <c:dPt>
            <c:idx val="0"/>
            <c:bubble3D val="0"/>
          </c:dPt>
          <c:dLbls>
            <c:dLbl>
              <c:idx val="0"/>
              <c:layout>
                <c:manualLayout>
                  <c:x val="-3.1936127744510975E-2"/>
                  <c:y val="4.5197760219654E-2"/>
                </c:manualLayout>
              </c:layout>
              <c:dLblPos val="r"/>
              <c:showLegendKey val="0"/>
              <c:showVal val="1"/>
              <c:showCatName val="0"/>
              <c:showSerName val="0"/>
              <c:showPercent val="0"/>
              <c:showBubbleSize val="0"/>
            </c:dLbl>
            <c:dLbl>
              <c:idx val="1"/>
              <c:layout>
                <c:manualLayout>
                  <c:x val="-4.391216644670419E-2"/>
                  <c:y val="4.5197633877854818E-2"/>
                </c:manualLayout>
              </c:layout>
              <c:dLblPos val="r"/>
              <c:showLegendKey val="0"/>
              <c:showVal val="1"/>
              <c:showCatName val="0"/>
              <c:showSerName val="0"/>
              <c:showPercent val="0"/>
              <c:showBubbleSize val="0"/>
            </c:dLbl>
            <c:dLbl>
              <c:idx val="2"/>
              <c:layout>
                <c:manualLayout>
                  <c:x val="-5.0565524999235098E-2"/>
                  <c:y val="3.9800995024875621E-2"/>
                </c:manualLayout>
              </c:layout>
              <c:dLblPos val="r"/>
              <c:showLegendKey val="0"/>
              <c:showVal val="1"/>
              <c:showCatName val="0"/>
              <c:showSerName val="0"/>
              <c:showPercent val="0"/>
              <c:showBubbleSize val="0"/>
            </c:dLbl>
            <c:dLbl>
              <c:idx val="3"/>
              <c:layout>
                <c:manualLayout>
                  <c:x val="-4.7904181578222751E-2"/>
                  <c:y val="3.482587064676617E-2"/>
                </c:manualLayout>
              </c:layout>
              <c:dLblPos val="r"/>
              <c:showLegendKey val="0"/>
              <c:showVal val="1"/>
              <c:showCatName val="0"/>
              <c:showSerName val="0"/>
              <c:showPercent val="0"/>
              <c:showBubbleSize val="0"/>
            </c:dLbl>
            <c:dLbl>
              <c:idx val="4"/>
              <c:layout>
                <c:manualLayout>
                  <c:x val="-4.7904181578222751E-2"/>
                  <c:y val="3.9800995024875621E-2"/>
                </c:manualLayout>
              </c:layout>
              <c:dLblPos val="r"/>
              <c:showLegendKey val="0"/>
              <c:showVal val="1"/>
              <c:showCatName val="0"/>
              <c:showSerName val="0"/>
              <c:showPercent val="0"/>
              <c:showBubbleSize val="0"/>
            </c:dLbl>
            <c:dLbl>
              <c:idx val="5"/>
              <c:layout>
                <c:manualLayout>
                  <c:x val="-4.5242838157210377E-2"/>
                  <c:y val="3.482587064676617E-2"/>
                </c:manualLayout>
              </c:layout>
              <c:dLblPos val="r"/>
              <c:showLegendKey val="0"/>
              <c:showVal val="1"/>
              <c:showCatName val="0"/>
              <c:showSerName val="0"/>
              <c:showPercent val="0"/>
              <c:showBubbleSize val="0"/>
            </c:dLbl>
            <c:dLbl>
              <c:idx val="6"/>
              <c:layout>
                <c:manualLayout>
                  <c:x val="-4.5242838157210377E-2"/>
                  <c:y val="4.4776119402985072E-2"/>
                </c:manualLayout>
              </c:layout>
              <c:dLblPos val="r"/>
              <c:showLegendKey val="0"/>
              <c:showVal val="1"/>
              <c:showCatName val="0"/>
              <c:showSerName val="0"/>
              <c:showPercent val="0"/>
              <c:showBubbleSize val="0"/>
            </c:dLbl>
            <c:dLbl>
              <c:idx val="7"/>
              <c:layout>
                <c:manualLayout>
                  <c:x val="-4.7904181578222751E-2"/>
                  <c:y val="3.9800995024875621E-2"/>
                </c:manualLayout>
              </c:layout>
              <c:dLblPos val="r"/>
              <c:showLegendKey val="0"/>
              <c:showVal val="1"/>
              <c:showCatName val="0"/>
              <c:showSerName val="0"/>
              <c:showPercent val="0"/>
              <c:showBubbleSize val="0"/>
            </c:dLbl>
            <c:dLbl>
              <c:idx val="8"/>
              <c:layout>
                <c:manualLayout>
                  <c:x val="-4.2581494736198003E-2"/>
                  <c:y val="4.4776119402985072E-2"/>
                </c:manualLayout>
              </c:layout>
              <c:dLblPos val="r"/>
              <c:showLegendKey val="0"/>
              <c:showVal val="1"/>
              <c:showCatName val="0"/>
              <c:showSerName val="0"/>
              <c:showPercent val="0"/>
              <c:showBubbleSize val="0"/>
            </c:dLbl>
            <c:dLbl>
              <c:idx val="9"/>
              <c:layout>
                <c:manualLayout>
                  <c:x val="-5.3227077974847582E-2"/>
                  <c:y val="4.4776119402985072E-2"/>
                </c:manualLayout>
              </c:layout>
              <c:dLblPos val="r"/>
              <c:showLegendKey val="0"/>
              <c:showVal val="1"/>
              <c:showCatName val="0"/>
              <c:showSerName val="0"/>
              <c:showPercent val="0"/>
              <c:showBubbleSize val="0"/>
            </c:dLbl>
            <c:dLbl>
              <c:idx val="10"/>
              <c:layout>
                <c:manualLayout>
                  <c:x val="-5.5888211841259874E-2"/>
                  <c:y val="4.975124378109453E-2"/>
                </c:manualLayout>
              </c:layout>
              <c:dLblPos val="r"/>
              <c:showLegendKey val="0"/>
              <c:showVal val="1"/>
              <c:showCatName val="0"/>
              <c:showSerName val="0"/>
              <c:showPercent val="0"/>
              <c:showBubbleSize val="0"/>
            </c:dLbl>
            <c:dLbl>
              <c:idx val="11"/>
              <c:layout>
                <c:manualLayout>
                  <c:x val="0"/>
                  <c:y val="-4.9755161201864694E-3"/>
                </c:manualLayout>
              </c:layout>
              <c:dLblPos val="r"/>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'D:\C disk\taniltsuulga\2016\08\[une grapic 2016.08sar.xlsx]Sheet1'!$A$34:$A$45</c:f>
              <c:strCache>
                <c:ptCount val="12"/>
                <c:pt idx="0">
                  <c:v>Ⅰ</c:v>
                </c:pt>
                <c:pt idx="1">
                  <c:v>Ⅱ</c:v>
                </c:pt>
                <c:pt idx="2">
                  <c:v>Ⅲ</c:v>
                </c:pt>
                <c:pt idx="3">
                  <c:v>Ⅳ</c:v>
                </c:pt>
                <c:pt idx="4">
                  <c:v>Ⅴ</c:v>
                </c:pt>
                <c:pt idx="5">
                  <c:v>Ⅵ</c:v>
                </c:pt>
                <c:pt idx="6">
                  <c:v>Ⅶ</c:v>
                </c:pt>
                <c:pt idx="7">
                  <c:v>Ⅷ</c:v>
                </c:pt>
                <c:pt idx="8">
                  <c:v>Ⅸ</c:v>
                </c:pt>
                <c:pt idx="9">
                  <c:v>Ⅹ</c:v>
                </c:pt>
                <c:pt idx="10">
                  <c:v>Ⅺ</c:v>
                </c:pt>
                <c:pt idx="11">
                  <c:v>Ⅻ</c:v>
                </c:pt>
              </c:strCache>
            </c:strRef>
          </c:cat>
          <c:val>
            <c:numRef>
              <c:f>'D:\C disk\taniltsuulga\2016\08\[une grapic 2016.08sar.xlsx]Sheet1'!$D$34:$D$45</c:f>
              <c:numCache>
                <c:formatCode>General</c:formatCode>
                <c:ptCount val="12"/>
                <c:pt idx="0">
                  <c:v>99.9</c:v>
                </c:pt>
                <c:pt idx="1">
                  <c:v>100</c:v>
                </c:pt>
                <c:pt idx="2">
                  <c:v>101.7</c:v>
                </c:pt>
                <c:pt idx="3">
                  <c:v>102.6</c:v>
                </c:pt>
                <c:pt idx="4">
                  <c:v>102.6</c:v>
                </c:pt>
                <c:pt idx="5">
                  <c:v>103</c:v>
                </c:pt>
                <c:pt idx="6">
                  <c:v>102.5</c:v>
                </c:pt>
                <c:pt idx="7">
                  <c:v>101.5</c:v>
                </c:pt>
                <c:pt idx="8">
                  <c:v>101</c:v>
                </c:pt>
                <c:pt idx="9">
                  <c:v>100.9</c:v>
                </c:pt>
                <c:pt idx="10">
                  <c:v>101.2</c:v>
                </c:pt>
                <c:pt idx="11">
                  <c:v>101.5</c:v>
                </c:pt>
              </c:numCache>
            </c:numRef>
          </c:val>
          <c:smooth val="0"/>
        </c:ser>
        <c:dLbls>
          <c:showLegendKey val="0"/>
          <c:showVal val="0"/>
          <c:showCatName val="0"/>
          <c:showSerName val="0"/>
          <c:showPercent val="0"/>
          <c:showBubbleSize val="0"/>
        </c:dLbls>
        <c:marker val="1"/>
        <c:smooth val="0"/>
        <c:axId val="66083072"/>
        <c:axId val="107679744"/>
      </c:lineChart>
      <c:catAx>
        <c:axId val="66083072"/>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07679744"/>
        <c:crosses val="autoZero"/>
        <c:auto val="1"/>
        <c:lblAlgn val="ctr"/>
        <c:lblOffset val="100"/>
        <c:noMultiLvlLbl val="0"/>
      </c:catAx>
      <c:valAx>
        <c:axId val="107679744"/>
        <c:scaling>
          <c:orientation val="minMax"/>
          <c:min val="59"/>
        </c:scaling>
        <c:delete val="1"/>
        <c:axPos val="l"/>
        <c:numFmt formatCode="General" sourceLinked="1"/>
        <c:majorTickMark val="out"/>
        <c:minorTickMark val="none"/>
        <c:tickLblPos val="nextTo"/>
        <c:crossAx val="66083072"/>
        <c:crosses val="autoZero"/>
        <c:crossBetween val="between"/>
      </c:valAx>
    </c:plotArea>
    <c:legend>
      <c:legendPos val="b"/>
      <c:layout>
        <c:manualLayout>
          <c:xMode val="edge"/>
          <c:yMode val="edge"/>
          <c:x val="0.25453911075486818"/>
          <c:y val="0.9250585654405139"/>
          <c:w val="0.50955118634122831"/>
          <c:h val="6.9966310181376556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Sheet1!$A$30</c:f>
              <c:strCache>
                <c:ptCount val="1"/>
                <c:pt idx="0">
                  <c:v>Хувийн тээвэр</c:v>
                </c:pt>
              </c:strCache>
            </c:strRef>
          </c:tx>
          <c:invertIfNegative val="0"/>
          <c:dLbls>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Sheet1!$B$29:$F$29</c:f>
              <c:numCache>
                <c:formatCode>General</c:formatCode>
                <c:ptCount val="5"/>
                <c:pt idx="0">
                  <c:v>2012</c:v>
                </c:pt>
                <c:pt idx="1">
                  <c:v>2013</c:v>
                </c:pt>
                <c:pt idx="2">
                  <c:v>2014</c:v>
                </c:pt>
                <c:pt idx="3">
                  <c:v>2015</c:v>
                </c:pt>
                <c:pt idx="4">
                  <c:v>2016</c:v>
                </c:pt>
              </c:numCache>
            </c:numRef>
          </c:cat>
          <c:val>
            <c:numRef>
              <c:f>Sheet1!$B$30:$F$30</c:f>
              <c:numCache>
                <c:formatCode>General</c:formatCode>
                <c:ptCount val="5"/>
                <c:pt idx="0">
                  <c:v>13.5</c:v>
                </c:pt>
                <c:pt idx="1">
                  <c:v>13.9</c:v>
                </c:pt>
                <c:pt idx="2">
                  <c:v>14.6</c:v>
                </c:pt>
                <c:pt idx="3">
                  <c:v>15.2</c:v>
                </c:pt>
                <c:pt idx="4">
                  <c:v>16</c:v>
                </c:pt>
              </c:numCache>
            </c:numRef>
          </c:val>
        </c:ser>
        <c:ser>
          <c:idx val="1"/>
          <c:order val="1"/>
          <c:tx>
            <c:strRef>
              <c:f>Sheet1!$A$31</c:f>
              <c:strCache>
                <c:ptCount val="1"/>
                <c:pt idx="0">
                  <c:v>Aвто тээврийн газар</c:v>
                </c:pt>
              </c:strCache>
            </c:strRef>
          </c:tx>
          <c:invertIfNegative val="0"/>
          <c:dLbls>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Sheet1!$B$29:$F$29</c:f>
              <c:numCache>
                <c:formatCode>General</c:formatCode>
                <c:ptCount val="5"/>
                <c:pt idx="0">
                  <c:v>2012</c:v>
                </c:pt>
                <c:pt idx="1">
                  <c:v>2013</c:v>
                </c:pt>
                <c:pt idx="2">
                  <c:v>2014</c:v>
                </c:pt>
                <c:pt idx="3">
                  <c:v>2015</c:v>
                </c:pt>
                <c:pt idx="4">
                  <c:v>2016</c:v>
                </c:pt>
              </c:numCache>
            </c:numRef>
          </c:cat>
          <c:val>
            <c:numRef>
              <c:f>Sheet1!$B$31:$F$31</c:f>
              <c:numCache>
                <c:formatCode>General</c:formatCode>
                <c:ptCount val="5"/>
                <c:pt idx="0">
                  <c:v>14.5</c:v>
                </c:pt>
                <c:pt idx="1">
                  <c:v>13.4</c:v>
                </c:pt>
                <c:pt idx="2">
                  <c:v>14.8</c:v>
                </c:pt>
                <c:pt idx="3">
                  <c:v>15.6</c:v>
                </c:pt>
                <c:pt idx="4">
                  <c:v>18.100000000000001</c:v>
                </c:pt>
              </c:numCache>
            </c:numRef>
          </c:val>
        </c:ser>
        <c:dLbls>
          <c:showLegendKey val="0"/>
          <c:showVal val="1"/>
          <c:showCatName val="0"/>
          <c:showSerName val="0"/>
          <c:showPercent val="0"/>
          <c:showBubbleSize val="0"/>
        </c:dLbls>
        <c:gapWidth val="150"/>
        <c:axId val="108467712"/>
        <c:axId val="108469248"/>
      </c:barChart>
      <c:catAx>
        <c:axId val="108467712"/>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08469248"/>
        <c:crosses val="autoZero"/>
        <c:auto val="1"/>
        <c:lblAlgn val="ctr"/>
        <c:lblOffset val="100"/>
        <c:noMultiLvlLbl val="0"/>
      </c:catAx>
      <c:valAx>
        <c:axId val="108469248"/>
        <c:scaling>
          <c:orientation val="minMax"/>
        </c:scaling>
        <c:delete val="1"/>
        <c:axPos val="l"/>
        <c:numFmt formatCode="General" sourceLinked="1"/>
        <c:majorTickMark val="out"/>
        <c:minorTickMark val="none"/>
        <c:tickLblPos val="none"/>
        <c:crossAx val="108467712"/>
        <c:crosses val="autoZero"/>
        <c:crossBetween val="between"/>
      </c:valAx>
    </c:plotArea>
    <c:legend>
      <c:legendPos val="t"/>
      <c:layout>
        <c:manualLayout>
          <c:xMode val="edge"/>
          <c:yMode val="edge"/>
          <c:x val="0.21758223972003563"/>
          <c:y val="3.2407407407407565E-2"/>
          <c:w val="0.57079950422863812"/>
          <c:h val="0.11508003290633445"/>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a:latin typeface="Arial" panose="020B0604020202020204" pitchFamily="34" charset="0"/>
                <a:cs typeface="Arial" panose="020B0604020202020204" pitchFamily="34" charset="0"/>
              </a:defRPr>
            </a:pPr>
            <a:r>
              <a:rPr lang="mn-MN" sz="1200">
                <a:latin typeface="Arial" panose="020B0604020202020204" pitchFamily="34" charset="0"/>
                <a:cs typeface="Arial" panose="020B0604020202020204" pitchFamily="34" charset="0"/>
              </a:rPr>
              <a:t>Нийт үзлэг, урьдчилан сэргийлэх үзлэгийн тоо сүүлийн 3 жилийн байдлаар</a:t>
            </a:r>
            <a:endParaRPr lang="en-US" sz="120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5.8997639417404005E-2"/>
          <c:y val="0.15003782516434933"/>
          <c:w val="0.93891049469161969"/>
          <c:h val="0.53434681074228019"/>
        </c:manualLayout>
      </c:layout>
      <c:barChart>
        <c:barDir val="col"/>
        <c:grouping val="clustered"/>
        <c:varyColors val="0"/>
        <c:ser>
          <c:idx val="0"/>
          <c:order val="0"/>
          <c:tx>
            <c:strRef>
              <c:f>Sheet1!$A$92</c:f>
              <c:strCache>
                <c:ptCount val="1"/>
                <c:pt idx="0">
                  <c:v>нийт үзлэг</c:v>
                </c:pt>
              </c:strCache>
            </c:strRef>
          </c:tx>
          <c:invertIfNegative val="0"/>
          <c:dLbls>
            <c:dLbl>
              <c:idx val="0"/>
              <c:layout>
                <c:manualLayout>
                  <c:x val="8.1967213114754311E-3"/>
                  <c:y val="-4.2194078808572124E-3"/>
                </c:manualLayout>
              </c:layout>
              <c:showLegendKey val="0"/>
              <c:showVal val="1"/>
              <c:showCatName val="0"/>
              <c:showSerName val="0"/>
              <c:showPercent val="0"/>
              <c:showBubbleSize val="0"/>
            </c:dLbl>
            <c:dLbl>
              <c:idx val="1"/>
              <c:layout>
                <c:manualLayout>
                  <c:x val="-2.7322404371585198E-3"/>
                  <c:y val="-8.4388157617144178E-3"/>
                </c:manualLayout>
              </c:layout>
              <c:showLegendKey val="0"/>
              <c:showVal val="1"/>
              <c:showCatName val="0"/>
              <c:showSerName val="0"/>
              <c:showPercent val="0"/>
              <c:showBubbleSize val="0"/>
            </c:dLbl>
            <c:dLbl>
              <c:idx val="2"/>
              <c:layout>
                <c:manualLayout>
                  <c:x val="1.3661202185792349E-2"/>
                  <c:y val="-1.6877631523428843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Sheet1!$B$91:$D$91</c:f>
              <c:numCache>
                <c:formatCode>General</c:formatCode>
                <c:ptCount val="3"/>
                <c:pt idx="0">
                  <c:v>2014</c:v>
                </c:pt>
                <c:pt idx="1">
                  <c:v>2015</c:v>
                </c:pt>
                <c:pt idx="2">
                  <c:v>2016</c:v>
                </c:pt>
              </c:numCache>
            </c:numRef>
          </c:cat>
          <c:val>
            <c:numRef>
              <c:f>Sheet1!$B$92:$D$92</c:f>
              <c:numCache>
                <c:formatCode>General</c:formatCode>
                <c:ptCount val="3"/>
                <c:pt idx="0">
                  <c:v>325.3</c:v>
                </c:pt>
                <c:pt idx="1">
                  <c:v>299.10000000000002</c:v>
                </c:pt>
                <c:pt idx="2">
                  <c:v>315.39999999999986</c:v>
                </c:pt>
              </c:numCache>
            </c:numRef>
          </c:val>
        </c:ser>
        <c:ser>
          <c:idx val="1"/>
          <c:order val="1"/>
          <c:tx>
            <c:strRef>
              <c:f>Sheet1!$A$93</c:f>
              <c:strCache>
                <c:ptCount val="1"/>
                <c:pt idx="0">
                  <c:v>урьдчилан сэргийлэх үзлэг</c:v>
                </c:pt>
              </c:strCache>
            </c:strRef>
          </c:tx>
          <c:invertIfNegative val="0"/>
          <c:dLbls>
            <c:dLbl>
              <c:idx val="0"/>
              <c:layout>
                <c:manualLayout>
                  <c:x val="3.2786885245901641E-2"/>
                  <c:y val="-1.6877631523428843E-2"/>
                </c:manualLayout>
              </c:layout>
              <c:showLegendKey val="0"/>
              <c:showVal val="1"/>
              <c:showCatName val="0"/>
              <c:showSerName val="0"/>
              <c:showPercent val="0"/>
              <c:showBubbleSize val="0"/>
            </c:dLbl>
            <c:dLbl>
              <c:idx val="1"/>
              <c:layout>
                <c:manualLayout>
                  <c:x val="2.7322404371584685E-2"/>
                  <c:y val="-1.2658223642571633E-2"/>
                </c:manualLayout>
              </c:layout>
              <c:showLegendKey val="0"/>
              <c:showVal val="1"/>
              <c:showCatName val="0"/>
              <c:showSerName val="0"/>
              <c:showPercent val="0"/>
              <c:showBubbleSize val="0"/>
            </c:dLbl>
            <c:dLbl>
              <c:idx val="2"/>
              <c:layout>
                <c:manualLayout>
                  <c:x val="2.4590163934426229E-2"/>
                  <c:y val="-2.9535855166000487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Sheet1!$B$91:$D$91</c:f>
              <c:numCache>
                <c:formatCode>General</c:formatCode>
                <c:ptCount val="3"/>
                <c:pt idx="0">
                  <c:v>2014</c:v>
                </c:pt>
                <c:pt idx="1">
                  <c:v>2015</c:v>
                </c:pt>
                <c:pt idx="2">
                  <c:v>2016</c:v>
                </c:pt>
              </c:numCache>
            </c:numRef>
          </c:cat>
          <c:val>
            <c:numRef>
              <c:f>Sheet1!$B$93:$D$93</c:f>
              <c:numCache>
                <c:formatCode>General</c:formatCode>
                <c:ptCount val="3"/>
                <c:pt idx="0" formatCode="0.0">
                  <c:v>111</c:v>
                </c:pt>
                <c:pt idx="1">
                  <c:v>98.8</c:v>
                </c:pt>
                <c:pt idx="2">
                  <c:v>100.7</c:v>
                </c:pt>
              </c:numCache>
            </c:numRef>
          </c:val>
        </c:ser>
        <c:dLbls>
          <c:showLegendKey val="0"/>
          <c:showVal val="1"/>
          <c:showCatName val="0"/>
          <c:showSerName val="0"/>
          <c:showPercent val="0"/>
          <c:showBubbleSize val="0"/>
        </c:dLbls>
        <c:gapWidth val="150"/>
        <c:axId val="62060800"/>
        <c:axId val="62468096"/>
      </c:barChart>
      <c:catAx>
        <c:axId val="62060800"/>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62468096"/>
        <c:crosses val="autoZero"/>
        <c:auto val="1"/>
        <c:lblAlgn val="ctr"/>
        <c:lblOffset val="100"/>
        <c:noMultiLvlLbl val="0"/>
      </c:catAx>
      <c:valAx>
        <c:axId val="62468096"/>
        <c:scaling>
          <c:orientation val="minMax"/>
        </c:scaling>
        <c:delete val="1"/>
        <c:axPos val="l"/>
        <c:numFmt formatCode="General" sourceLinked="1"/>
        <c:majorTickMark val="out"/>
        <c:minorTickMark val="none"/>
        <c:tickLblPos val="none"/>
        <c:crossAx val="62060800"/>
        <c:crosses val="autoZero"/>
        <c:crossBetween val="between"/>
      </c:valAx>
    </c:plotArea>
    <c:legend>
      <c:legendPos val="t"/>
      <c:layout>
        <c:manualLayout>
          <c:xMode val="edge"/>
          <c:yMode val="edge"/>
          <c:x val="8.2493438320209972E-2"/>
          <c:y val="0.80848074405105019"/>
          <c:w val="0.83757949313712832"/>
          <c:h val="5.6016460342051121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manualLayout>
          <c:xMode val="edge"/>
          <c:yMode val="edge"/>
          <c:x val="0.19174209055401562"/>
          <c:y val="3.125E-2"/>
        </c:manualLayout>
      </c:layout>
      <c:overlay val="0"/>
      <c:txPr>
        <a:bodyPr/>
        <a:lstStyle/>
        <a:p>
          <a:pPr>
            <a:defRPr sz="1200">
              <a:latin typeface="Arial" panose="020B0604020202020204" pitchFamily="34" charset="0"/>
              <a:cs typeface="Arial" panose="020B0604020202020204" pitchFamily="34" charset="0"/>
            </a:defRPr>
          </a:pPr>
          <a:endParaRPr lang="en-US"/>
        </a:p>
      </c:txPr>
    </c:title>
    <c:autoTitleDeleted val="0"/>
    <c:plotArea>
      <c:layout>
        <c:manualLayout>
          <c:layoutTarget val="inner"/>
          <c:xMode val="edge"/>
          <c:yMode val="edge"/>
          <c:x val="5.971394728740425E-2"/>
          <c:y val="0.22249052201808095"/>
          <c:w val="0.93888888888888999"/>
          <c:h val="0.52981094160104969"/>
        </c:manualLayout>
      </c:layout>
      <c:lineChart>
        <c:grouping val="stacked"/>
        <c:varyColors val="0"/>
        <c:ser>
          <c:idx val="0"/>
          <c:order val="0"/>
          <c:tx>
            <c:strRef>
              <c:f>Sheet1!$A$89</c:f>
              <c:strCache>
                <c:ptCount val="1"/>
                <c:pt idx="0">
                  <c:v>Халдварт өвчнөөр өвчлөгчид</c:v>
                </c:pt>
              </c:strCache>
            </c:strRef>
          </c:tx>
          <c:dLbls>
            <c:dLbl>
              <c:idx val="0"/>
              <c:layout>
                <c:manualLayout>
                  <c:x val="-7.775377969762419E-2"/>
                  <c:y val="-2.6041666666666685E-2"/>
                </c:manualLayout>
              </c:layout>
              <c:showLegendKey val="0"/>
              <c:showVal val="1"/>
              <c:showCatName val="0"/>
              <c:showSerName val="0"/>
              <c:showPercent val="0"/>
              <c:showBubbleSize val="0"/>
            </c:dLbl>
            <c:dLbl>
              <c:idx val="1"/>
              <c:layout>
                <c:manualLayout>
                  <c:x val="-8.0633549316054764E-2"/>
                  <c:y val="-4.1666666666666664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Sheet1!$B$88:$D$88</c:f>
              <c:numCache>
                <c:formatCode>General</c:formatCode>
                <c:ptCount val="3"/>
                <c:pt idx="0">
                  <c:v>2014</c:v>
                </c:pt>
                <c:pt idx="1">
                  <c:v>2015</c:v>
                </c:pt>
                <c:pt idx="2">
                  <c:v>2016</c:v>
                </c:pt>
              </c:numCache>
            </c:numRef>
          </c:cat>
          <c:val>
            <c:numRef>
              <c:f>Sheet1!$B$89:$D$89</c:f>
              <c:numCache>
                <c:formatCode>General</c:formatCode>
                <c:ptCount val="3"/>
                <c:pt idx="0">
                  <c:v>667</c:v>
                </c:pt>
                <c:pt idx="1">
                  <c:v>986</c:v>
                </c:pt>
                <c:pt idx="2">
                  <c:v>1143</c:v>
                </c:pt>
              </c:numCache>
            </c:numRef>
          </c:val>
          <c:smooth val="0"/>
        </c:ser>
        <c:dLbls>
          <c:showLegendKey val="0"/>
          <c:showVal val="1"/>
          <c:showCatName val="0"/>
          <c:showSerName val="0"/>
          <c:showPercent val="0"/>
          <c:showBubbleSize val="0"/>
        </c:dLbls>
        <c:marker val="1"/>
        <c:smooth val="0"/>
        <c:axId val="62479360"/>
        <c:axId val="62490496"/>
      </c:lineChart>
      <c:catAx>
        <c:axId val="62479360"/>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62490496"/>
        <c:crosses val="autoZero"/>
        <c:auto val="1"/>
        <c:lblAlgn val="ctr"/>
        <c:lblOffset val="100"/>
        <c:noMultiLvlLbl val="0"/>
      </c:catAx>
      <c:valAx>
        <c:axId val="62490496"/>
        <c:scaling>
          <c:orientation val="minMax"/>
        </c:scaling>
        <c:delete val="1"/>
        <c:axPos val="l"/>
        <c:numFmt formatCode="General" sourceLinked="1"/>
        <c:majorTickMark val="out"/>
        <c:minorTickMark val="none"/>
        <c:tickLblPos val="none"/>
        <c:crossAx val="62479360"/>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100">
                <a:latin typeface="Arial" panose="020B0604020202020204" pitchFamily="34" charset="0"/>
                <a:cs typeface="Arial" panose="020B0604020202020204" pitchFamily="34" charset="0"/>
              </a:defRPr>
            </a:pPr>
            <a:r>
              <a:rPr lang="mn-MN" sz="1100">
                <a:latin typeface="Arial" panose="020B0604020202020204" pitchFamily="34" charset="0"/>
                <a:cs typeface="Arial" panose="020B0604020202020204" pitchFamily="34" charset="0"/>
              </a:rPr>
              <a:t>Жил бүрийн 12-р сарын байдлаар бүртгэлтэй ажилгүй иргэд </a:t>
            </a:r>
          </a:p>
        </c:rich>
      </c:tx>
      <c:layout>
        <c:manualLayout>
          <c:xMode val="edge"/>
          <c:yMode val="edge"/>
          <c:x val="0.13342767295597485"/>
          <c:y val="0"/>
        </c:manualLayout>
      </c:layout>
      <c:overlay val="0"/>
    </c:title>
    <c:autoTitleDeleted val="0"/>
    <c:plotArea>
      <c:layout>
        <c:manualLayout>
          <c:layoutTarget val="inner"/>
          <c:xMode val="edge"/>
          <c:yMode val="edge"/>
          <c:x val="0"/>
          <c:y val="0.1253838582677165"/>
          <c:w val="0.99863739909869753"/>
          <c:h val="0.66141404199475051"/>
        </c:manualLayout>
      </c:layout>
      <c:barChart>
        <c:barDir val="col"/>
        <c:grouping val="clustered"/>
        <c:varyColors val="0"/>
        <c:ser>
          <c:idx val="0"/>
          <c:order val="0"/>
          <c:tx>
            <c:strRef>
              <c:f>Sheet1!$A$7:$C$7</c:f>
              <c:strCache>
                <c:ptCount val="1"/>
                <c:pt idx="0">
                  <c:v>Бүртгэлтэй ажилгүй иргэд </c:v>
                </c:pt>
              </c:strCache>
            </c:strRef>
          </c:tx>
          <c:invertIfNegative val="0"/>
          <c:dLbls>
            <c:dLbl>
              <c:idx val="0"/>
              <c:layout>
                <c:manualLayout>
                  <c:x val="1.8867924528301886E-2"/>
                  <c:y val="-2.6041655986853693E-2"/>
                </c:manualLayout>
              </c:layout>
              <c:showLegendKey val="0"/>
              <c:showVal val="1"/>
              <c:showCatName val="0"/>
              <c:showSerName val="0"/>
              <c:showPercent val="0"/>
              <c:showBubbleSize val="0"/>
            </c:dLbl>
            <c:dLbl>
              <c:idx val="1"/>
              <c:layout>
                <c:manualLayout>
                  <c:x val="1.8867924528301886E-2"/>
                  <c:y val="-1.0416662394741516E-2"/>
                </c:manualLayout>
              </c:layout>
              <c:showLegendKey val="0"/>
              <c:showVal val="1"/>
              <c:showCatName val="0"/>
              <c:showSerName val="0"/>
              <c:showPercent val="0"/>
              <c:showBubbleSize val="0"/>
            </c:dLbl>
            <c:dLbl>
              <c:idx val="2"/>
              <c:layout>
                <c:manualLayout>
                  <c:x val="1.2578616352201255E-2"/>
                  <c:y val="-1.0416662394741469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Sheet1!$D$6:$F$6</c:f>
              <c:numCache>
                <c:formatCode>General</c:formatCode>
                <c:ptCount val="3"/>
                <c:pt idx="0">
                  <c:v>2014</c:v>
                </c:pt>
                <c:pt idx="1">
                  <c:v>2015</c:v>
                </c:pt>
                <c:pt idx="2">
                  <c:v>2016</c:v>
                </c:pt>
              </c:numCache>
            </c:numRef>
          </c:cat>
          <c:val>
            <c:numRef>
              <c:f>Sheet1!$D$7:$F$7</c:f>
              <c:numCache>
                <c:formatCode>General</c:formatCode>
                <c:ptCount val="3"/>
                <c:pt idx="0">
                  <c:v>1699</c:v>
                </c:pt>
                <c:pt idx="1">
                  <c:v>1080</c:v>
                </c:pt>
                <c:pt idx="2">
                  <c:v>977</c:v>
                </c:pt>
              </c:numCache>
            </c:numRef>
          </c:val>
        </c:ser>
        <c:ser>
          <c:idx val="1"/>
          <c:order val="1"/>
          <c:tx>
            <c:strRef>
              <c:f>Sheet1!$A$8:$C$8</c:f>
              <c:strCache>
                <c:ptCount val="1"/>
                <c:pt idx="0">
                  <c:v>Эмэгтэй</c:v>
                </c:pt>
              </c:strCache>
            </c:strRef>
          </c:tx>
          <c:invertIfNegative val="0"/>
          <c:dLbls>
            <c:dLbl>
              <c:idx val="0"/>
              <c:layout>
                <c:manualLayout>
                  <c:x val="2.8301886792452827E-2"/>
                  <c:y val="-2.6041655986853693E-2"/>
                </c:manualLayout>
              </c:layout>
              <c:showLegendKey val="0"/>
              <c:showVal val="1"/>
              <c:showCatName val="0"/>
              <c:showSerName val="0"/>
              <c:showPercent val="0"/>
              <c:showBubbleSize val="0"/>
            </c:dLbl>
            <c:dLbl>
              <c:idx val="1"/>
              <c:layout>
                <c:manualLayout>
                  <c:x val="3.1446540880503158E-2"/>
                  <c:y val="-1.5624993592112212E-2"/>
                </c:manualLayout>
              </c:layout>
              <c:showLegendKey val="0"/>
              <c:showVal val="1"/>
              <c:showCatName val="0"/>
              <c:showSerName val="0"/>
              <c:showPercent val="0"/>
              <c:showBubbleSize val="0"/>
            </c:dLbl>
            <c:dLbl>
              <c:idx val="2"/>
              <c:layout>
                <c:manualLayout>
                  <c:x val="3.1446540880503158E-2"/>
                  <c:y val="-1.0416662394741469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Sheet1!$D$6:$F$6</c:f>
              <c:numCache>
                <c:formatCode>General</c:formatCode>
                <c:ptCount val="3"/>
                <c:pt idx="0">
                  <c:v>2014</c:v>
                </c:pt>
                <c:pt idx="1">
                  <c:v>2015</c:v>
                </c:pt>
                <c:pt idx="2">
                  <c:v>2016</c:v>
                </c:pt>
              </c:numCache>
            </c:numRef>
          </c:cat>
          <c:val>
            <c:numRef>
              <c:f>Sheet1!$D$8:$F$8</c:f>
              <c:numCache>
                <c:formatCode>General</c:formatCode>
                <c:ptCount val="3"/>
                <c:pt idx="0">
                  <c:v>915</c:v>
                </c:pt>
                <c:pt idx="1">
                  <c:v>620</c:v>
                </c:pt>
                <c:pt idx="2">
                  <c:v>524</c:v>
                </c:pt>
              </c:numCache>
            </c:numRef>
          </c:val>
        </c:ser>
        <c:dLbls>
          <c:showLegendKey val="0"/>
          <c:showVal val="1"/>
          <c:showCatName val="0"/>
          <c:showSerName val="0"/>
          <c:showPercent val="0"/>
          <c:showBubbleSize val="0"/>
        </c:dLbls>
        <c:gapWidth val="150"/>
        <c:axId val="62289792"/>
        <c:axId val="62291328"/>
      </c:barChart>
      <c:catAx>
        <c:axId val="62289792"/>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291328"/>
        <c:crosses val="autoZero"/>
        <c:auto val="1"/>
        <c:lblAlgn val="ctr"/>
        <c:lblOffset val="100"/>
        <c:noMultiLvlLbl val="0"/>
      </c:catAx>
      <c:valAx>
        <c:axId val="62291328"/>
        <c:scaling>
          <c:orientation val="minMax"/>
        </c:scaling>
        <c:delete val="1"/>
        <c:axPos val="l"/>
        <c:numFmt formatCode="General" sourceLinked="1"/>
        <c:majorTickMark val="out"/>
        <c:minorTickMark val="none"/>
        <c:tickLblPos val="none"/>
        <c:crossAx val="62289792"/>
        <c:crosses val="autoZero"/>
        <c:crossBetween val="between"/>
      </c:valAx>
    </c:plotArea>
    <c:legend>
      <c:legendPos val="t"/>
      <c:layout>
        <c:manualLayout>
          <c:xMode val="edge"/>
          <c:yMode val="edge"/>
          <c:x val="0.11072203238746099"/>
          <c:y val="0.90625"/>
          <c:w val="0.71814807595260732"/>
          <c:h val="9.3749961552673247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mn-MN" sz="1200" dirty="0">
                <a:latin typeface="Arial" panose="020B0604020202020204" pitchFamily="34" charset="0"/>
                <a:cs typeface="Arial" panose="020B0604020202020204" pitchFamily="34" charset="0"/>
              </a:rPr>
              <a:t>Шинээр бүртгүүлсэн болон шинээр ажилд орсон ажилгүйчүүд</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жил бүрийн </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12-р сарын байдлаар</a:t>
            </a:r>
            <a:endParaRPr lang="en-US" sz="1200" dirty="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6.1111111111111123E-2"/>
          <c:y val="0.22019726049868765"/>
          <c:w val="0.93888888888889055"/>
          <c:h val="0.46568692585301846"/>
        </c:manualLayout>
      </c:layout>
      <c:lineChart>
        <c:grouping val="standard"/>
        <c:varyColors val="0"/>
        <c:ser>
          <c:idx val="0"/>
          <c:order val="0"/>
          <c:tx>
            <c:strRef>
              <c:f>Sheet1!$A$19</c:f>
              <c:strCache>
                <c:ptCount val="1"/>
                <c:pt idx="0">
                  <c:v>Шинээр бүртгүүлсэн ажилгүйчүүд</c:v>
                </c:pt>
              </c:strCache>
            </c:strRef>
          </c:tx>
          <c:dLbls>
            <c:dLbl>
              <c:idx val="0"/>
              <c:layout>
                <c:manualLayout>
                  <c:x val="-8.0116959064327517E-2"/>
                  <c:y val="-5.2867242401151482E-2"/>
                </c:manualLayout>
              </c:layout>
              <c:showLegendKey val="0"/>
              <c:showVal val="1"/>
              <c:showCatName val="0"/>
              <c:showSerName val="0"/>
              <c:showPercent val="0"/>
              <c:showBubbleSize val="0"/>
            </c:dLbl>
            <c:dLbl>
              <c:idx val="1"/>
              <c:layout>
                <c:manualLayout>
                  <c:x val="-3.888888888888889E-2"/>
                  <c:y val="-5.5555555555555455E-2"/>
                </c:manualLayout>
              </c:layout>
              <c:showLegendKey val="0"/>
              <c:showVal val="1"/>
              <c:showCatName val="0"/>
              <c:showSerName val="0"/>
              <c:showPercent val="0"/>
              <c:showBubbleSize val="0"/>
            </c:dLbl>
            <c:dLbl>
              <c:idx val="2"/>
              <c:layout>
                <c:manualLayout>
                  <c:x val="-1.4642906478795417E-4"/>
                  <c:y val="-5.2867242401151517E-2"/>
                </c:manualLayout>
              </c:layout>
              <c:showLegendKey val="0"/>
              <c:showVal val="1"/>
              <c:showCatName val="0"/>
              <c:showSerName val="0"/>
              <c:showPercent val="0"/>
              <c:showBubbleSize val="0"/>
            </c:dLbl>
            <c:dLbl>
              <c:idx val="3"/>
              <c:layout>
                <c:manualLayout>
                  <c:x val="-4.1666666666666664E-2"/>
                  <c:y val="-6.4814814814815352E-2"/>
                </c:manualLayout>
              </c:layout>
              <c:showLegendKey val="0"/>
              <c:showVal val="1"/>
              <c:showCatName val="0"/>
              <c:showSerName val="0"/>
              <c:showPercent val="0"/>
              <c:showBubbleSize val="0"/>
            </c:dLbl>
            <c:dLbl>
              <c:idx val="4"/>
              <c:layout>
                <c:manualLayout>
                  <c:x val="-2.2222222222222251E-2"/>
                  <c:y val="-3.2407407407407642E-2"/>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Sheet1!$D$18:$F$18</c:f>
              <c:numCache>
                <c:formatCode>General</c:formatCode>
                <c:ptCount val="3"/>
                <c:pt idx="0">
                  <c:v>2014</c:v>
                </c:pt>
                <c:pt idx="1">
                  <c:v>2015</c:v>
                </c:pt>
                <c:pt idx="2">
                  <c:v>2016</c:v>
                </c:pt>
              </c:numCache>
            </c:numRef>
          </c:cat>
          <c:val>
            <c:numRef>
              <c:f>Sheet1!$D$19:$F$19</c:f>
              <c:numCache>
                <c:formatCode>General</c:formatCode>
                <c:ptCount val="3"/>
                <c:pt idx="0">
                  <c:v>454</c:v>
                </c:pt>
                <c:pt idx="1">
                  <c:v>543</c:v>
                </c:pt>
                <c:pt idx="2">
                  <c:v>327</c:v>
                </c:pt>
              </c:numCache>
            </c:numRef>
          </c:val>
          <c:smooth val="0"/>
        </c:ser>
        <c:ser>
          <c:idx val="1"/>
          <c:order val="1"/>
          <c:tx>
            <c:strRef>
              <c:f>Sheet1!$A$20</c:f>
              <c:strCache>
                <c:ptCount val="1"/>
                <c:pt idx="0">
                  <c:v>шинээр ажилд зуучлагдан орсон ажилгүйчүүд</c:v>
                </c:pt>
              </c:strCache>
            </c:strRef>
          </c:tx>
          <c:dLbls>
            <c:dLbl>
              <c:idx val="0"/>
              <c:layout>
                <c:manualLayout>
                  <c:x val="-9.4298475848413721E-2"/>
                  <c:y val="4.5698924731182804E-2"/>
                </c:manualLayout>
              </c:layout>
              <c:showLegendKey val="0"/>
              <c:showVal val="1"/>
              <c:showCatName val="0"/>
              <c:showSerName val="0"/>
              <c:showPercent val="0"/>
              <c:showBubbleSize val="0"/>
            </c:dLbl>
            <c:dLbl>
              <c:idx val="1"/>
              <c:layout>
                <c:manualLayout>
                  <c:x val="-5.6432748538011716E-2"/>
                  <c:y val="5.9643208661417306E-2"/>
                </c:manualLayout>
              </c:layout>
              <c:showLegendKey val="0"/>
              <c:showVal val="1"/>
              <c:showCatName val="0"/>
              <c:showSerName val="0"/>
              <c:showPercent val="0"/>
              <c:showBubbleSize val="0"/>
            </c:dLbl>
            <c:dLbl>
              <c:idx val="2"/>
              <c:layout>
                <c:manualLayout>
                  <c:x val="-3.5087719298245623E-3"/>
                  <c:y val="-8.8112776225552445E-3"/>
                </c:manualLayout>
              </c:layout>
              <c:showLegendKey val="0"/>
              <c:showVal val="1"/>
              <c:showCatName val="0"/>
              <c:showSerName val="0"/>
              <c:showPercent val="0"/>
              <c:showBubbleSize val="0"/>
            </c:dLbl>
            <c:dLbl>
              <c:idx val="3"/>
              <c:layout>
                <c:manualLayout>
                  <c:x val="-3.0555555555555582E-2"/>
                  <c:y val="-5.0926290463692035E-2"/>
                </c:manualLayout>
              </c:layout>
              <c:showLegendKey val="0"/>
              <c:showVal val="1"/>
              <c:showCatName val="0"/>
              <c:showSerName val="0"/>
              <c:showPercent val="0"/>
              <c:showBubbleSize val="0"/>
            </c:dLbl>
            <c:dLbl>
              <c:idx val="4"/>
              <c:layout>
                <c:manualLayout>
                  <c:x val="-1.3888888888888938E-2"/>
                  <c:y val="-9.2592592592593108E-3"/>
                </c:manualLayout>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Sheet1!$D$18:$F$18</c:f>
              <c:numCache>
                <c:formatCode>General</c:formatCode>
                <c:ptCount val="3"/>
                <c:pt idx="0">
                  <c:v>2014</c:v>
                </c:pt>
                <c:pt idx="1">
                  <c:v>2015</c:v>
                </c:pt>
                <c:pt idx="2">
                  <c:v>2016</c:v>
                </c:pt>
              </c:numCache>
            </c:numRef>
          </c:cat>
          <c:val>
            <c:numRef>
              <c:f>Sheet1!$D$20:$F$20</c:f>
              <c:numCache>
                <c:formatCode>General</c:formatCode>
                <c:ptCount val="3"/>
                <c:pt idx="0">
                  <c:v>347</c:v>
                </c:pt>
                <c:pt idx="1">
                  <c:v>435</c:v>
                </c:pt>
                <c:pt idx="2">
                  <c:v>197</c:v>
                </c:pt>
              </c:numCache>
            </c:numRef>
          </c:val>
          <c:smooth val="0"/>
        </c:ser>
        <c:dLbls>
          <c:showLegendKey val="0"/>
          <c:showVal val="1"/>
          <c:showCatName val="0"/>
          <c:showSerName val="0"/>
          <c:showPercent val="0"/>
          <c:showBubbleSize val="0"/>
        </c:dLbls>
        <c:marker val="1"/>
        <c:smooth val="0"/>
        <c:axId val="62334080"/>
        <c:axId val="62335616"/>
      </c:lineChart>
      <c:catAx>
        <c:axId val="62334080"/>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335616"/>
        <c:crosses val="autoZero"/>
        <c:auto val="1"/>
        <c:lblAlgn val="ctr"/>
        <c:lblOffset val="100"/>
        <c:noMultiLvlLbl val="0"/>
      </c:catAx>
      <c:valAx>
        <c:axId val="62335616"/>
        <c:scaling>
          <c:orientation val="minMax"/>
        </c:scaling>
        <c:delete val="1"/>
        <c:axPos val="l"/>
        <c:numFmt formatCode="General" sourceLinked="1"/>
        <c:majorTickMark val="out"/>
        <c:minorTickMark val="none"/>
        <c:tickLblPos val="none"/>
        <c:crossAx val="62334080"/>
        <c:crosses val="autoZero"/>
        <c:crossBetween val="between"/>
      </c:valAx>
    </c:plotArea>
    <c:legend>
      <c:legendPos val="t"/>
      <c:layout>
        <c:manualLayout>
          <c:xMode val="edge"/>
          <c:yMode val="edge"/>
          <c:x val="5.0251415941428401E-2"/>
          <c:y val="0.83845567691135392"/>
          <c:w val="0.91192406870193854"/>
          <c:h val="0.13823765980865291"/>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3291732283464565"/>
          <c:y val="0.23806050559469541"/>
          <c:w val="0.45"/>
          <c:h val="0.66666666666666663"/>
        </c:manualLayout>
      </c:layout>
      <c:barChart>
        <c:barDir val="bar"/>
        <c:grouping val="clustered"/>
        <c:varyColors val="0"/>
        <c:ser>
          <c:idx val="0"/>
          <c:order val="0"/>
          <c:invertIfNegative val="0"/>
          <c:dLbls>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Sheet1!$A$34:$A$41</c:f>
              <c:strCache>
                <c:ptCount val="8"/>
                <c:pt idx="0">
                  <c:v>Магистр, доктор</c:v>
                </c:pt>
                <c:pt idx="1">
                  <c:v>Дээд, бакалавр</c:v>
                </c:pt>
                <c:pt idx="2">
                  <c:v>Тусгай дунд</c:v>
                </c:pt>
                <c:pt idx="3">
                  <c:v>Техник мэргэжлийн</c:v>
                </c:pt>
                <c:pt idx="4">
                  <c:v>Бүрэн дунд</c:v>
                </c:pt>
                <c:pt idx="5">
                  <c:v>Суурь</c:v>
                </c:pt>
                <c:pt idx="6">
                  <c:v>Бага</c:v>
                </c:pt>
                <c:pt idx="7">
                  <c:v>Боловсролгүй</c:v>
                </c:pt>
              </c:strCache>
            </c:strRef>
          </c:cat>
          <c:val>
            <c:numRef>
              <c:f>Sheet1!$D$34:$D$41</c:f>
              <c:numCache>
                <c:formatCode>General</c:formatCode>
                <c:ptCount val="8"/>
                <c:pt idx="0">
                  <c:v>4</c:v>
                </c:pt>
                <c:pt idx="1">
                  <c:v>308</c:v>
                </c:pt>
                <c:pt idx="2">
                  <c:v>93</c:v>
                </c:pt>
                <c:pt idx="3">
                  <c:v>120</c:v>
                </c:pt>
                <c:pt idx="4">
                  <c:v>326</c:v>
                </c:pt>
                <c:pt idx="5">
                  <c:v>93</c:v>
                </c:pt>
                <c:pt idx="6">
                  <c:v>26</c:v>
                </c:pt>
                <c:pt idx="7">
                  <c:v>7</c:v>
                </c:pt>
              </c:numCache>
            </c:numRef>
          </c:val>
        </c:ser>
        <c:dLbls>
          <c:showLegendKey val="0"/>
          <c:showVal val="0"/>
          <c:showCatName val="0"/>
          <c:showSerName val="0"/>
          <c:showPercent val="0"/>
          <c:showBubbleSize val="0"/>
        </c:dLbls>
        <c:gapWidth val="100"/>
        <c:axId val="62382848"/>
        <c:axId val="62376960"/>
      </c:barChart>
      <c:valAx>
        <c:axId val="62376960"/>
        <c:scaling>
          <c:orientation val="minMax"/>
        </c:scaling>
        <c:delete val="1"/>
        <c:axPos val="b"/>
        <c:numFmt formatCode="General" sourceLinked="1"/>
        <c:majorTickMark val="out"/>
        <c:minorTickMark val="none"/>
        <c:tickLblPos val="nextTo"/>
        <c:crossAx val="62382848"/>
        <c:crosses val="autoZero"/>
        <c:crossBetween val="between"/>
      </c:valAx>
      <c:catAx>
        <c:axId val="62382848"/>
        <c:scaling>
          <c:orientation val="minMax"/>
        </c:scaling>
        <c:delete val="0"/>
        <c:axPos val="l"/>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237696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100">
                <a:latin typeface="Arial" panose="020B0604020202020204" pitchFamily="34" charset="0"/>
                <a:cs typeface="Arial" panose="020B0604020202020204" pitchFamily="34" charset="0"/>
              </a:defRPr>
            </a:pPr>
            <a:r>
              <a:rPr lang="mn-MN" sz="1100">
                <a:latin typeface="Arial" panose="020B0604020202020204" pitchFamily="34" charset="0"/>
                <a:cs typeface="Arial" panose="020B0604020202020204" pitchFamily="34" charset="0"/>
              </a:rPr>
              <a:t>Бүртгэлтэй ажилгүй иргэд насны бүлгээр</a:t>
            </a:r>
            <a:r>
              <a:rPr lang="en-US" sz="1100">
                <a:latin typeface="Arial" panose="020B0604020202020204" pitchFamily="34" charset="0"/>
                <a:cs typeface="Arial" panose="020B0604020202020204" pitchFamily="34" charset="0"/>
              </a:rPr>
              <a:t>                 </a:t>
            </a:r>
            <a:r>
              <a:rPr lang="mn-MN" sz="1100">
                <a:latin typeface="Arial" panose="020B0604020202020204" pitchFamily="34" charset="0"/>
                <a:cs typeface="Arial" panose="020B0604020202020204" pitchFamily="34" charset="0"/>
              </a:rPr>
              <a:t> 2016 оны 12-р сарын байдлаар</a:t>
            </a:r>
            <a:endParaRPr lang="en-US" sz="110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0.13206824146981636"/>
          <c:y val="0.21488011633680926"/>
          <c:w val="0.4190339020122486"/>
          <c:h val="0.67951443569553849"/>
        </c:manualLayout>
      </c:layout>
      <c:barChart>
        <c:barDir val="bar"/>
        <c:grouping val="clustered"/>
        <c:varyColors val="0"/>
        <c:ser>
          <c:idx val="0"/>
          <c:order val="0"/>
          <c:invertIfNegative val="0"/>
          <c:dLbls>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Sheet1!$A$49:$A$52</c:f>
              <c:strCache>
                <c:ptCount val="4"/>
                <c:pt idx="0">
                  <c:v>15-24</c:v>
                </c:pt>
                <c:pt idx="1">
                  <c:v>25-34</c:v>
                </c:pt>
                <c:pt idx="2">
                  <c:v>35-44</c:v>
                </c:pt>
                <c:pt idx="3">
                  <c:v>45-с дээш</c:v>
                </c:pt>
              </c:strCache>
            </c:strRef>
          </c:cat>
          <c:val>
            <c:numRef>
              <c:f>Sheet1!$B$49:$B$52</c:f>
              <c:numCache>
                <c:formatCode>General</c:formatCode>
                <c:ptCount val="4"/>
                <c:pt idx="0">
                  <c:v>157</c:v>
                </c:pt>
                <c:pt idx="1">
                  <c:v>371</c:v>
                </c:pt>
                <c:pt idx="2">
                  <c:v>259</c:v>
                </c:pt>
                <c:pt idx="3">
                  <c:v>190</c:v>
                </c:pt>
              </c:numCache>
            </c:numRef>
          </c:val>
        </c:ser>
        <c:dLbls>
          <c:showLegendKey val="0"/>
          <c:showVal val="0"/>
          <c:showCatName val="0"/>
          <c:showSerName val="0"/>
          <c:showPercent val="0"/>
          <c:showBubbleSize val="0"/>
        </c:dLbls>
        <c:gapWidth val="100"/>
        <c:axId val="62822656"/>
        <c:axId val="62821120"/>
      </c:barChart>
      <c:valAx>
        <c:axId val="62821120"/>
        <c:scaling>
          <c:orientation val="minMax"/>
        </c:scaling>
        <c:delete val="1"/>
        <c:axPos val="b"/>
        <c:numFmt formatCode="General" sourceLinked="1"/>
        <c:majorTickMark val="out"/>
        <c:minorTickMark val="none"/>
        <c:tickLblPos val="nextTo"/>
        <c:crossAx val="62822656"/>
        <c:crosses val="autoZero"/>
        <c:crossBetween val="between"/>
      </c:valAx>
      <c:catAx>
        <c:axId val="62822656"/>
        <c:scaling>
          <c:orientation val="minMax"/>
        </c:scaling>
        <c:delete val="0"/>
        <c:axPos val="l"/>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6282112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0.14167</cdr:x>
      <cdr:y>0.03125</cdr:y>
    </cdr:from>
    <cdr:to>
      <cdr:x>0.81667</cdr:x>
      <cdr:y>0.19792</cdr:y>
    </cdr:to>
    <cdr:sp macro="" textlink="">
      <cdr:nvSpPr>
        <cdr:cNvPr id="2" name="TextBox 1"/>
        <cdr:cNvSpPr txBox="1"/>
      </cdr:nvSpPr>
      <cdr:spPr>
        <a:xfrm xmlns:a="http://schemas.openxmlformats.org/drawingml/2006/main">
          <a:off x="647701" y="85726"/>
          <a:ext cx="30861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100" b="1" dirty="0">
              <a:solidFill>
                <a:schemeClr val="tx1"/>
              </a:solidFill>
              <a:latin typeface="Arial" pitchFamily="34" charset="0"/>
              <a:cs typeface="Arial" pitchFamily="34" charset="0"/>
            </a:rPr>
            <a:t>Бүртгэлтэй</a:t>
          </a:r>
          <a:r>
            <a:rPr lang="mn-MN" sz="1100" b="1" baseline="0" dirty="0">
              <a:solidFill>
                <a:schemeClr val="tx1"/>
              </a:solidFill>
              <a:latin typeface="Arial" pitchFamily="34" charset="0"/>
              <a:cs typeface="Arial" pitchFamily="34" charset="0"/>
            </a:rPr>
            <a:t> ажилгүй иргэд, боловсролын</a:t>
          </a:r>
        </a:p>
        <a:p xmlns:a="http://schemas.openxmlformats.org/drawingml/2006/main">
          <a:r>
            <a:rPr lang="mn-MN" sz="1100" b="1" baseline="0" dirty="0">
              <a:solidFill>
                <a:schemeClr val="tx1"/>
              </a:solidFill>
              <a:latin typeface="Arial" pitchFamily="34" charset="0"/>
              <a:cs typeface="Arial" pitchFamily="34" charset="0"/>
            </a:rPr>
            <a:t>түвшинээр 201</a:t>
          </a:r>
          <a:r>
            <a:rPr lang="en-US" sz="1100" b="1" baseline="0" dirty="0">
              <a:solidFill>
                <a:schemeClr val="tx1"/>
              </a:solidFill>
              <a:latin typeface="Arial" pitchFamily="34" charset="0"/>
              <a:cs typeface="Arial" pitchFamily="34" charset="0"/>
            </a:rPr>
            <a:t>6</a:t>
          </a:r>
          <a:r>
            <a:rPr lang="mn-MN" sz="1100" b="1" baseline="0" dirty="0">
              <a:solidFill>
                <a:schemeClr val="tx1"/>
              </a:solidFill>
              <a:latin typeface="Arial" pitchFamily="34" charset="0"/>
              <a:cs typeface="Arial" pitchFamily="34" charset="0"/>
            </a:rPr>
            <a:t> оны </a:t>
          </a:r>
          <a:r>
            <a:rPr lang="en-US" sz="1100" b="1" baseline="0" dirty="0">
              <a:solidFill>
                <a:schemeClr val="tx1"/>
              </a:solidFill>
              <a:latin typeface="Arial" pitchFamily="34" charset="0"/>
              <a:cs typeface="Arial" pitchFamily="34" charset="0"/>
            </a:rPr>
            <a:t>12-</a:t>
          </a:r>
          <a:r>
            <a:rPr lang="mn-MN" sz="1100" b="1" baseline="0" dirty="0">
              <a:solidFill>
                <a:schemeClr val="tx1"/>
              </a:solidFill>
              <a:latin typeface="Arial" pitchFamily="34" charset="0"/>
              <a:cs typeface="Arial" pitchFamily="34" charset="0"/>
            </a:rPr>
            <a:t>р сарын байдлаар</a:t>
          </a:r>
          <a:endParaRPr lang="en-US" sz="1100" b="1" dirty="0">
            <a:solidFill>
              <a:schemeClr val="tx1"/>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0.21296</cdr:x>
      <cdr:y>0</cdr:y>
    </cdr:from>
    <cdr:to>
      <cdr:x>0.76852</cdr:x>
      <cdr:y>0.12117</cdr:y>
    </cdr:to>
    <cdr:sp macro="" textlink="">
      <cdr:nvSpPr>
        <cdr:cNvPr id="2" name="Rectangle 1"/>
        <cdr:cNvSpPr/>
      </cdr:nvSpPr>
      <cdr:spPr>
        <a:xfrm xmlns:a="http://schemas.openxmlformats.org/drawingml/2006/main">
          <a:off x="1752600" y="0"/>
          <a:ext cx="4572000" cy="276999"/>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algn="ctr" rtl="0" eaLnBrk="0" fontAlgn="base" hangingPunct="0">
            <a:spcBef>
              <a:spcPct val="0"/>
            </a:spcBef>
            <a:spcAft>
              <a:spcPct val="0"/>
            </a:spcAft>
            <a:defRPr kern="1200">
              <a:solidFill>
                <a:schemeClr val="tx1"/>
              </a:solidFill>
              <a:latin typeface="Arial Mon"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Mon"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Mon"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Mon"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Mon" pitchFamily="34" charset="0"/>
              <a:ea typeface="+mn-ea"/>
              <a:cs typeface="+mn-cs"/>
            </a:defRPr>
          </a:lvl5pPr>
          <a:lvl6pPr marL="2286000" algn="l" defTabSz="914400" rtl="0" eaLnBrk="1" latinLnBrk="0" hangingPunct="1">
            <a:defRPr kern="1200">
              <a:solidFill>
                <a:schemeClr val="tx1"/>
              </a:solidFill>
              <a:latin typeface="Arial Mon" pitchFamily="34" charset="0"/>
              <a:ea typeface="+mn-ea"/>
              <a:cs typeface="+mn-cs"/>
            </a:defRPr>
          </a:lvl6pPr>
          <a:lvl7pPr marL="2743200" algn="l" defTabSz="914400" rtl="0" eaLnBrk="1" latinLnBrk="0" hangingPunct="1">
            <a:defRPr kern="1200">
              <a:solidFill>
                <a:schemeClr val="tx1"/>
              </a:solidFill>
              <a:latin typeface="Arial Mon" pitchFamily="34" charset="0"/>
              <a:ea typeface="+mn-ea"/>
              <a:cs typeface="+mn-cs"/>
            </a:defRPr>
          </a:lvl7pPr>
          <a:lvl8pPr marL="3200400" algn="l" defTabSz="914400" rtl="0" eaLnBrk="1" latinLnBrk="0" hangingPunct="1">
            <a:defRPr kern="1200">
              <a:solidFill>
                <a:schemeClr val="tx1"/>
              </a:solidFill>
              <a:latin typeface="Arial Mon" pitchFamily="34" charset="0"/>
              <a:ea typeface="+mn-ea"/>
              <a:cs typeface="+mn-cs"/>
            </a:defRPr>
          </a:lvl8pPr>
          <a:lvl9pPr marL="3657600" algn="l" defTabSz="914400" rtl="0" eaLnBrk="1" latinLnBrk="0" hangingPunct="1">
            <a:defRPr kern="1200">
              <a:solidFill>
                <a:schemeClr val="tx1"/>
              </a:solidFill>
              <a:latin typeface="Arial Mon" pitchFamily="34" charset="0"/>
              <a:ea typeface="+mn-ea"/>
              <a:cs typeface="+mn-cs"/>
            </a:defRPr>
          </a:lvl9pPr>
        </a:lstStyle>
        <a:p xmlns:a="http://schemas.openxmlformats.org/drawingml/2006/main">
          <a:pPr algn="ctr"/>
          <a:r>
            <a:rPr lang="mn-MN" sz="1200" b="1" dirty="0" smtClean="0">
              <a:latin typeface="Arial" pitchFamily="34" charset="0"/>
              <a:cs typeface="Arial" pitchFamily="34" charset="0"/>
            </a:rPr>
            <a:t>Бэлтгэсэн өвс 201</a:t>
          </a:r>
          <a:r>
            <a:rPr lang="en-US" sz="1200" b="1" dirty="0" smtClean="0">
              <a:latin typeface="Arial" pitchFamily="34" charset="0"/>
              <a:cs typeface="Arial" pitchFamily="34" charset="0"/>
            </a:rPr>
            <a:t>3 </a:t>
          </a:r>
          <a:r>
            <a:rPr lang="mn-MN" sz="1200" b="1" dirty="0" smtClean="0">
              <a:latin typeface="Arial" pitchFamily="34" charset="0"/>
              <a:cs typeface="Arial" pitchFamily="34" charset="0"/>
            </a:rPr>
            <a:t>-</a:t>
          </a:r>
          <a:r>
            <a:rPr lang="en-US" sz="1200" b="1" dirty="0" smtClean="0">
              <a:latin typeface="Arial" pitchFamily="34" charset="0"/>
              <a:cs typeface="Arial" pitchFamily="34" charset="0"/>
            </a:rPr>
            <a:t> </a:t>
          </a:r>
          <a:r>
            <a:rPr lang="mn-MN" sz="1200" b="1" dirty="0" smtClean="0">
              <a:latin typeface="Arial" pitchFamily="34" charset="0"/>
              <a:cs typeface="Arial" pitchFamily="34" charset="0"/>
            </a:rPr>
            <a:t>201</a:t>
          </a:r>
          <a:r>
            <a:rPr lang="mn-MN" sz="1200" b="1" dirty="0">
              <a:latin typeface="Arial" pitchFamily="34" charset="0"/>
              <a:cs typeface="Arial" pitchFamily="34" charset="0"/>
            </a:rPr>
            <a:t>6</a:t>
          </a:r>
          <a:r>
            <a:rPr lang="mn-MN" sz="1200" b="1" dirty="0" smtClean="0">
              <a:latin typeface="Arial" pitchFamily="34" charset="0"/>
              <a:cs typeface="Arial" pitchFamily="34" charset="0"/>
            </a:rPr>
            <a:t> оны байдлаар </a:t>
          </a:r>
          <a:r>
            <a:rPr lang="en-US" sz="1200" b="1" dirty="0" smtClean="0">
              <a:latin typeface="Arial" pitchFamily="34" charset="0"/>
              <a:cs typeface="Arial" pitchFamily="34" charset="0"/>
            </a:rPr>
            <a:t>(</a:t>
          </a:r>
          <a:r>
            <a:rPr lang="mn-MN" sz="1200" b="1" dirty="0" smtClean="0">
              <a:latin typeface="Arial" pitchFamily="34" charset="0"/>
              <a:cs typeface="Arial" pitchFamily="34" charset="0"/>
            </a:rPr>
            <a:t>тн-р</a:t>
          </a:r>
          <a:r>
            <a:rPr lang="en-US" sz="1200" b="1" dirty="0" smtClean="0">
              <a:latin typeface="Arial" pitchFamily="34" charset="0"/>
              <a:cs typeface="Arial" pitchFamily="34" charset="0"/>
            </a:rPr>
            <a:t>)</a:t>
          </a:r>
          <a:endParaRPr lang="en-US" sz="1200" b="1"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pPr>
              <a:defRPr/>
            </a:pPr>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pPr>
              <a:defRPr/>
            </a:pPr>
            <a:fld id="{B7B70FBA-8F27-45F6-8A8D-1B2EB9D0B5FE}" type="datetimeFigureOut">
              <a:rPr lang="en-US"/>
              <a:pPr>
                <a:defRPr/>
              </a:pPr>
              <a:t>2/14/2020</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pPr>
              <a:defRPr/>
            </a:pPr>
            <a:fld id="{D041AF91-2A4B-4132-B198-9F37AA909B8F}" type="slidenum">
              <a:rPr lang="en-US"/>
              <a:pPr>
                <a:defRPr/>
              </a:pPr>
              <a:t>‹#›</a:t>
            </a:fld>
            <a:endParaRPr lang="en-US"/>
          </a:p>
        </p:txBody>
      </p:sp>
    </p:spTree>
    <p:extLst>
      <p:ext uri="{BB962C8B-B14F-4D97-AF65-F5344CB8AC3E}">
        <p14:creationId xmlns:p14="http://schemas.microsoft.com/office/powerpoint/2010/main" val="1804232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51203" name="Rectangle 3"/>
          <p:cNvSpPr>
            <a:spLocks noGrp="1" noChangeArrowheads="1"/>
          </p:cNvSpPr>
          <p:nvPr>
            <p:ph type="dt" idx="1"/>
          </p:nvPr>
        </p:nvSpPr>
        <p:spPr bwMode="auto">
          <a:xfrm>
            <a:off x="3995217"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5327" y="4421823"/>
            <a:ext cx="5642610" cy="418909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51207" name="Rectangle 7"/>
          <p:cNvSpPr>
            <a:spLocks noGrp="1" noChangeArrowheads="1"/>
          </p:cNvSpPr>
          <p:nvPr>
            <p:ph type="sldNum" sz="quarter" idx="5"/>
          </p:nvPr>
        </p:nvSpPr>
        <p:spPr bwMode="auto">
          <a:xfrm>
            <a:off x="3995217"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eaLnBrk="1" hangingPunct="1">
              <a:defRPr sz="1200">
                <a:latin typeface="Arial" charset="0"/>
              </a:defRPr>
            </a:lvl1pPr>
          </a:lstStyle>
          <a:p>
            <a:pPr>
              <a:defRPr/>
            </a:pPr>
            <a:fld id="{5BD83F26-8DB8-4739-9019-EB39C7C9D4C0}" type="slidenum">
              <a:rPr lang="en-US"/>
              <a:pPr>
                <a:defRPr/>
              </a:pPr>
              <a:t>‹#›</a:t>
            </a:fld>
            <a:endParaRPr lang="en-US"/>
          </a:p>
        </p:txBody>
      </p:sp>
    </p:spTree>
    <p:extLst>
      <p:ext uri="{BB962C8B-B14F-4D97-AF65-F5344CB8AC3E}">
        <p14:creationId xmlns:p14="http://schemas.microsoft.com/office/powerpoint/2010/main" val="372026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0840F3-C8AF-49C1-92A3-0B4EEBA1E946}"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A9ABA9D-E84D-46F9-96C1-02AC81579C72}"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AFCA34FC-AFE7-4A7F-8AF8-6C80D84C9AB5}"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D83F26-8DB8-4739-9019-EB39C7C9D4C0}"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D83F26-8DB8-4739-9019-EB39C7C9D4C0}"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A4CF956-4B96-46BC-9E65-E55454C9DCEC}" type="slidenum">
              <a:rPr lang="en-US" altLang="en-US" smtClean="0"/>
              <a:pPr/>
              <a:t>17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D83F26-8DB8-4739-9019-EB39C7C9D4C0}" type="slidenum">
              <a:rPr lang="en-US" smtClean="0"/>
              <a:pPr>
                <a:defRPr/>
              </a:pPr>
              <a:t>19</a:t>
            </a:fld>
            <a:endParaRPr lang="en-US"/>
          </a:p>
        </p:txBody>
      </p:sp>
    </p:spTree>
    <p:extLst>
      <p:ext uri="{BB962C8B-B14F-4D97-AF65-F5344CB8AC3E}">
        <p14:creationId xmlns:p14="http://schemas.microsoft.com/office/powerpoint/2010/main" val="145972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559174-492A-4A7F-B819-8257C26CFAAE}" type="slidenum">
              <a:rPr lang="en-US"/>
              <a:pPr>
                <a:defRPr/>
              </a:pPr>
              <a:t>‹#›</a:t>
            </a:fld>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A8AD6A-6337-4BF4-947E-2E83FE090591}" type="slidenum">
              <a:rPr lang="en-US"/>
              <a:pPr>
                <a:defRPr/>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505C4F-6417-422C-9F99-1DF5F8CB5924}" type="slidenum">
              <a:rPr lang="en-US"/>
              <a:pPr>
                <a:defRPr/>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44EC17-D628-4C70-A38A-C35D65C9BC8C}" type="slidenum">
              <a:rPr lang="en-US"/>
              <a:pPr>
                <a:defRPr/>
              </a:pPr>
              <a:t>‹#›</a:t>
            </a:fld>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0BA3FD-0115-4F76-9F8C-2EF215E3B250}" type="slidenum">
              <a:rPr lang="en-US"/>
              <a:pPr>
                <a:defRPr/>
              </a:pPr>
              <a:t>‹#›</a:t>
            </a:fld>
            <a:endParaRPr 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9F7E69-F61F-4F79-89D1-33FD17AE0026}" type="slidenum">
              <a:rPr lang="en-US"/>
              <a:pPr>
                <a:defRPr/>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55600D-A590-4FAB-A447-DB3F7B8AF669}" type="slidenum">
              <a:rPr lang="en-US"/>
              <a:pPr>
                <a:defRPr/>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2BD0F4-2136-4953-916A-FF98A17DD8F1}" type="slidenum">
              <a:rPr lang="en-US"/>
              <a:pPr>
                <a:defRPr/>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90160A-EF60-4E55-948F-F5F60AE58170}" type="slidenum">
              <a:rPr lang="en-US"/>
              <a:pPr>
                <a:defRPr/>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0D0672-490A-4C40-A7CA-8F6056438802}" type="slidenum">
              <a:rPr lang="en-US"/>
              <a:pPr>
                <a:defRPr/>
              </a:pPr>
              <a:t>‹#›</a:t>
            </a:fld>
            <a:endParaRPr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C5335-40FE-4E85-B00A-4AC148473F88}" type="slidenum">
              <a:rPr lang="en-US"/>
              <a:pPr>
                <a:defRPr/>
              </a:pPr>
              <a:t>‹#›</a:t>
            </a:fld>
            <a:endParaRPr 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543D41-A6D1-43E9-82C0-FCD64A1312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comb/>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chart" Target="../charts/char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chart" Target="../charts/char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chart" Target="../charts/char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1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90575" y="2819400"/>
            <a:ext cx="8153400" cy="1066800"/>
          </a:xfrm>
        </p:spPr>
        <p:txBody>
          <a:bodyPr/>
          <a:lstStyle/>
          <a:p>
            <a:pPr eaLnBrk="1" hangingPunct="1"/>
            <a:r>
              <a:rPr lang="mn-MN" altLang="en-US" sz="3200" b="1" dirty="0" smtClean="0">
                <a:solidFill>
                  <a:schemeClr val="accent6">
                    <a:lumMod val="75000"/>
                  </a:schemeClr>
                </a:solidFill>
                <a:latin typeface="Arial" charset="0"/>
                <a:cs typeface="Arial" charset="0"/>
              </a:rPr>
              <a:t>ХЭНТИЙ АЙМГИЙН НИЙГЭМ ЭДИЙН ЗАСГИЙН БАЙДАЛ</a:t>
            </a:r>
            <a:endParaRPr lang="en-US" altLang="en-US" sz="3200" b="1" dirty="0" smtClean="0">
              <a:solidFill>
                <a:schemeClr val="accent6">
                  <a:lumMod val="75000"/>
                </a:schemeClr>
              </a:solidFill>
              <a:latin typeface="Arial" charset="0"/>
              <a:cs typeface="Arial" charset="0"/>
            </a:endParaRPr>
          </a:p>
        </p:txBody>
      </p:sp>
      <p:pic>
        <p:nvPicPr>
          <p:cNvPr id="2051" name="Picture 3" descr="nso_logo.jpg"/>
          <p:cNvPicPr>
            <a:picLocks noChangeAspect="1"/>
          </p:cNvPicPr>
          <p:nvPr/>
        </p:nvPicPr>
        <p:blipFill>
          <a:blip r:embed="rId4" cstate="print"/>
          <a:srcRect l="24696" t="16194" r="24290" b="17409"/>
          <a:stretch>
            <a:fillRect/>
          </a:stretch>
        </p:blipFill>
        <p:spPr bwMode="auto">
          <a:xfrm>
            <a:off x="5715000" y="1143000"/>
            <a:ext cx="1422400" cy="1292225"/>
          </a:xfrm>
          <a:prstGeom prst="rect">
            <a:avLst/>
          </a:prstGeom>
          <a:noFill/>
          <a:ln w="9525">
            <a:noFill/>
            <a:miter lim="800000"/>
            <a:headEnd/>
            <a:tailEnd/>
          </a:ln>
        </p:spPr>
      </p:pic>
      <p:sp>
        <p:nvSpPr>
          <p:cNvPr id="7" name="Subtitle 2"/>
          <p:cNvSpPr txBox="1">
            <a:spLocks/>
          </p:cNvSpPr>
          <p:nvPr/>
        </p:nvSpPr>
        <p:spPr>
          <a:xfrm>
            <a:off x="3810000" y="5791200"/>
            <a:ext cx="2057400" cy="762000"/>
          </a:xfrm>
          <a:prstGeom prst="rect">
            <a:avLst/>
          </a:prstGeom>
        </p:spPr>
        <p:txBody>
          <a:bodyPr>
            <a:normAutofit/>
          </a:bodyPr>
          <a:lstStyle/>
          <a:p>
            <a:pPr algn="ctr" fontAlgn="auto">
              <a:spcBef>
                <a:spcPct val="20000"/>
              </a:spcBef>
              <a:spcAft>
                <a:spcPts val="0"/>
              </a:spcAft>
              <a:buFont typeface="Arial" pitchFamily="34" charset="0"/>
              <a:buNone/>
              <a:defRPr/>
            </a:pPr>
            <a:r>
              <a:rPr lang="mn-MN" sz="2000" dirty="0" smtClean="0">
                <a:solidFill>
                  <a:schemeClr val="accent6">
                    <a:lumMod val="75000"/>
                  </a:schemeClr>
                </a:solidFill>
                <a:cs typeface="Arial" pitchFamily="34" charset="0"/>
              </a:rPr>
              <a:t>Чингис </a:t>
            </a:r>
            <a:r>
              <a:rPr lang="mn-MN" sz="2000" dirty="0">
                <a:solidFill>
                  <a:schemeClr val="accent6">
                    <a:lumMod val="75000"/>
                  </a:schemeClr>
                </a:solidFill>
                <a:cs typeface="Arial" pitchFamily="34" charset="0"/>
              </a:rPr>
              <a:t>хот</a:t>
            </a:r>
            <a:endParaRPr lang="en-US" sz="2000" dirty="0">
              <a:solidFill>
                <a:schemeClr val="accent6">
                  <a:lumMod val="75000"/>
                </a:schemeClr>
              </a:solidFill>
              <a:cs typeface="Arial" pitchFamily="34" charset="0"/>
            </a:endParaRPr>
          </a:p>
          <a:p>
            <a:pPr algn="ctr" fontAlgn="auto">
              <a:spcBef>
                <a:spcPct val="20000"/>
              </a:spcBef>
              <a:spcAft>
                <a:spcPts val="0"/>
              </a:spcAft>
              <a:buFont typeface="Arial" pitchFamily="34" charset="0"/>
              <a:buNone/>
              <a:defRPr/>
            </a:pPr>
            <a:endParaRPr lang="mn-MN" sz="2000" dirty="0">
              <a:solidFill>
                <a:schemeClr val="tx2">
                  <a:lumMod val="75000"/>
                </a:schemeClr>
              </a:solidFill>
              <a:cs typeface="Arial" pitchFamily="34" charset="0"/>
            </a:endParaRPr>
          </a:p>
        </p:txBody>
      </p:sp>
      <p:sp>
        <p:nvSpPr>
          <p:cNvPr id="2054" name="Rectangle 6"/>
          <p:cNvSpPr>
            <a:spLocks noChangeArrowheads="1"/>
          </p:cNvSpPr>
          <p:nvPr/>
        </p:nvSpPr>
        <p:spPr bwMode="auto">
          <a:xfrm>
            <a:off x="1524000" y="4038600"/>
            <a:ext cx="7010400" cy="523875"/>
          </a:xfrm>
          <a:prstGeom prst="rect">
            <a:avLst/>
          </a:prstGeom>
          <a:noFill/>
          <a:ln w="9525">
            <a:noFill/>
            <a:miter lim="800000"/>
            <a:headEnd/>
            <a:tailEnd/>
          </a:ln>
        </p:spPr>
        <p:txBody>
          <a:bodyPr>
            <a:spAutoFit/>
          </a:bodyPr>
          <a:lstStyle/>
          <a:p>
            <a:pPr algn="ctr"/>
            <a:r>
              <a:rPr lang="en-US" altLang="en-US" sz="2800" b="1" dirty="0">
                <a:solidFill>
                  <a:schemeClr val="accent6">
                    <a:lumMod val="75000"/>
                  </a:schemeClr>
                </a:solidFill>
                <a:ea typeface="Arial Unicode MS" pitchFamily="34" charset="-128"/>
                <a:cs typeface="Arial" charset="0"/>
              </a:rPr>
              <a:t>(</a:t>
            </a:r>
            <a:r>
              <a:rPr lang="mn-MN" altLang="en-US" sz="2800" b="1" dirty="0" smtClean="0">
                <a:solidFill>
                  <a:schemeClr val="accent6">
                    <a:lumMod val="75000"/>
                  </a:schemeClr>
                </a:solidFill>
                <a:ea typeface="Arial Unicode MS" pitchFamily="34" charset="-128"/>
                <a:cs typeface="Arial" charset="0"/>
              </a:rPr>
              <a:t>201</a:t>
            </a:r>
            <a:r>
              <a:rPr lang="en-US" altLang="en-US" sz="2800" b="1" dirty="0">
                <a:solidFill>
                  <a:schemeClr val="accent6">
                    <a:lumMod val="75000"/>
                  </a:schemeClr>
                </a:solidFill>
                <a:ea typeface="Arial Unicode MS" pitchFamily="34" charset="-128"/>
                <a:cs typeface="Arial" charset="0"/>
              </a:rPr>
              <a:t>6</a:t>
            </a:r>
            <a:r>
              <a:rPr lang="mn-MN" altLang="en-US" sz="2800" b="1" dirty="0" smtClean="0">
                <a:solidFill>
                  <a:schemeClr val="accent6">
                    <a:lumMod val="75000"/>
                  </a:schemeClr>
                </a:solidFill>
                <a:ea typeface="Arial Unicode MS" pitchFamily="34" charset="-128"/>
                <a:cs typeface="Arial" charset="0"/>
              </a:rPr>
              <a:t> оны </a:t>
            </a:r>
            <a:r>
              <a:rPr lang="en-US" altLang="en-US" sz="2800" b="1" dirty="0" smtClean="0">
                <a:solidFill>
                  <a:schemeClr val="accent6">
                    <a:lumMod val="75000"/>
                  </a:schemeClr>
                </a:solidFill>
                <a:ea typeface="Arial Unicode MS" pitchFamily="34" charset="-128"/>
                <a:cs typeface="Arial" charset="0"/>
              </a:rPr>
              <a:t>12</a:t>
            </a:r>
            <a:r>
              <a:rPr lang="mn-MN" altLang="en-US" sz="2800" b="1" dirty="0" smtClean="0">
                <a:solidFill>
                  <a:schemeClr val="accent6">
                    <a:lumMod val="75000"/>
                  </a:schemeClr>
                </a:solidFill>
                <a:ea typeface="Arial Unicode MS" pitchFamily="34" charset="-128"/>
                <a:cs typeface="Arial" charset="0"/>
              </a:rPr>
              <a:t> </a:t>
            </a:r>
            <a:r>
              <a:rPr lang="mn-MN" altLang="en-US" sz="2800" b="1" dirty="0">
                <a:solidFill>
                  <a:schemeClr val="accent6">
                    <a:lumMod val="75000"/>
                  </a:schemeClr>
                </a:solidFill>
                <a:ea typeface="Arial Unicode MS" pitchFamily="34" charset="-128"/>
                <a:cs typeface="Arial" charset="0"/>
              </a:rPr>
              <a:t>сарын байдлаар</a:t>
            </a:r>
            <a:r>
              <a:rPr lang="en-US" altLang="en-US" sz="2800" b="1" dirty="0">
                <a:solidFill>
                  <a:schemeClr val="accent6">
                    <a:lumMod val="75000"/>
                  </a:schemeClr>
                </a:solidFill>
                <a:ea typeface="Arial Unicode MS" pitchFamily="34" charset="-128"/>
                <a:cs typeface="Arial" charset="0"/>
              </a:rPr>
              <a:t>)</a:t>
            </a:r>
          </a:p>
        </p:txBody>
      </p:sp>
      <p:pic>
        <p:nvPicPr>
          <p:cNvPr id="4098" name="Picture 2" descr="http://khentii.nso.mn/uploads/site/19/site_config/logo/a5278377344e0ca6792ffb424ca99118d34d8d1b.png"/>
          <p:cNvPicPr>
            <a:picLocks noChangeAspect="1" noChangeArrowheads="1"/>
          </p:cNvPicPr>
          <p:nvPr/>
        </p:nvPicPr>
        <p:blipFill>
          <a:blip r:embed="rId5" cstate="print"/>
          <a:srcRect/>
          <a:stretch>
            <a:fillRect/>
          </a:stretch>
        </p:blipFill>
        <p:spPr bwMode="auto">
          <a:xfrm>
            <a:off x="1828800" y="990600"/>
            <a:ext cx="1104900" cy="1524001"/>
          </a:xfrm>
          <a:prstGeom prst="rect">
            <a:avLst/>
          </a:prstGeom>
          <a:noFill/>
        </p:spPr>
      </p:pic>
    </p:spTree>
    <p:extLst>
      <p:ext uri="{BB962C8B-B14F-4D97-AF65-F5344CB8AC3E}">
        <p14:creationId xmlns:p14="http://schemas.microsoft.com/office/powerpoint/2010/main" val="3712949515"/>
      </p:ext>
    </p:extLst>
  </p:cSld>
  <p:clrMapOvr>
    <a:masterClrMapping/>
  </p:clrMapOvr>
  <p:transition spd="slow">
    <p:circle/>
    <p:sndAc>
      <p:stSnd>
        <p:snd r:embed="rId3"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609600"/>
            <a:ext cx="85344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 Халамж</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4" name="Straight Connector 3"/>
          <p:cNvCxnSpPr/>
          <p:nvPr/>
        </p:nvCxnSpPr>
        <p:spPr>
          <a:xfrm flipH="1">
            <a:off x="0" y="4031561"/>
            <a:ext cx="9067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2405211035"/>
              </p:ext>
            </p:extLst>
          </p:nvPr>
        </p:nvGraphicFramePr>
        <p:xfrm>
          <a:off x="2057400" y="4419600"/>
          <a:ext cx="5029200" cy="1487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525255615"/>
              </p:ext>
            </p:extLst>
          </p:nvPr>
        </p:nvGraphicFramePr>
        <p:xfrm>
          <a:off x="1295400" y="1066800"/>
          <a:ext cx="6019800" cy="28194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6" descr="http://www.sukhbaatar.nso.mn/uploads/users/65/images/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0282" y="3759050"/>
            <a:ext cx="545023" cy="5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03359"/>
      </p:ext>
    </p:extLst>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304800" y="685800"/>
            <a:ext cx="85344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 Соёл, Урлаг</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6" name="Straight Connector 5"/>
          <p:cNvCxnSpPr/>
          <p:nvPr/>
        </p:nvCxnSpPr>
        <p:spPr>
          <a:xfrm rot="5400000">
            <a:off x="3467894" y="2552700"/>
            <a:ext cx="2666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3886200"/>
            <a:ext cx="86868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528972678"/>
              </p:ext>
            </p:extLst>
          </p:nvPr>
        </p:nvGraphicFramePr>
        <p:xfrm>
          <a:off x="4953000" y="1066800"/>
          <a:ext cx="40386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4249024033"/>
              </p:ext>
            </p:extLst>
          </p:nvPr>
        </p:nvGraphicFramePr>
        <p:xfrm>
          <a:off x="152400" y="1219994"/>
          <a:ext cx="4572000" cy="2666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191812452"/>
              </p:ext>
            </p:extLst>
          </p:nvPr>
        </p:nvGraphicFramePr>
        <p:xfrm>
          <a:off x="647700" y="4038600"/>
          <a:ext cx="7696200" cy="2057400"/>
        </p:xfrm>
        <a:graphic>
          <a:graphicData uri="http://schemas.openxmlformats.org/drawingml/2006/chart">
            <c:chart xmlns:c="http://schemas.openxmlformats.org/drawingml/2006/chart" xmlns:r="http://schemas.openxmlformats.org/officeDocument/2006/relationships" r:id="rId4"/>
          </a:graphicData>
        </a:graphic>
      </p:graphicFrame>
      <p:pic>
        <p:nvPicPr>
          <p:cNvPr id="4098" name="Picture 2" descr="http://www.sukhbaatar.nso.mn/uploads/users/65/images/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5814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75721"/>
      </p:ext>
    </p:extLst>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304800" y="685800"/>
            <a:ext cx="85344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 Боловсрол</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6" name="Straight Connector 5"/>
          <p:cNvCxnSpPr/>
          <p:nvPr/>
        </p:nvCxnSpPr>
        <p:spPr>
          <a:xfrm rot="5400000">
            <a:off x="3467894" y="2552700"/>
            <a:ext cx="2666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3886200"/>
            <a:ext cx="86868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extLst>
              <p:ext uri="{D42A27DB-BD31-4B8C-83A1-F6EECF244321}">
                <p14:modId xmlns:p14="http://schemas.microsoft.com/office/powerpoint/2010/main" val="3588951652"/>
              </p:ext>
            </p:extLst>
          </p:nvPr>
        </p:nvGraphicFramePr>
        <p:xfrm>
          <a:off x="152400" y="1066800"/>
          <a:ext cx="46101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3579880602"/>
              </p:ext>
            </p:extLst>
          </p:nvPr>
        </p:nvGraphicFramePr>
        <p:xfrm>
          <a:off x="4648200" y="1066800"/>
          <a:ext cx="44958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1972639981"/>
              </p:ext>
            </p:extLst>
          </p:nvPr>
        </p:nvGraphicFramePr>
        <p:xfrm>
          <a:off x="1135167" y="4192588"/>
          <a:ext cx="7332453" cy="2208212"/>
        </p:xfrm>
        <a:graphic>
          <a:graphicData uri="http://schemas.openxmlformats.org/drawingml/2006/chart">
            <c:chart xmlns:c="http://schemas.openxmlformats.org/drawingml/2006/chart" xmlns:r="http://schemas.openxmlformats.org/officeDocument/2006/relationships" r:id="rId4"/>
          </a:graphicData>
        </a:graphic>
      </p:graphicFrame>
      <p:pic>
        <p:nvPicPr>
          <p:cNvPr id="6146" name="Picture 2" descr="http://www.sukhbaatar.nso.mn/uploads/users/65/images/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6594" y="3582988"/>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668"/>
      </p:ext>
    </p:extLst>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00" y="1371600"/>
            <a:ext cx="8229600" cy="914400"/>
          </a:xfrm>
        </p:spPr>
        <p:txBody>
          <a:bodyPr/>
          <a:lstStyle/>
          <a:p>
            <a:pPr algn="just"/>
            <a:r>
              <a:rPr lang="mn-MN" sz="1200" b="1" dirty="0" smtClean="0">
                <a:latin typeface="Arial" panose="020B0604020202020204" pitchFamily="34" charset="0"/>
                <a:cs typeface="Arial" panose="020B0604020202020204" pitchFamily="34" charset="0"/>
              </a:rPr>
              <a:t/>
            </a:r>
            <a:br>
              <a:rPr lang="mn-MN" sz="1200" b="1" dirty="0" smtClean="0">
                <a:latin typeface="Arial" panose="020B0604020202020204" pitchFamily="34" charset="0"/>
                <a:cs typeface="Arial" panose="020B0604020202020204" pitchFamily="34" charset="0"/>
              </a:rPr>
            </a:br>
            <a:r>
              <a:rPr lang="mn-MN" sz="1000" b="1" dirty="0" smtClean="0"/>
              <a:t/>
            </a:r>
            <a:br>
              <a:rPr lang="mn-MN" sz="1000" b="1" dirty="0" smtClean="0"/>
            </a:br>
            <a:r>
              <a:rPr lang="en-US" sz="1100" dirty="0" smtClean="0">
                <a:latin typeface="Arial" panose="020B0604020202020204" pitchFamily="34" charset="0"/>
                <a:cs typeface="Arial" panose="020B0604020202020204" pitchFamily="34" charset="0"/>
              </a:rPr>
              <a:t>2016 </a:t>
            </a:r>
            <a:r>
              <a:rPr lang="mn-MN" sz="1100" dirty="0">
                <a:latin typeface="Arial" panose="020B0604020202020204" pitchFamily="34" charset="0"/>
                <a:cs typeface="Arial" panose="020B0604020202020204" pitchFamily="34" charset="0"/>
              </a:rPr>
              <a:t>оны Мал тооллогын дүнгээр Хэнтий аймгийн мал </a:t>
            </a:r>
            <a:r>
              <a:rPr lang="en-US" sz="1100" dirty="0">
                <a:latin typeface="Arial" panose="020B0604020202020204" pitchFamily="34" charset="0"/>
                <a:cs typeface="Arial" panose="020B0604020202020204" pitchFamily="34" charset="0"/>
              </a:rPr>
              <a:t>3903.6 </a:t>
            </a:r>
            <a:r>
              <a:rPr lang="mn-MN" sz="1100" dirty="0">
                <a:latin typeface="Arial" panose="020B0604020202020204" pitchFamily="34" charset="0"/>
                <a:cs typeface="Arial" panose="020B0604020202020204" pitchFamily="34" charset="0"/>
              </a:rPr>
              <a:t>мянган толгойд хүрч 2015 оныхоос 9.9 хувь буюу 352.4 мянгаар өслөө. Тооллогын дүнгээр адуун сүргийн тоо толгой  280.8 мянга , үхэр 296.2 мянга, тэмээ 4.3 мянга, хонь 1938.1 мянга, ямаа 1384.1 мянгад хүрч, 2015 оныхоос адуу 32.8 мянга буюу 13.2 хувиар, үхэр 25.7 мянга буюу 9.5 хувиар, тэмээ 0.3 мянга буюу 7 хувиар , хонь 199.5 мянга буюу 11.5 хувиар, ямаа 94.2 мянга буюу 7</a:t>
            </a:r>
            <a:r>
              <a:rPr lang="en-US" sz="1100" dirty="0">
                <a:latin typeface="Arial" panose="020B0604020202020204" pitchFamily="34" charset="0"/>
                <a:cs typeface="Arial" panose="020B0604020202020204" pitchFamily="34" charset="0"/>
              </a:rPr>
              <a:t>.3</a:t>
            </a:r>
            <a:r>
              <a:rPr lang="mn-MN" sz="1100" dirty="0">
                <a:latin typeface="Arial" panose="020B0604020202020204" pitchFamily="34" charset="0"/>
                <a:cs typeface="Arial" panose="020B0604020202020204" pitchFamily="34" charset="0"/>
              </a:rPr>
              <a:t> хувиар тус тус өсчээ.</a:t>
            </a:r>
            <a:br>
              <a:rPr lang="mn-MN" sz="1100" dirty="0">
                <a:latin typeface="Arial" panose="020B0604020202020204" pitchFamily="34" charset="0"/>
                <a:cs typeface="Arial" panose="020B0604020202020204" pitchFamily="34" charset="0"/>
              </a:rPr>
            </a:br>
            <a:r>
              <a:rPr lang="mn-MN" sz="1100" dirty="0">
                <a:latin typeface="Arial" panose="020B0604020202020204" pitchFamily="34" charset="0"/>
                <a:cs typeface="Arial" panose="020B0604020202020204" pitchFamily="34" charset="0"/>
              </a:rPr>
              <a:t>Нийт мал сүргийн дотор адуу 7.2 хувь, үхэр 7.6 хувь, тэмээ 0.1 хувь, хонь 49.7 хувь, ямаа 35.4 хувийг тус тус эзэлж байна.</a:t>
            </a:r>
            <a:r>
              <a:rPr lang="en-US" sz="1100" dirty="0">
                <a:latin typeface="Arial" panose="020B0604020202020204" pitchFamily="34" charset="0"/>
                <a:cs typeface="Arial" panose="020B0604020202020204" pitchFamily="34" charset="0"/>
              </a:rPr>
              <a:t/>
            </a:r>
            <a:br>
              <a:rPr lang="en-US" sz="1100" dirty="0">
                <a:latin typeface="Arial" panose="020B0604020202020204" pitchFamily="34" charset="0"/>
                <a:cs typeface="Arial" panose="020B0604020202020204" pitchFamily="34" charset="0"/>
              </a:rPr>
            </a:br>
            <a:r>
              <a:rPr lang="en-US" sz="1100" dirty="0" err="1">
                <a:latin typeface="Arial" panose="020B0604020202020204" pitchFamily="34" charset="0"/>
                <a:cs typeface="Arial" panose="020B0604020202020204" pitchFamily="34" charset="0"/>
              </a:rPr>
              <a:t>Нийт</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мал</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сүргийн</a:t>
            </a:r>
            <a:r>
              <a:rPr lang="en-US" sz="1100" dirty="0">
                <a:latin typeface="Arial" panose="020B0604020202020204" pitchFamily="34" charset="0"/>
                <a:cs typeface="Arial" panose="020B0604020202020204" pitchFamily="34" charset="0"/>
              </a:rPr>
              <a:t> 85.1 </a:t>
            </a:r>
            <a:r>
              <a:rPr lang="en-US" sz="1100" dirty="0" err="1">
                <a:latin typeface="Arial" panose="020B0604020202020204" pitchFamily="34" charset="0"/>
                <a:cs typeface="Arial" panose="020B0604020202020204" pitchFamily="34" charset="0"/>
              </a:rPr>
              <a:t>хувийг</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бог</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мал</a:t>
            </a:r>
            <a:r>
              <a:rPr lang="en-US" sz="1100" dirty="0">
                <a:latin typeface="Arial" panose="020B0604020202020204" pitchFamily="34" charset="0"/>
                <a:cs typeface="Arial" panose="020B0604020202020204" pitchFamily="34" charset="0"/>
              </a:rPr>
              <a:t>, 14.9 </a:t>
            </a:r>
            <a:r>
              <a:rPr lang="en-US" sz="1100" dirty="0" err="1">
                <a:latin typeface="Arial" panose="020B0604020202020204" pitchFamily="34" charset="0"/>
                <a:cs typeface="Arial" panose="020B0604020202020204" pitchFamily="34" charset="0"/>
              </a:rPr>
              <a:t>хувийг</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бод</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мал</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эзэлж</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байна</a:t>
            </a:r>
            <a:endParaRPr lang="en-US" sz="11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419600" y="2590800"/>
            <a:ext cx="4572000" cy="3459163"/>
          </a:xfrm>
        </p:spPr>
        <p:txBody>
          <a:bodyPr/>
          <a:lstStyle/>
          <a:p>
            <a:pPr marL="0" indent="0" algn="just">
              <a:buNone/>
            </a:pPr>
            <a:r>
              <a:rPr lang="mn-MN" sz="1200" b="1" dirty="0" smtClean="0">
                <a:latin typeface="Arial" panose="020B0604020202020204" pitchFamily="34" charset="0"/>
                <a:cs typeface="Arial" panose="020B0604020202020204" pitchFamily="34" charset="0"/>
              </a:rPr>
              <a:t>Аймгийн хэмжээнд Өмнөдэлгэр сум 485.0 мянган малаар тэргүүлж байна.</a:t>
            </a:r>
          </a:p>
          <a:p>
            <a:pPr marL="0" indent="0" algn="just">
              <a:buNone/>
            </a:pPr>
            <a:r>
              <a:rPr lang="mn-MN" sz="1200" dirty="0" smtClean="0">
                <a:latin typeface="Arial" panose="020B0604020202020204" pitchFamily="34" charset="0"/>
                <a:cs typeface="Arial" panose="020B0604020202020204" pitchFamily="34" charset="0"/>
              </a:rPr>
              <a:t>Адуугаар    Батноров сум 30.1 мянга</a:t>
            </a:r>
          </a:p>
          <a:p>
            <a:pPr marL="0" indent="0" algn="just">
              <a:buNone/>
            </a:pPr>
            <a:r>
              <a:rPr lang="mn-MN" sz="1200" dirty="0" smtClean="0">
                <a:latin typeface="Arial" panose="020B0604020202020204" pitchFamily="34" charset="0"/>
                <a:cs typeface="Arial" panose="020B0604020202020204" pitchFamily="34" charset="0"/>
              </a:rPr>
              <a:t>Үхэрээр      Өмнөдэлгэр сум 36.1</a:t>
            </a:r>
          </a:p>
          <a:p>
            <a:pPr marL="0" indent="0" algn="just">
              <a:buNone/>
            </a:pPr>
            <a:r>
              <a:rPr lang="mn-MN" sz="1200" dirty="0" smtClean="0">
                <a:latin typeface="Arial" panose="020B0604020202020204" pitchFamily="34" charset="0"/>
                <a:cs typeface="Arial" panose="020B0604020202020204" pitchFamily="34" charset="0"/>
              </a:rPr>
              <a:t>Тэмээгээр  Дархан сум 812 толгой </a:t>
            </a:r>
          </a:p>
          <a:p>
            <a:pPr marL="0" indent="0" algn="just">
              <a:buNone/>
            </a:pPr>
            <a:r>
              <a:rPr lang="mn-MN" sz="1200" dirty="0" smtClean="0">
                <a:latin typeface="Arial" panose="020B0604020202020204" pitchFamily="34" charset="0"/>
                <a:cs typeface="Arial" panose="020B0604020202020204" pitchFamily="34" charset="0"/>
              </a:rPr>
              <a:t>Хониор       Өмнөдэлгэр сум 235.4 </a:t>
            </a:r>
          </a:p>
          <a:p>
            <a:pPr marL="0" indent="0" algn="just">
              <a:buNone/>
            </a:pPr>
            <a:r>
              <a:rPr lang="mn-MN" sz="1200" dirty="0" smtClean="0">
                <a:latin typeface="Arial" panose="020B0604020202020204" pitchFamily="34" charset="0"/>
                <a:cs typeface="Arial" panose="020B0604020202020204" pitchFamily="34" charset="0"/>
              </a:rPr>
              <a:t>Ямаагаар   </a:t>
            </a:r>
            <a:r>
              <a:rPr lang="mn-MN" sz="1200" dirty="0">
                <a:latin typeface="Arial" panose="020B0604020202020204" pitchFamily="34" charset="0"/>
                <a:cs typeface="Arial" panose="020B0604020202020204" pitchFamily="34" charset="0"/>
              </a:rPr>
              <a:t>Өмнөдэлгэр сум </a:t>
            </a:r>
            <a:r>
              <a:rPr lang="mn-MN" sz="1200" dirty="0" smtClean="0">
                <a:latin typeface="Arial" panose="020B0604020202020204" pitchFamily="34" charset="0"/>
                <a:cs typeface="Arial" panose="020B0604020202020204" pitchFamily="34" charset="0"/>
              </a:rPr>
              <a:t>187.9  мянгаар тус тус тэргүүлж байна.</a:t>
            </a:r>
          </a:p>
          <a:p>
            <a:pPr marL="0" indent="0" algn="just">
              <a:buNone/>
            </a:pPr>
            <a:r>
              <a:rPr lang="mn-MN" sz="1200" b="1" dirty="0" smtClean="0">
                <a:latin typeface="Arial" panose="020B0604020202020204" pitchFamily="34" charset="0"/>
                <a:cs typeface="Arial" panose="020B0604020202020204" pitchFamily="34" charset="0"/>
              </a:rPr>
              <a:t>Аймгийн  хэмжээнд Баянхутаг </a:t>
            </a:r>
            <a:r>
              <a:rPr lang="mn-MN" sz="1200" b="1" dirty="0">
                <a:latin typeface="Arial" panose="020B0604020202020204" pitchFamily="34" charset="0"/>
                <a:cs typeface="Arial" panose="020B0604020202020204" pitchFamily="34" charset="0"/>
              </a:rPr>
              <a:t>сумын </a:t>
            </a:r>
            <a:r>
              <a:rPr lang="mn-MN" sz="1200" b="1" dirty="0" smtClean="0">
                <a:latin typeface="Arial" panose="020B0604020202020204" pitchFamily="34" charset="0"/>
                <a:cs typeface="Arial" panose="020B0604020202020204" pitchFamily="34" charset="0"/>
              </a:rPr>
              <a:t>Жаргалант </a:t>
            </a:r>
            <a:r>
              <a:rPr lang="mn-MN" sz="1200" b="1" dirty="0">
                <a:latin typeface="Arial" panose="020B0604020202020204" pitchFamily="34" charset="0"/>
                <a:cs typeface="Arial" panose="020B0604020202020204" pitchFamily="34" charset="0"/>
              </a:rPr>
              <a:t>баг </a:t>
            </a:r>
            <a:r>
              <a:rPr lang="en-US" sz="1200" b="1" dirty="0" smtClean="0">
                <a:latin typeface="Arial" panose="020B0604020202020204" pitchFamily="34" charset="0"/>
                <a:cs typeface="Arial" panose="020B0604020202020204" pitchFamily="34" charset="0"/>
              </a:rPr>
              <a:t>176.0 </a:t>
            </a:r>
            <a:r>
              <a:rPr lang="mn-MN" sz="1200" b="1" dirty="0" smtClean="0">
                <a:latin typeface="Arial" panose="020B0604020202020204" pitchFamily="34" charset="0"/>
                <a:cs typeface="Arial" panose="020B0604020202020204" pitchFamily="34" charset="0"/>
              </a:rPr>
              <a:t>мянган толгой малаар тэргүүлж байна.</a:t>
            </a:r>
          </a:p>
          <a:p>
            <a:pPr algn="just"/>
            <a:r>
              <a:rPr lang="mn-MN" sz="1200" dirty="0">
                <a:latin typeface="Arial" panose="020B0604020202020204" pitchFamily="34" charset="0"/>
                <a:cs typeface="Arial" panose="020B0604020202020204" pitchFamily="34" charset="0"/>
              </a:rPr>
              <a:t>Адуугаар Баянхутаг сум Жаргалант баг </a:t>
            </a:r>
            <a:r>
              <a:rPr lang="mn-MN" sz="1200" dirty="0" smtClean="0">
                <a:latin typeface="Arial" panose="020B0604020202020204" pitchFamily="34" charset="0"/>
                <a:cs typeface="Arial" panose="020B0604020202020204" pitchFamily="34" charset="0"/>
              </a:rPr>
              <a:t>14</a:t>
            </a:r>
            <a:r>
              <a:rPr lang="en-US" sz="1200" dirty="0" smtClean="0">
                <a:latin typeface="Arial" panose="020B0604020202020204" pitchFamily="34" charset="0"/>
                <a:cs typeface="Arial" panose="020B0604020202020204" pitchFamily="34" charset="0"/>
              </a:rPr>
              <a:t>.6</a:t>
            </a:r>
            <a:endParaRPr lang="mn-MN" sz="1200" dirty="0">
              <a:latin typeface="Arial" panose="020B0604020202020204" pitchFamily="34" charset="0"/>
              <a:cs typeface="Arial" panose="020B0604020202020204" pitchFamily="34" charset="0"/>
            </a:endParaRPr>
          </a:p>
          <a:p>
            <a:pPr algn="just"/>
            <a:r>
              <a:rPr lang="mn-MN" sz="1200" dirty="0" smtClean="0">
                <a:latin typeface="Arial" panose="020B0604020202020204" pitchFamily="34" charset="0"/>
                <a:cs typeface="Arial" panose="020B0604020202020204" pitchFamily="34" charset="0"/>
              </a:rPr>
              <a:t>Үхэрээр Баянхутаг сум Жаргалант баг </a:t>
            </a:r>
            <a:r>
              <a:rPr lang="en-US" sz="1200" dirty="0" smtClean="0">
                <a:latin typeface="Arial" panose="020B0604020202020204" pitchFamily="34" charset="0"/>
                <a:cs typeface="Arial" panose="020B0604020202020204" pitchFamily="34" charset="0"/>
              </a:rPr>
              <a:t>10.0</a:t>
            </a:r>
            <a:endParaRPr lang="mn-MN" sz="1200" dirty="0" smtClean="0">
              <a:latin typeface="Arial" panose="020B0604020202020204" pitchFamily="34" charset="0"/>
              <a:cs typeface="Arial" panose="020B0604020202020204" pitchFamily="34" charset="0"/>
            </a:endParaRPr>
          </a:p>
          <a:p>
            <a:pPr algn="just"/>
            <a:r>
              <a:rPr lang="mn-MN" sz="1200" dirty="0">
                <a:latin typeface="Arial" panose="020B0604020202020204" pitchFamily="34" charset="0"/>
                <a:cs typeface="Arial" panose="020B0604020202020204" pitchFamily="34" charset="0"/>
              </a:rPr>
              <a:t>Тэмээгээр  Дархан сум Дотуур булаг баг </a:t>
            </a:r>
            <a:r>
              <a:rPr lang="en-US" sz="1200" dirty="0" smtClean="0">
                <a:latin typeface="Arial" panose="020B0604020202020204" pitchFamily="34" charset="0"/>
                <a:cs typeface="Arial" panose="020B0604020202020204" pitchFamily="34" charset="0"/>
              </a:rPr>
              <a:t>687 </a:t>
            </a:r>
            <a:r>
              <a:rPr lang="mn-MN" sz="1200" dirty="0" smtClean="0">
                <a:latin typeface="Arial" panose="020B0604020202020204" pitchFamily="34" charset="0"/>
                <a:cs typeface="Arial" panose="020B0604020202020204" pitchFamily="34" charset="0"/>
              </a:rPr>
              <a:t>толгой</a:t>
            </a:r>
            <a:endParaRPr lang="mn-MN" sz="1200" dirty="0">
              <a:latin typeface="Arial" panose="020B0604020202020204" pitchFamily="34" charset="0"/>
              <a:cs typeface="Arial" panose="020B0604020202020204" pitchFamily="34" charset="0"/>
            </a:endParaRPr>
          </a:p>
          <a:p>
            <a:pPr algn="just"/>
            <a:r>
              <a:rPr lang="mn-MN" sz="1200" dirty="0">
                <a:latin typeface="Arial" panose="020B0604020202020204" pitchFamily="34" charset="0"/>
                <a:cs typeface="Arial" panose="020B0604020202020204" pitchFamily="34" charset="0"/>
              </a:rPr>
              <a:t>Хониор Баянхутаг сум Жаргалант баг </a:t>
            </a:r>
            <a:r>
              <a:rPr lang="mn-MN" sz="1200" dirty="0" smtClean="0">
                <a:latin typeface="Arial" panose="020B0604020202020204" pitchFamily="34" charset="0"/>
                <a:cs typeface="Arial" panose="020B0604020202020204" pitchFamily="34" charset="0"/>
              </a:rPr>
              <a:t>97</a:t>
            </a:r>
            <a:r>
              <a:rPr lang="en-US" sz="1200" dirty="0" smtClean="0">
                <a:latin typeface="Arial" panose="020B0604020202020204" pitchFamily="34" charset="0"/>
                <a:cs typeface="Arial" panose="020B0604020202020204" pitchFamily="34" charset="0"/>
              </a:rPr>
              <a:t>.6</a:t>
            </a:r>
            <a:endParaRPr lang="mn-MN" sz="1200" dirty="0">
              <a:latin typeface="Arial" panose="020B0604020202020204" pitchFamily="34" charset="0"/>
              <a:cs typeface="Arial" panose="020B0604020202020204" pitchFamily="34" charset="0"/>
            </a:endParaRPr>
          </a:p>
          <a:p>
            <a:pPr algn="just"/>
            <a:r>
              <a:rPr lang="mn-MN" sz="1200" dirty="0">
                <a:latin typeface="Arial" panose="020B0604020202020204" pitchFamily="34" charset="0"/>
                <a:cs typeface="Arial" panose="020B0604020202020204" pitchFamily="34" charset="0"/>
              </a:rPr>
              <a:t>Ямаагаар Баянхутаг сум Жаргалант баг </a:t>
            </a:r>
            <a:r>
              <a:rPr lang="en-US" sz="1200" dirty="0" smtClean="0">
                <a:latin typeface="Arial" panose="020B0604020202020204" pitchFamily="34" charset="0"/>
                <a:cs typeface="Arial" panose="020B0604020202020204" pitchFamily="34" charset="0"/>
              </a:rPr>
              <a:t>53.4 </a:t>
            </a:r>
            <a:r>
              <a:rPr lang="mn-MN" sz="1200" dirty="0" smtClean="0">
                <a:latin typeface="Arial" panose="020B0604020202020204" pitchFamily="34" charset="0"/>
                <a:cs typeface="Arial" panose="020B0604020202020204" pitchFamily="34" charset="0"/>
              </a:rPr>
              <a:t>мянган мал тоолуулж </a:t>
            </a:r>
            <a:r>
              <a:rPr lang="mn-MN" sz="1200" dirty="0">
                <a:latin typeface="Arial" panose="020B0604020202020204" pitchFamily="34" charset="0"/>
                <a:cs typeface="Arial" panose="020B0604020202020204" pitchFamily="34" charset="0"/>
              </a:rPr>
              <a:t>аймагтаа тэргүүлсэн байна.</a:t>
            </a:r>
            <a:endParaRPr lang="en-US" sz="1200" dirty="0">
              <a:latin typeface="Arial" panose="020B0604020202020204" pitchFamily="34" charset="0"/>
              <a:cs typeface="Arial" panose="020B0604020202020204" pitchFamily="34" charset="0"/>
            </a:endParaRPr>
          </a:p>
          <a:p>
            <a:endParaRPr lang="mn-MN" sz="1200" b="1" dirty="0" smtClean="0">
              <a:latin typeface="Arial" panose="020B0604020202020204" pitchFamily="34" charset="0"/>
              <a:cs typeface="Arial" panose="020B0604020202020204" pitchFamily="34" charset="0"/>
            </a:endParaRPr>
          </a:p>
        </p:txBody>
      </p:sp>
      <p:sp>
        <p:nvSpPr>
          <p:cNvPr id="7" name="Content Placeholder 6"/>
          <p:cNvSpPr>
            <a:spLocks noGrp="1"/>
          </p:cNvSpPr>
          <p:nvPr>
            <p:ph sz="half" idx="1"/>
          </p:nvPr>
        </p:nvSpPr>
        <p:spPr>
          <a:xfrm>
            <a:off x="152400" y="2590801"/>
            <a:ext cx="4191000" cy="3505200"/>
          </a:xfrm>
        </p:spPr>
        <p:txBody>
          <a:bodyPr/>
          <a:lstStyle/>
          <a:p>
            <a:pPr marL="0" indent="0" algn="just">
              <a:buNone/>
            </a:pPr>
            <a:r>
              <a:rPr lang="mn-MN" sz="1200" b="1" dirty="0">
                <a:latin typeface="Arial" panose="020B0604020202020204" pitchFamily="34" charset="0"/>
                <a:cs typeface="Arial" panose="020B0604020202020204" pitchFamily="34" charset="0"/>
              </a:rPr>
              <a:t>Монгол улсын хэмжээнд Х</a:t>
            </a:r>
            <a:r>
              <a:rPr lang="mn-MN" sz="1200" b="1" dirty="0" smtClean="0">
                <a:latin typeface="Arial" panose="020B0604020202020204" pitchFamily="34" charset="0"/>
                <a:cs typeface="Arial" panose="020B0604020202020204" pitchFamily="34" charset="0"/>
              </a:rPr>
              <a:t>энтий </a:t>
            </a:r>
            <a:r>
              <a:rPr lang="mn-MN" sz="1200" b="1" dirty="0">
                <a:latin typeface="Arial" panose="020B0604020202020204" pitchFamily="34" charset="0"/>
                <a:cs typeface="Arial" panose="020B0604020202020204" pitchFamily="34" charset="0"/>
              </a:rPr>
              <a:t>аймаг малын тоо толгойгоороо 6-р байранд бичигдэж байна.</a:t>
            </a:r>
          </a:p>
          <a:p>
            <a:pPr marL="0" indent="0" algn="just">
              <a:buNone/>
            </a:pPr>
            <a:r>
              <a:rPr lang="mn-MN" sz="1200" dirty="0" smtClean="0">
                <a:latin typeface="Arial" panose="020B0604020202020204" pitchFamily="34" charset="0"/>
                <a:cs typeface="Arial" panose="020B0604020202020204" pitchFamily="34" charset="0"/>
              </a:rPr>
              <a:t>Тэмээгээр </a:t>
            </a:r>
            <a:r>
              <a:rPr lang="mn-MN" sz="1200" dirty="0">
                <a:latin typeface="Arial" panose="020B0604020202020204" pitchFamily="34" charset="0"/>
                <a:cs typeface="Arial" panose="020B0604020202020204" pitchFamily="34" charset="0"/>
              </a:rPr>
              <a:t>13 байр</a:t>
            </a:r>
          </a:p>
          <a:p>
            <a:pPr marL="0" indent="0" algn="just">
              <a:buNone/>
            </a:pPr>
            <a:r>
              <a:rPr lang="mn-MN" sz="1200" dirty="0" smtClean="0">
                <a:latin typeface="Arial" panose="020B0604020202020204" pitchFamily="34" charset="0"/>
                <a:cs typeface="Arial" panose="020B0604020202020204" pitchFamily="34" charset="0"/>
              </a:rPr>
              <a:t>Адуугаар    </a:t>
            </a:r>
            <a:r>
              <a:rPr lang="en-US" sz="1200" dirty="0">
                <a:latin typeface="Arial" panose="020B0604020202020204" pitchFamily="34" charset="0"/>
                <a:cs typeface="Arial" panose="020B0604020202020204" pitchFamily="34" charset="0"/>
              </a:rPr>
              <a:t>4</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байр</a:t>
            </a:r>
          </a:p>
          <a:p>
            <a:pPr marL="0" indent="0" algn="just">
              <a:buNone/>
            </a:pPr>
            <a:r>
              <a:rPr lang="mn-MN" sz="1200" dirty="0" smtClean="0">
                <a:latin typeface="Arial" panose="020B0604020202020204" pitchFamily="34" charset="0"/>
                <a:cs typeface="Arial" panose="020B0604020202020204" pitchFamily="34" charset="0"/>
              </a:rPr>
              <a:t>Үхэрээр      </a:t>
            </a:r>
            <a:r>
              <a:rPr lang="en-US" sz="1200" dirty="0" smtClean="0">
                <a:latin typeface="Arial" panose="020B0604020202020204" pitchFamily="34" charset="0"/>
                <a:cs typeface="Arial" panose="020B0604020202020204" pitchFamily="34" charset="0"/>
              </a:rPr>
              <a:t>4</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байр</a:t>
            </a:r>
          </a:p>
          <a:p>
            <a:pPr marL="0" indent="0" algn="just">
              <a:buNone/>
            </a:pPr>
            <a:r>
              <a:rPr lang="mn-MN" sz="1200" dirty="0" smtClean="0">
                <a:latin typeface="Arial" panose="020B0604020202020204" pitchFamily="34" charset="0"/>
                <a:cs typeface="Arial" panose="020B0604020202020204" pitchFamily="34" charset="0"/>
              </a:rPr>
              <a:t>Хониор       5 </a:t>
            </a:r>
            <a:r>
              <a:rPr lang="mn-MN" sz="1200" dirty="0">
                <a:latin typeface="Arial" panose="020B0604020202020204" pitchFamily="34" charset="0"/>
                <a:cs typeface="Arial" panose="020B0604020202020204" pitchFamily="34" charset="0"/>
              </a:rPr>
              <a:t>байр</a:t>
            </a:r>
          </a:p>
          <a:p>
            <a:pPr marL="0" indent="0" algn="just">
              <a:buNone/>
            </a:pPr>
            <a:r>
              <a:rPr lang="mn-MN" sz="1200" dirty="0" smtClean="0">
                <a:latin typeface="Arial" panose="020B0604020202020204" pitchFamily="34" charset="0"/>
                <a:cs typeface="Arial" panose="020B0604020202020204" pitchFamily="34" charset="0"/>
              </a:rPr>
              <a:t>Ямаагаар   </a:t>
            </a:r>
            <a:r>
              <a:rPr lang="en-US" sz="1200" dirty="0" smtClean="0">
                <a:latin typeface="Arial" panose="020B0604020202020204" pitchFamily="34" charset="0"/>
                <a:cs typeface="Arial" panose="020B0604020202020204" pitchFamily="34" charset="0"/>
              </a:rPr>
              <a:t>10</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байр тус тус бичигдэж байна.</a:t>
            </a:r>
          </a:p>
          <a:p>
            <a:pPr marL="0" indent="0" algn="just">
              <a:buNone/>
            </a:pPr>
            <a:r>
              <a:rPr lang="mn-MN" sz="1200" dirty="0">
                <a:latin typeface="Arial" panose="020B0604020202020204" pitchFamily="34" charset="0"/>
                <a:cs typeface="Arial" panose="020B0604020202020204" pitchFamily="34" charset="0"/>
              </a:rPr>
              <a:t>Улсын хэмжээнд хамгийн олон мал тоолуулсан сумаар </a:t>
            </a:r>
            <a:r>
              <a:rPr lang="mn-MN" sz="1200" dirty="0" smtClean="0">
                <a:latin typeface="Arial" panose="020B0604020202020204" pitchFamily="34" charset="0"/>
                <a:cs typeface="Arial" panose="020B0604020202020204" pitchFamily="34" charset="0"/>
              </a:rPr>
              <a:t>Хэнтий </a:t>
            </a:r>
            <a:r>
              <a:rPr lang="mn-MN" sz="1200" dirty="0">
                <a:latin typeface="Arial" panose="020B0604020202020204" pitchFamily="34" charset="0"/>
                <a:cs typeface="Arial" panose="020B0604020202020204" pitchFamily="34" charset="0"/>
              </a:rPr>
              <a:t>аймгийн </a:t>
            </a:r>
            <a:r>
              <a:rPr lang="mn-MN" sz="1200" b="1" dirty="0">
                <a:latin typeface="Arial" panose="020B0604020202020204" pitchFamily="34" charset="0"/>
                <a:cs typeface="Arial" panose="020B0604020202020204" pitchFamily="34" charset="0"/>
              </a:rPr>
              <a:t>Өмнөдэлгэр </a:t>
            </a:r>
            <a:r>
              <a:rPr lang="mn-MN" sz="1200" b="1" dirty="0" smtClean="0">
                <a:latin typeface="Arial" panose="020B0604020202020204" pitchFamily="34" charset="0"/>
                <a:cs typeface="Arial" panose="020B0604020202020204" pitchFamily="34" charset="0"/>
              </a:rPr>
              <a:t>сум</a:t>
            </a:r>
            <a:r>
              <a:rPr lang="en-US" sz="1200" b="1" dirty="0" smtClean="0">
                <a:latin typeface="Arial" panose="020B0604020202020204" pitchFamily="34" charset="0"/>
                <a:cs typeface="Arial" panose="020B0604020202020204" pitchFamily="34" charset="0"/>
              </a:rPr>
              <a:t> 485.0 </a:t>
            </a:r>
            <a:r>
              <a:rPr lang="mn-MN" sz="1200" dirty="0" smtClean="0">
                <a:latin typeface="Arial" panose="020B0604020202020204" pitchFamily="34" charset="0"/>
                <a:cs typeface="Arial" panose="020B0604020202020204" pitchFamily="34" charset="0"/>
              </a:rPr>
              <a:t>мянган толгой мал </a:t>
            </a:r>
            <a:r>
              <a:rPr lang="mn-MN" sz="1200" dirty="0">
                <a:latin typeface="Arial" panose="020B0604020202020204" pitchFamily="34" charset="0"/>
                <a:cs typeface="Arial" panose="020B0604020202020204" pitchFamily="34" charset="0"/>
              </a:rPr>
              <a:t>тоолуулж шалгарлаа.</a:t>
            </a:r>
          </a:p>
          <a:p>
            <a:pPr marL="0" indent="0" algn="just">
              <a:buNone/>
            </a:pPr>
            <a:r>
              <a:rPr lang="mn-MN" sz="1200" dirty="0">
                <a:latin typeface="Arial" panose="020B0604020202020204" pitchFamily="34" charset="0"/>
                <a:cs typeface="Arial" panose="020B0604020202020204" pitchFamily="34" charset="0"/>
              </a:rPr>
              <a:t>Хамгийн олон мал тоолуулсан багаар авч үзэхэд Хэнтий аймгийн Баянхутаг сумын </a:t>
            </a:r>
            <a:r>
              <a:rPr lang="mn-MN" sz="1200" b="1" dirty="0">
                <a:latin typeface="Arial" panose="020B0604020202020204" pitchFamily="34" charset="0"/>
                <a:cs typeface="Arial" panose="020B0604020202020204" pitchFamily="34" charset="0"/>
              </a:rPr>
              <a:t>Жаргалант баг </a:t>
            </a:r>
            <a:r>
              <a:rPr lang="en-US" sz="1200" b="1" dirty="0">
                <a:latin typeface="Arial" panose="020B0604020202020204" pitchFamily="34" charset="0"/>
                <a:cs typeface="Arial" panose="020B0604020202020204" pitchFamily="34" charset="0"/>
              </a:rPr>
              <a:t>176.0 </a:t>
            </a:r>
            <a:r>
              <a:rPr lang="mn-MN" sz="1200" b="1" dirty="0">
                <a:latin typeface="Arial" panose="020B0604020202020204" pitchFamily="34" charset="0"/>
                <a:cs typeface="Arial" panose="020B0604020202020204" pitchFamily="34" charset="0"/>
              </a:rPr>
              <a:t>мянган толгой малаар Улсын хэмжээнд 2 </a:t>
            </a:r>
            <a:r>
              <a:rPr lang="mn-MN" sz="1200" dirty="0" smtClean="0">
                <a:latin typeface="Arial" panose="020B0604020202020204" pitchFamily="34" charset="0"/>
                <a:cs typeface="Arial" panose="020B0604020202020204" pitchFamily="34" charset="0"/>
              </a:rPr>
              <a:t>байранд бичигдэж </a:t>
            </a:r>
            <a:r>
              <a:rPr lang="mn-MN" sz="1200" dirty="0">
                <a:latin typeface="Arial" panose="020B0604020202020204" pitchFamily="34" charset="0"/>
                <a:cs typeface="Arial" panose="020B0604020202020204" pitchFamily="34" charset="0"/>
              </a:rPr>
              <a:t>байна</a:t>
            </a:r>
            <a:r>
              <a:rPr lang="mn-MN" sz="1200" dirty="0" smtClean="0">
                <a:latin typeface="Arial" panose="020B0604020202020204" pitchFamily="34" charset="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a:p>
            <a:pPr marL="0" indent="0" algn="just">
              <a:buNone/>
            </a:pPr>
            <a:r>
              <a:rPr lang="mn-MN" sz="1200" dirty="0" smtClean="0">
                <a:latin typeface="Arial" panose="020B0604020202020204" pitchFamily="34" charset="0"/>
                <a:cs typeface="Arial" panose="020B0604020202020204" pitchFamily="34" charset="0"/>
              </a:rPr>
              <a:t>Хэнтий аймаг 2016 онд </a:t>
            </a:r>
            <a:r>
              <a:rPr lang="en-US" sz="1200" dirty="0" smtClean="0">
                <a:latin typeface="Arial" panose="020B0604020202020204" pitchFamily="34" charset="0"/>
                <a:cs typeface="Arial" panose="020B0604020202020204" pitchFamily="34" charset="0"/>
              </a:rPr>
              <a:t>842 </a:t>
            </a:r>
            <a:r>
              <a:rPr lang="mn-MN" sz="1200" dirty="0" smtClean="0">
                <a:latin typeface="Arial" panose="020B0604020202020204" pitchFamily="34" charset="0"/>
                <a:cs typeface="Arial" panose="020B0604020202020204" pitchFamily="34" charset="0"/>
              </a:rPr>
              <a:t>мянгат малчинтай болж шинээр 11</a:t>
            </a:r>
            <a:r>
              <a:rPr lang="en-US" sz="1200" dirty="0" smtClean="0">
                <a:latin typeface="Arial" panose="020B0604020202020204" pitchFamily="34" charset="0"/>
                <a:cs typeface="Arial" panose="020B0604020202020204" pitchFamily="34" charset="0"/>
              </a:rPr>
              <a:t>0</a:t>
            </a:r>
            <a:r>
              <a:rPr lang="mn-MN" sz="1200" dirty="0" smtClean="0">
                <a:latin typeface="Arial" panose="020B0604020202020204" pitchFamily="34" charset="0"/>
                <a:cs typeface="Arial" panose="020B0604020202020204" pitchFamily="34" charset="0"/>
              </a:rPr>
              <a:t> мянгат 1000 дээш мал тоолуулсан байна.</a:t>
            </a:r>
            <a:endParaRPr lang="en-US" sz="1200" dirty="0">
              <a:latin typeface="Arial" panose="020B0604020202020204" pitchFamily="34" charset="0"/>
              <a:cs typeface="Arial" panose="020B0604020202020204" pitchFamily="34" charset="0"/>
            </a:endParaRPr>
          </a:p>
          <a:p>
            <a:pPr marL="0" indent="0" algn="just">
              <a:buNone/>
            </a:pPr>
            <a:r>
              <a:rPr lang="mn-MN" sz="1200" dirty="0" smtClean="0">
                <a:latin typeface="Arial" panose="020B0604020202020204" pitchFamily="34" charset="0"/>
                <a:cs typeface="Arial" panose="020B0604020202020204" pitchFamily="34" charset="0"/>
              </a:rPr>
              <a:t>Мянгат малчдын тоогоор Баянхутаг сум 1</a:t>
            </a:r>
            <a:r>
              <a:rPr lang="en-US" sz="1200" dirty="0" smtClean="0">
                <a:latin typeface="Arial" panose="020B0604020202020204" pitchFamily="34" charset="0"/>
                <a:cs typeface="Arial" panose="020B0604020202020204" pitchFamily="34" charset="0"/>
              </a:rPr>
              <a:t>15 </a:t>
            </a:r>
            <a:r>
              <a:rPr lang="mn-MN" sz="1200" dirty="0" smtClean="0">
                <a:latin typeface="Arial" panose="020B0604020202020204" pitchFamily="34" charset="0"/>
                <a:cs typeface="Arial" panose="020B0604020202020204" pitchFamily="34" charset="0"/>
              </a:rPr>
              <a:t>мянгатаар тэргүүлж байна.</a:t>
            </a:r>
            <a:endParaRPr lang="en-US" sz="1200" dirty="0" smtClean="0">
              <a:latin typeface="Arial" panose="020B0604020202020204" pitchFamily="34" charset="0"/>
              <a:cs typeface="Arial" panose="020B0604020202020204" pitchFamily="34" charset="0"/>
            </a:endParaRPr>
          </a:p>
        </p:txBody>
      </p:sp>
      <p:sp>
        <p:nvSpPr>
          <p:cNvPr id="5" name="Rectangle 12"/>
          <p:cNvSpPr>
            <a:spLocks noChangeArrowheads="1"/>
          </p:cNvSpPr>
          <p:nvPr/>
        </p:nvSpPr>
        <p:spPr bwMode="auto">
          <a:xfrm>
            <a:off x="12940" y="662377"/>
            <a:ext cx="8458200"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a:t>
            </a:r>
            <a:r>
              <a:rPr lang="mn-MN" sz="2000" b="1" dirty="0" smtClean="0">
                <a:solidFill>
                  <a:schemeClr val="bg1"/>
                </a:solidFill>
                <a:latin typeface="Arial Unicode MS" pitchFamily="34" charset="-128"/>
                <a:ea typeface="Arial Unicode MS" pitchFamily="34" charset="-128"/>
                <a:cs typeface="Arial Unicode MS" pitchFamily="34" charset="-128"/>
              </a:rPr>
              <a:t>Мал аж ахуй</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3" name="TextBox 2"/>
          <p:cNvSpPr txBox="1"/>
          <p:nvPr/>
        </p:nvSpPr>
        <p:spPr>
          <a:xfrm>
            <a:off x="1248797" y="1070828"/>
            <a:ext cx="6558207" cy="338554"/>
          </a:xfrm>
          <a:prstGeom prst="rect">
            <a:avLst/>
          </a:prstGeom>
          <a:noFill/>
        </p:spPr>
        <p:txBody>
          <a:bodyPr wrap="none" rtlCol="0">
            <a:spAutoFit/>
          </a:bodyPr>
          <a:lstStyle/>
          <a:p>
            <a:r>
              <a:rPr lang="mn-MN" sz="1600" b="1" dirty="0" smtClean="0"/>
              <a:t>Хэнтий аймгийн 2016 оны жилийн эцсийн мал тооллогын дүн </a:t>
            </a:r>
            <a:endParaRPr lang="en-US" sz="1600" b="1" dirty="0"/>
          </a:p>
        </p:txBody>
      </p:sp>
    </p:spTree>
    <p:extLst>
      <p:ext uri="{BB962C8B-B14F-4D97-AF65-F5344CB8AC3E}">
        <p14:creationId xmlns:p14="http://schemas.microsoft.com/office/powerpoint/2010/main" val="2896449670"/>
      </p:ext>
    </p:extLst>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12940" y="662377"/>
            <a:ext cx="8458200"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a:t>
            </a:r>
            <a:r>
              <a:rPr lang="mn-MN" sz="2000" b="1" dirty="0" smtClean="0">
                <a:solidFill>
                  <a:schemeClr val="bg1"/>
                </a:solidFill>
                <a:latin typeface="Arial Unicode MS" pitchFamily="34" charset="-128"/>
                <a:ea typeface="Arial Unicode MS" pitchFamily="34" charset="-128"/>
                <a:cs typeface="Arial Unicode MS" pitchFamily="34" charset="-128"/>
              </a:rPr>
              <a:t>Газар тариалан</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6" name="Chart 5"/>
          <p:cNvGraphicFramePr/>
          <p:nvPr>
            <p:extLst>
              <p:ext uri="{D42A27DB-BD31-4B8C-83A1-F6EECF244321}">
                <p14:modId xmlns:p14="http://schemas.microsoft.com/office/powerpoint/2010/main" val="1395566"/>
              </p:ext>
            </p:extLst>
          </p:nvPr>
        </p:nvGraphicFramePr>
        <p:xfrm>
          <a:off x="241540" y="1062427"/>
          <a:ext cx="8229600" cy="22141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26502899"/>
              </p:ext>
            </p:extLst>
          </p:nvPr>
        </p:nvGraphicFramePr>
        <p:xfrm>
          <a:off x="1028700" y="3356071"/>
          <a:ext cx="7848600" cy="177165"/>
        </p:xfrm>
        <a:graphic>
          <a:graphicData uri="http://schemas.openxmlformats.org/drawingml/2006/table">
            <a:tbl>
              <a:tblPr>
                <a:tableStyleId>{5C22544A-7EE6-4342-B048-85BDC9FD1C3A}</a:tableStyleId>
              </a:tblPr>
              <a:tblGrid>
                <a:gridCol w="7848600"/>
              </a:tblGrid>
              <a:tr h="152400">
                <a:tc>
                  <a:txBody>
                    <a:bodyPr/>
                    <a:lstStyle/>
                    <a:p>
                      <a:pPr algn="just" fontAlgn="ctr"/>
                      <a:r>
                        <a:rPr lang="mn-MN" sz="1100" b="0" u="none" strike="noStrike" dirty="0">
                          <a:effectLst/>
                          <a:latin typeface="Arial" panose="020B0604020202020204" pitchFamily="34" charset="0"/>
                          <a:cs typeface="Arial" panose="020B0604020202020204" pitchFamily="34" charset="0"/>
                        </a:rPr>
                        <a:t>Аймгийн хэмжээнд 2016 онд нийт 9517.4 тн үр тариа, 3818.7 тн төмс, 2477.3 тн хүнсний ногоо хураан авсан байна.</a:t>
                      </a:r>
                      <a:endParaRPr lang="mn-MN" sz="11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graphicFrame>
        <p:nvGraphicFramePr>
          <p:cNvPr id="8" name="Content Placeholder 3"/>
          <p:cNvGraphicFramePr>
            <a:graphicFrameLocks noGrp="1"/>
          </p:cNvGraphicFramePr>
          <p:nvPr>
            <p:ph idx="1"/>
            <p:extLst>
              <p:ext uri="{D42A27DB-BD31-4B8C-83A1-F6EECF244321}">
                <p14:modId xmlns:p14="http://schemas.microsoft.com/office/powerpoint/2010/main" val="3807362180"/>
              </p:ext>
            </p:extLst>
          </p:nvPr>
        </p:nvGraphicFramePr>
        <p:xfrm>
          <a:off x="609600" y="3657600"/>
          <a:ext cx="77724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93715588"/>
              </p:ext>
            </p:extLst>
          </p:nvPr>
        </p:nvGraphicFramePr>
        <p:xfrm>
          <a:off x="1143000" y="6172201"/>
          <a:ext cx="6324600" cy="177165"/>
        </p:xfrm>
        <a:graphic>
          <a:graphicData uri="http://schemas.openxmlformats.org/drawingml/2006/table">
            <a:tbl>
              <a:tblPr>
                <a:tableStyleId>{5C22544A-7EE6-4342-B048-85BDC9FD1C3A}</a:tableStyleId>
              </a:tblPr>
              <a:tblGrid>
                <a:gridCol w="6324600"/>
              </a:tblGrid>
              <a:tr h="152399">
                <a:tc>
                  <a:txBody>
                    <a:bodyPr/>
                    <a:lstStyle/>
                    <a:p>
                      <a:pPr algn="ctr" fontAlgn="ctr"/>
                      <a:r>
                        <a:rPr lang="mn-MN" sz="1100" u="none" strike="noStrike" dirty="0">
                          <a:effectLst/>
                          <a:latin typeface="Arial" panose="020B0604020202020204" pitchFamily="34" charset="0"/>
                          <a:cs typeface="Arial" panose="020B0604020202020204" pitchFamily="34" charset="0"/>
                        </a:rPr>
                        <a:t>Аймгийн хэмжээнд нийт 124678.0 тн өвс, 129 тн  гар тэжээл бэлтгэсэн байна.</a:t>
                      </a:r>
                      <a:endParaRPr lang="mn-MN" sz="11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pic>
        <p:nvPicPr>
          <p:cNvPr id="10" name="Picture 9" descr="\\exchange_server\MCCT\PUBLIC\Tserendejid\Information icon\18.jpg"/>
          <p:cNvPicPr>
            <a:picLocks noChangeAspect="1" noChangeArrowheads="1"/>
          </p:cNvPicPr>
          <p:nvPr/>
        </p:nvPicPr>
        <p:blipFill>
          <a:blip r:embed="rId4" cstate="print"/>
          <a:srcRect/>
          <a:stretch>
            <a:fillRect/>
          </a:stretch>
        </p:blipFill>
        <p:spPr bwMode="auto">
          <a:xfrm>
            <a:off x="0" y="3200400"/>
            <a:ext cx="762000" cy="685800"/>
          </a:xfrm>
          <a:prstGeom prst="rect">
            <a:avLst/>
          </a:prstGeom>
          <a:noFill/>
          <a:ln w="9525">
            <a:noFill/>
            <a:miter lim="800000"/>
            <a:headEnd/>
            <a:tailEnd/>
          </a:ln>
        </p:spPr>
      </p:pic>
      <p:cxnSp>
        <p:nvCxnSpPr>
          <p:cNvPr id="11" name="Straight Connector 10"/>
          <p:cNvCxnSpPr/>
          <p:nvPr/>
        </p:nvCxnSpPr>
        <p:spPr>
          <a:xfrm>
            <a:off x="762000" y="35814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01854"/>
      </p:ext>
    </p:extLst>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657375"/>
            <a:ext cx="8458200"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a:t>
            </a:r>
            <a:r>
              <a:rPr lang="mn-MN" sz="2000" b="1" dirty="0" smtClean="0">
                <a:solidFill>
                  <a:schemeClr val="bg1"/>
                </a:solidFill>
                <a:latin typeface="Arial Unicode MS" pitchFamily="34" charset="-128"/>
                <a:ea typeface="Arial Unicode MS" pitchFamily="34" charset="-128"/>
                <a:cs typeface="Arial Unicode MS" pitchFamily="34" charset="-128"/>
              </a:rPr>
              <a:t>Төсөв, банк санхүү</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9" name="Straight Connector 8"/>
          <p:cNvCxnSpPr/>
          <p:nvPr/>
        </p:nvCxnSpPr>
        <p:spPr>
          <a:xfrm>
            <a:off x="990600" y="3678238"/>
            <a:ext cx="75438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74687" y="1078991"/>
            <a:ext cx="11113"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22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 y="3439064"/>
            <a:ext cx="4635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662" y="3459956"/>
            <a:ext cx="4730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999" y="3707891"/>
            <a:ext cx="4413004" cy="276999"/>
          </a:xfrm>
          <a:prstGeom prst="rect">
            <a:avLst/>
          </a:prstGeom>
          <a:noFill/>
        </p:spPr>
        <p:txBody>
          <a:bodyPr wrap="none" rtlCol="0">
            <a:spAutoFit/>
          </a:bodyPr>
          <a:lstStyle/>
          <a:p>
            <a:r>
              <a:rPr lang="mn-MN" sz="1200" b="1" dirty="0" smtClean="0">
                <a:latin typeface="Arial" panose="020B0604020202020204" pitchFamily="34" charset="0"/>
                <a:cs typeface="Arial" panose="020B0604020202020204" pitchFamily="34" charset="0"/>
              </a:rPr>
              <a:t>Банк, санхүү жил бүрийн </a:t>
            </a:r>
            <a:r>
              <a:rPr lang="en-US" sz="1200" b="1" dirty="0" smtClean="0">
                <a:latin typeface="Arial" panose="020B0604020202020204" pitchFamily="34" charset="0"/>
                <a:cs typeface="Arial" panose="020B0604020202020204" pitchFamily="34" charset="0"/>
              </a:rPr>
              <a:t>1</a:t>
            </a:r>
            <a:r>
              <a:rPr lang="mn-MN" sz="1200" b="1" dirty="0" smtClean="0">
                <a:latin typeface="Arial" panose="020B0604020202020204" pitchFamily="34" charset="0"/>
                <a:cs typeface="Arial" panose="020B0604020202020204" pitchFamily="34" charset="0"/>
              </a:rPr>
              <a:t>2 сарын байдлаар, </a:t>
            </a:r>
            <a:r>
              <a:rPr lang="en-US" sz="1200" b="1" dirty="0" smtClean="0">
                <a:latin typeface="Arial" panose="020B0604020202020204" pitchFamily="34" charset="0"/>
                <a:cs typeface="Arial" panose="020B0604020202020204" pitchFamily="34" charset="0"/>
              </a:rPr>
              <a:t>/</a:t>
            </a:r>
            <a:r>
              <a:rPr lang="mn-MN" sz="1200" b="1" dirty="0" smtClean="0">
                <a:latin typeface="Arial" panose="020B0604020202020204" pitchFamily="34" charset="0"/>
                <a:cs typeface="Arial" panose="020B0604020202020204" pitchFamily="34" charset="0"/>
              </a:rPr>
              <a:t>мян.төг</a:t>
            </a:r>
            <a:r>
              <a:rPr lang="en-US" sz="1200" b="1"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333161221"/>
              </p:ext>
            </p:extLst>
          </p:nvPr>
        </p:nvGraphicFramePr>
        <p:xfrm>
          <a:off x="1143000" y="1303666"/>
          <a:ext cx="7010400" cy="21562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86251414"/>
              </p:ext>
            </p:extLst>
          </p:nvPr>
        </p:nvGraphicFramePr>
        <p:xfrm>
          <a:off x="1219200" y="3984890"/>
          <a:ext cx="6934200" cy="2034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0963300"/>
      </p:ext>
    </p:extLst>
  </p:cSld>
  <p:clrMapOvr>
    <a:masterClrMapping/>
  </p:clrMapOvr>
  <p:transition advClick="0" advTm="10000">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rot="5400000">
            <a:off x="2209006" y="3657600"/>
            <a:ext cx="4877594" cy="79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1690362504"/>
              </p:ext>
            </p:extLst>
          </p:nvPr>
        </p:nvGraphicFramePr>
        <p:xfrm>
          <a:off x="197614" y="3200400"/>
          <a:ext cx="4419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65709927"/>
              </p:ext>
            </p:extLst>
          </p:nvPr>
        </p:nvGraphicFramePr>
        <p:xfrm>
          <a:off x="228600" y="1143000"/>
          <a:ext cx="4267199" cy="1981201"/>
        </p:xfrm>
        <a:graphic>
          <a:graphicData uri="http://schemas.openxmlformats.org/drawingml/2006/table">
            <a:tbl>
              <a:tblPr/>
              <a:tblGrid>
                <a:gridCol w="1555789"/>
                <a:gridCol w="927489"/>
                <a:gridCol w="852692"/>
                <a:gridCol w="931229"/>
              </a:tblGrid>
              <a:tr h="191911">
                <a:tc gridSpan="4">
                  <a:txBody>
                    <a:bodyPr/>
                    <a:lstStyle/>
                    <a:p>
                      <a:pPr algn="ctr" fontAlgn="b"/>
                      <a:r>
                        <a:rPr lang="mn-MN" sz="1000" b="1" i="0" u="none" strike="noStrike" dirty="0">
                          <a:latin typeface="Arial"/>
                        </a:rPr>
                        <a:t>        Бүтээгдэхүүн үйлдвэрлэлт</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41489">
                <a:tc gridSpan="4">
                  <a:txBody>
                    <a:bodyPr/>
                    <a:lstStyle/>
                    <a:p>
                      <a:pPr algn="ctr" fontAlgn="b"/>
                      <a:r>
                        <a:rPr lang="mn-MN" sz="1000" b="0" i="0" u="none" strike="noStrike" dirty="0">
                          <a:latin typeface="Arial"/>
                        </a:rPr>
                        <a:t>        / салбарын ангиллаар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ctr" fontAlgn="ctr"/>
                      <a:r>
                        <a:rPr lang="en-US" sz="1000" b="0" i="0" u="none" strike="noStrike" dirty="0">
                          <a:solidFill>
                            <a:srgbClr val="FFFF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76091"/>
                    </a:solidFill>
                  </a:tcPr>
                </a:tc>
                <a:tc>
                  <a:txBody>
                    <a:bodyPr/>
                    <a:lstStyle/>
                    <a:p>
                      <a:pPr algn="ctr" fontAlgn="ctr"/>
                      <a:r>
                        <a:rPr lang="en-US" sz="1000" b="1" i="0" u="none" strike="noStrike" dirty="0">
                          <a:solidFill>
                            <a:srgbClr val="FFFFFF"/>
                          </a:solidFill>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FFFFFF"/>
                          </a:solidFill>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FFFFFF"/>
                          </a:solidFill>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76091"/>
                    </a:solidFill>
                  </a:tcPr>
                </a:tc>
              </a:tr>
              <a:tr h="228600">
                <a:tc>
                  <a:txBody>
                    <a:bodyPr/>
                    <a:lstStyle/>
                    <a:p>
                      <a:pPr algn="l" fontAlgn="b"/>
                      <a:r>
                        <a:rPr lang="mn-MN" sz="1000" b="0" i="0" u="none" strike="noStrike" dirty="0">
                          <a:latin typeface="Arial"/>
                        </a:rPr>
                        <a:t>Дулаан</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latin typeface="Arial"/>
                        </a:rPr>
                        <a:t>2658.5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latin typeface="Arial"/>
                        </a:rPr>
                        <a:t>2737.4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latin typeface="Arial"/>
                        </a:rPr>
                        <a:t>3332.8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28600">
                <a:tc>
                  <a:txBody>
                    <a:bodyPr/>
                    <a:lstStyle/>
                    <a:p>
                      <a:pPr algn="l" fontAlgn="b"/>
                      <a:r>
                        <a:rPr lang="mn-MN" sz="1000" b="0" i="0" u="none" strike="noStrike" dirty="0">
                          <a:latin typeface="Arial"/>
                        </a:rPr>
                        <a:t>Олборлох үйлдвэр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000" b="0" i="0" u="none" strike="noStrike" dirty="0">
                          <a:latin typeface="Arial"/>
                        </a:rPr>
                        <a:t>1049.9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000" b="0" i="0" u="none" strike="noStrike" dirty="0">
                          <a:latin typeface="Arial"/>
                        </a:rPr>
                        <a:t>1005.1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000" b="0" i="0" u="none" strike="noStrike" dirty="0">
                          <a:latin typeface="Arial"/>
                        </a:rPr>
                        <a:t>1043.9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r>
              <a:tr h="228600">
                <a:tc>
                  <a:txBody>
                    <a:bodyPr/>
                    <a:lstStyle/>
                    <a:p>
                      <a:pPr algn="l" fontAlgn="b"/>
                      <a:r>
                        <a:rPr lang="mn-MN" sz="1000" b="0" i="0" u="none" strike="noStrike">
                          <a:latin typeface="Arial"/>
                        </a:rPr>
                        <a:t>Боловсруулах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latin typeface="Arial"/>
                        </a:rPr>
                        <a:t>3222.5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latin typeface="Arial"/>
                        </a:rPr>
                        <a:t>3698.1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latin typeface="Arial"/>
                        </a:rPr>
                        <a:t>4462.1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28600">
                <a:tc>
                  <a:txBody>
                    <a:bodyPr/>
                    <a:lstStyle/>
                    <a:p>
                      <a:pPr algn="l" fontAlgn="b"/>
                      <a:r>
                        <a:rPr lang="mn-MN" sz="1000" b="0" i="0" u="none" strike="noStrike">
                          <a:latin typeface="Arial"/>
                        </a:rPr>
                        <a:t>Мод болвсруулах</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000" b="0" i="0" u="none" strike="noStrike" dirty="0">
                          <a:latin typeface="Arial"/>
                        </a:rPr>
                        <a:t>465.8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000" b="0" i="0" u="none" strike="noStrike">
                          <a:latin typeface="Arial"/>
                        </a:rPr>
                        <a:t>178.4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000" b="0" i="0" u="none" strike="noStrike" dirty="0">
                          <a:latin typeface="Arial"/>
                        </a:rPr>
                        <a:t>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304801">
                <a:tc>
                  <a:txBody>
                    <a:bodyPr/>
                    <a:lstStyle/>
                    <a:p>
                      <a:pPr algn="l" fontAlgn="b"/>
                      <a:r>
                        <a:rPr lang="mn-MN" sz="1000" b="1" i="0" u="none" strike="noStrike">
                          <a:latin typeface="Arial"/>
                        </a:rPr>
                        <a:t>Аж үйлдвэр бүгд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7396.7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7619.0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8925.6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665459987"/>
              </p:ext>
            </p:extLst>
          </p:nvPr>
        </p:nvGraphicFramePr>
        <p:xfrm>
          <a:off x="4800600" y="1143001"/>
          <a:ext cx="4114800" cy="1905000"/>
        </p:xfrm>
        <a:graphic>
          <a:graphicData uri="http://schemas.openxmlformats.org/drawingml/2006/table">
            <a:tbl>
              <a:tblPr/>
              <a:tblGrid>
                <a:gridCol w="1500225"/>
                <a:gridCol w="894365"/>
                <a:gridCol w="822239"/>
                <a:gridCol w="897971"/>
              </a:tblGrid>
              <a:tr h="214902">
                <a:tc gridSpan="3">
                  <a:txBody>
                    <a:bodyPr/>
                    <a:lstStyle/>
                    <a:p>
                      <a:pPr algn="ctr" fontAlgn="b"/>
                      <a:r>
                        <a:rPr lang="mn-MN" sz="1000" b="1" i="0" u="none" strike="noStrike" dirty="0">
                          <a:solidFill>
                            <a:srgbClr val="000000"/>
                          </a:solidFill>
                          <a:latin typeface="Arial"/>
                        </a:rPr>
                        <a:t>                 Бүтээгдэхүүн борлуулалт</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Arial Mon"/>
                      </a:endParaRPr>
                    </a:p>
                  </a:txBody>
                  <a:tcPr marL="0" marR="0" marT="0" marB="0" anchor="b">
                    <a:lnL>
                      <a:noFill/>
                    </a:lnL>
                    <a:lnR>
                      <a:noFill/>
                    </a:lnR>
                    <a:lnT>
                      <a:noFill/>
                    </a:lnT>
                    <a:lnB>
                      <a:noFill/>
                    </a:lnB>
                  </a:tcPr>
                </a:tc>
              </a:tr>
              <a:tr h="172370">
                <a:tc gridSpan="3">
                  <a:txBody>
                    <a:bodyPr/>
                    <a:lstStyle/>
                    <a:p>
                      <a:pPr algn="ctr" fontAlgn="b"/>
                      <a:r>
                        <a:rPr lang="mn-MN" sz="1000" b="0" i="0" u="none" strike="noStrike" dirty="0">
                          <a:solidFill>
                            <a:srgbClr val="000000"/>
                          </a:solidFill>
                          <a:latin typeface="Arial"/>
                        </a:rPr>
                        <a:t>                 /салбарын ангиллаар/</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Arial Mon"/>
                      </a:endParaRPr>
                    </a:p>
                  </a:txBody>
                  <a:tcPr marL="0" marR="0" marT="0" marB="0" anchor="b">
                    <a:lnL>
                      <a:noFill/>
                    </a:lnL>
                    <a:lnR>
                      <a:noFill/>
                    </a:lnR>
                    <a:lnT>
                      <a:noFill/>
                    </a:lnT>
                    <a:lnB>
                      <a:noFill/>
                    </a:lnB>
                  </a:tcPr>
                </a:tc>
              </a:tr>
              <a:tr h="172370">
                <a:tc>
                  <a:txBody>
                    <a:bodyPr/>
                    <a:lstStyle/>
                    <a:p>
                      <a:pPr algn="l" fontAlgn="b"/>
                      <a:endParaRPr lang="en-US" sz="1100" b="0" i="0" u="none" strike="noStrike">
                        <a:solidFill>
                          <a:srgbClr val="000000"/>
                        </a:solidFill>
                        <a:latin typeface="Arial Mo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Arial Mo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Arial Mo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mn-MN" sz="1000" b="0" i="0" u="none" strike="noStrike" dirty="0">
                          <a:solidFill>
                            <a:srgbClr val="000000"/>
                          </a:solidFill>
                          <a:latin typeface="Arial"/>
                        </a:rPr>
                        <a:t>/</a:t>
                      </a:r>
                      <a:r>
                        <a:rPr lang="mn-MN" sz="1000" b="0" i="0" u="none" strike="noStrike" dirty="0" smtClean="0">
                          <a:solidFill>
                            <a:srgbClr val="000000"/>
                          </a:solidFill>
                          <a:latin typeface="Arial"/>
                        </a:rPr>
                        <a:t>сая</a:t>
                      </a:r>
                      <a:r>
                        <a:rPr lang="en-US" sz="1000" b="0" i="0" u="none" strike="noStrike" dirty="0" smtClean="0">
                          <a:solidFill>
                            <a:srgbClr val="000000"/>
                          </a:solidFill>
                          <a:latin typeface="Arial"/>
                        </a:rPr>
                        <a:t>.</a:t>
                      </a:r>
                      <a:r>
                        <a:rPr lang="mn-MN" sz="1000" b="0" i="0" u="none" strike="noStrike" dirty="0" smtClean="0">
                          <a:solidFill>
                            <a:srgbClr val="000000"/>
                          </a:solidFill>
                          <a:latin typeface="Arial"/>
                        </a:rPr>
                        <a:t>төг</a:t>
                      </a:r>
                      <a:r>
                        <a:rPr lang="mn-MN" sz="1000" b="0" i="0" u="none" strike="noStrike" dirty="0">
                          <a:solidFill>
                            <a:srgbClr val="000000"/>
                          </a:solidFill>
                          <a:latin typeface="Arial"/>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49287">
                <a:tc>
                  <a:txBody>
                    <a:bodyPr/>
                    <a:lstStyle/>
                    <a:p>
                      <a:pPr algn="l" fontAlgn="b"/>
                      <a:r>
                        <a:rPr lang="en-US" sz="1000" b="0" i="0" u="none" strike="noStrike" dirty="0">
                          <a:solidFill>
                            <a:srgbClr val="000000"/>
                          </a:solidFill>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dirty="0">
                          <a:solidFill>
                            <a:srgbClr val="FFFFFF"/>
                          </a:solidFill>
                          <a:latin typeface="Arial" panose="020B0604020202020204" pitchFamily="34" charset="0"/>
                          <a:cs typeface="Arial" panose="020B0604020202020204" pitchFamily="34" charset="0"/>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FFFFFF"/>
                          </a:solidFill>
                          <a:latin typeface="Arial" panose="020B0604020202020204" pitchFamily="34" charset="0"/>
                          <a:cs typeface="Arial" panose="020B0604020202020204" pitchFamily="34" charset="0"/>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FFFFFF"/>
                          </a:solidFill>
                          <a:latin typeface="Arial" panose="020B0604020202020204" pitchFamily="34" charset="0"/>
                          <a:cs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r>
              <a:tr h="292267">
                <a:tc>
                  <a:txBody>
                    <a:bodyPr/>
                    <a:lstStyle/>
                    <a:p>
                      <a:pPr algn="ctr" fontAlgn="ctr"/>
                      <a:r>
                        <a:rPr lang="mn-MN" sz="1000" b="0" i="0" u="none" strike="noStrike">
                          <a:solidFill>
                            <a:srgbClr val="000000"/>
                          </a:solidFill>
                          <a:latin typeface="Arial" panose="020B0604020202020204" pitchFamily="34" charset="0"/>
                          <a:cs typeface="Arial" panose="020B0604020202020204" pitchFamily="34" charset="0"/>
                        </a:rPr>
                        <a:t>Дулаан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dirty="0">
                          <a:solidFill>
                            <a:srgbClr val="000000"/>
                          </a:solidFill>
                          <a:latin typeface="Arial" panose="020B0604020202020204" pitchFamily="34" charset="0"/>
                          <a:cs typeface="Arial" panose="020B0604020202020204" pitchFamily="34" charset="0"/>
                        </a:rPr>
                        <a:t>2675.2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latin typeface="Arial" panose="020B0604020202020204" pitchFamily="34" charset="0"/>
                          <a:cs typeface="Arial" panose="020B0604020202020204" pitchFamily="34" charset="0"/>
                        </a:rPr>
                        <a:t>2738.8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latin typeface="Arial" panose="020B0604020202020204" pitchFamily="34" charset="0"/>
                          <a:cs typeface="Arial" panose="020B0604020202020204" pitchFamily="34" charset="0"/>
                        </a:rPr>
                        <a:t>3445.1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6306">
                <a:tc>
                  <a:txBody>
                    <a:bodyPr/>
                    <a:lstStyle/>
                    <a:p>
                      <a:pPr algn="ctr" fontAlgn="ctr"/>
                      <a:r>
                        <a:rPr lang="mn-MN" sz="1000" b="0" i="0" u="none" strike="noStrike">
                          <a:solidFill>
                            <a:srgbClr val="000000"/>
                          </a:solidFill>
                          <a:latin typeface="Arial" panose="020B0604020202020204" pitchFamily="34" charset="0"/>
                          <a:cs typeface="Arial" panose="020B0604020202020204" pitchFamily="34" charset="0"/>
                        </a:rPr>
                        <a:t>Олборлох Үйлдвэр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en-US" sz="1000" b="0" i="0" u="none" strike="noStrike" dirty="0">
                          <a:solidFill>
                            <a:srgbClr val="000000"/>
                          </a:solidFill>
                          <a:latin typeface="Arial" panose="020B0604020202020204" pitchFamily="34" charset="0"/>
                          <a:cs typeface="Arial" panose="020B0604020202020204" pitchFamily="34" charset="0"/>
                        </a:rPr>
                        <a:t>1049.9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en-US" sz="1000" b="0" i="0" u="none" strike="noStrike">
                          <a:solidFill>
                            <a:srgbClr val="000000"/>
                          </a:solidFill>
                          <a:latin typeface="Arial" panose="020B0604020202020204" pitchFamily="34" charset="0"/>
                          <a:cs typeface="Arial" panose="020B0604020202020204" pitchFamily="34" charset="0"/>
                        </a:rPr>
                        <a:t>1005.1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en-US" sz="1000" b="0" i="0" u="none" strike="noStrike">
                          <a:solidFill>
                            <a:srgbClr val="000000"/>
                          </a:solidFill>
                          <a:latin typeface="Arial" panose="020B0604020202020204" pitchFamily="34" charset="0"/>
                          <a:cs typeface="Arial" panose="020B0604020202020204" pitchFamily="34" charset="0"/>
                        </a:rPr>
                        <a:t>1043.9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r>
              <a:tr h="223498">
                <a:tc>
                  <a:txBody>
                    <a:bodyPr/>
                    <a:lstStyle/>
                    <a:p>
                      <a:pPr algn="ctr" fontAlgn="ctr"/>
                      <a:r>
                        <a:rPr lang="mn-MN" sz="1000" b="0" i="0" u="none" strike="noStrike">
                          <a:solidFill>
                            <a:srgbClr val="000000"/>
                          </a:solidFill>
                          <a:latin typeface="Arial" panose="020B0604020202020204" pitchFamily="34" charset="0"/>
                          <a:cs typeface="Arial" panose="020B0604020202020204" pitchFamily="34" charset="0"/>
                        </a:rPr>
                        <a:t>Боловсруулах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latin typeface="Arial" panose="020B0604020202020204" pitchFamily="34" charset="0"/>
                          <a:cs typeface="Arial" panose="020B0604020202020204" pitchFamily="34" charset="0"/>
                        </a:rPr>
                        <a:t>3176.4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dirty="0">
                          <a:solidFill>
                            <a:srgbClr val="000000"/>
                          </a:solidFill>
                          <a:latin typeface="Arial" panose="020B0604020202020204" pitchFamily="34" charset="0"/>
                          <a:cs typeface="Arial" panose="020B0604020202020204" pitchFamily="34" charset="0"/>
                        </a:rPr>
                        <a:t>3665.4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dirty="0">
                          <a:solidFill>
                            <a:srgbClr val="000000"/>
                          </a:solidFill>
                          <a:latin typeface="Arial" panose="020B0604020202020204" pitchFamily="34" charset="0"/>
                          <a:cs typeface="Arial" panose="020B0604020202020204" pitchFamily="34" charset="0"/>
                        </a:rPr>
                        <a:t>4359.3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4902">
                <a:tc>
                  <a:txBody>
                    <a:bodyPr/>
                    <a:lstStyle/>
                    <a:p>
                      <a:pPr algn="ctr" fontAlgn="ctr"/>
                      <a:r>
                        <a:rPr lang="mn-MN" sz="1000" b="0" i="0" u="none" strike="noStrike">
                          <a:solidFill>
                            <a:srgbClr val="000000"/>
                          </a:solidFill>
                          <a:latin typeface="Arial" panose="020B0604020202020204" pitchFamily="34" charset="0"/>
                          <a:cs typeface="Arial" panose="020B0604020202020204" pitchFamily="34" charset="0"/>
                        </a:rPr>
                        <a:t>Мод боловсруулах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latin typeface="Arial" panose="020B0604020202020204" pitchFamily="34" charset="0"/>
                          <a:cs typeface="Arial" panose="020B0604020202020204" pitchFamily="34" charset="0"/>
                        </a:rPr>
                        <a:t>455.1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dirty="0">
                          <a:solidFill>
                            <a:srgbClr val="000000"/>
                          </a:solidFill>
                          <a:latin typeface="Arial" panose="020B0604020202020204" pitchFamily="34" charset="0"/>
                          <a:cs typeface="Arial" panose="020B0604020202020204" pitchFamily="34" charset="0"/>
                        </a:rPr>
                        <a:t>175.6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latin typeface="Arial" panose="020B0604020202020204" pitchFamily="34" charset="0"/>
                          <a:cs typeface="Arial" panose="020B0604020202020204" pitchFamily="34" charset="0"/>
                        </a:rPr>
                        <a:t>77.3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159098">
                <a:tc>
                  <a:txBody>
                    <a:bodyPr/>
                    <a:lstStyle/>
                    <a:p>
                      <a:pPr algn="ctr" fontAlgn="ctr"/>
                      <a:r>
                        <a:rPr lang="mn-MN" sz="1000" b="1" i="0" u="none" strike="noStrike" dirty="0">
                          <a:solidFill>
                            <a:srgbClr val="000000"/>
                          </a:solidFill>
                          <a:latin typeface="Arial" panose="020B0604020202020204" pitchFamily="34" charset="0"/>
                          <a:cs typeface="Arial" panose="020B0604020202020204" pitchFamily="34" charset="0"/>
                        </a:rPr>
                        <a:t>Аж үйлдвэр нийт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Arial" panose="020B0604020202020204" pitchFamily="34" charset="0"/>
                          <a:cs typeface="Arial" panose="020B0604020202020204" pitchFamily="34" charset="0"/>
                        </a:rPr>
                        <a:t>7356.6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Arial" panose="020B0604020202020204" pitchFamily="34" charset="0"/>
                          <a:cs typeface="Arial" panose="020B0604020202020204" pitchFamily="34" charset="0"/>
                        </a:rPr>
                        <a:t>7584.9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Arial" panose="020B0604020202020204" pitchFamily="34" charset="0"/>
                          <a:cs typeface="Arial" panose="020B0604020202020204" pitchFamily="34" charset="0"/>
                        </a:rPr>
                        <a:t>8925.6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Chart 19"/>
          <p:cNvGraphicFramePr>
            <a:graphicFrameLocks/>
          </p:cNvGraphicFramePr>
          <p:nvPr>
            <p:extLst>
              <p:ext uri="{D42A27DB-BD31-4B8C-83A1-F6EECF244321}">
                <p14:modId xmlns:p14="http://schemas.microsoft.com/office/powerpoint/2010/main" val="1317346313"/>
              </p:ext>
            </p:extLst>
          </p:nvPr>
        </p:nvGraphicFramePr>
        <p:xfrm>
          <a:off x="4800600" y="3352800"/>
          <a:ext cx="4191000" cy="2362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375" y="3407942"/>
            <a:ext cx="570061" cy="57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0" y="642668"/>
            <a:ext cx="8458200" cy="400050"/>
          </a:xfrm>
          <a:prstGeom prst="rect">
            <a:avLst/>
          </a:prstGeom>
          <a:solidFill>
            <a:srgbClr val="996600"/>
          </a:solidFill>
          <a:ln w="9525">
            <a:noFill/>
            <a:miter lim="800000"/>
            <a:headEnd/>
            <a:tailEnd/>
          </a:ln>
        </p:spPr>
        <p:txBody>
          <a:bodyPr>
            <a:spAutoFit/>
          </a:bodyPr>
          <a:lstStyle/>
          <a:p>
            <a:pPr marL="514350" indent="-514350" algn="just" fontAlgn="auto">
              <a:spcBef>
                <a:spcPct val="20000"/>
              </a:spcBef>
              <a:spcAft>
                <a:spcPts val="0"/>
              </a:spcAft>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Tree>
    <p:extLst>
      <p:ext uri="{BB962C8B-B14F-4D97-AF65-F5344CB8AC3E}">
        <p14:creationId xmlns:p14="http://schemas.microsoft.com/office/powerpoint/2010/main" val="2974811256"/>
      </p:ext>
    </p:extLst>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59920" y="698982"/>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cxnSp>
        <p:nvCxnSpPr>
          <p:cNvPr id="16" name="Straight Connector 15"/>
          <p:cNvCxnSpPr/>
          <p:nvPr/>
        </p:nvCxnSpPr>
        <p:spPr>
          <a:xfrm flipH="1">
            <a:off x="660115" y="11430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27" y="3124199"/>
            <a:ext cx="45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mn-MN" altLang="en-US" sz="1200" smtClean="0">
                <a:solidFill>
                  <a:srgbClr val="898989"/>
                </a:solidFill>
              </a:rPr>
              <a:t>9</a:t>
            </a:r>
            <a:endParaRPr lang="en-US" altLang="en-US" sz="1200" smtClean="0">
              <a:solidFill>
                <a:srgbClr val="898989"/>
              </a:solidFill>
            </a:endParaRPr>
          </a:p>
        </p:txBody>
      </p:sp>
      <p:graphicFrame>
        <p:nvGraphicFramePr>
          <p:cNvPr id="8" name="Chart 7"/>
          <p:cNvGraphicFramePr>
            <a:graphicFrameLocks/>
          </p:cNvGraphicFramePr>
          <p:nvPr>
            <p:extLst>
              <p:ext uri="{D42A27DB-BD31-4B8C-83A1-F6EECF244321}">
                <p14:modId xmlns:p14="http://schemas.microsoft.com/office/powerpoint/2010/main" val="1779879403"/>
              </p:ext>
            </p:extLst>
          </p:nvPr>
        </p:nvGraphicFramePr>
        <p:xfrm>
          <a:off x="1219201" y="1828800"/>
          <a:ext cx="7162800" cy="3124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06212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9FFD0FC-F89C-4CE1-BB3F-F7D9D4C89454}" type="slidenum">
              <a:rPr lang="en-US" altLang="en-US" sz="1200" smtClean="0">
                <a:solidFill>
                  <a:srgbClr val="898989"/>
                </a:solidFill>
                <a:latin typeface="Arial" pitchFamily="34" charset="0"/>
              </a:rPr>
              <a:pPr>
                <a:spcBef>
                  <a:spcPct val="0"/>
                </a:spcBef>
                <a:buFontTx/>
                <a:buNone/>
              </a:pPr>
              <a:t>18</a:t>
            </a:fld>
            <a:endParaRPr lang="en-US" altLang="en-US" sz="1200" smtClean="0">
              <a:solidFill>
                <a:srgbClr val="898989"/>
              </a:solidFill>
              <a:latin typeface="Arial" pitchFamily="34" charset="0"/>
            </a:endParaRPr>
          </a:p>
        </p:txBody>
      </p:sp>
      <p:sp>
        <p:nvSpPr>
          <p:cNvPr id="5" name="Rectangle 12"/>
          <p:cNvSpPr>
            <a:spLocks noChangeArrowheads="1"/>
          </p:cNvSpPr>
          <p:nvPr/>
        </p:nvSpPr>
        <p:spPr bwMode="auto">
          <a:xfrm>
            <a:off x="602412" y="635479"/>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Тээвэр</a:t>
            </a:r>
          </a:p>
        </p:txBody>
      </p:sp>
      <p:cxnSp>
        <p:nvCxnSpPr>
          <p:cNvPr id="9" name="Straight Connector 8"/>
          <p:cNvCxnSpPr/>
          <p:nvPr/>
        </p:nvCxnSpPr>
        <p:spPr>
          <a:xfrm>
            <a:off x="1066800" y="3678238"/>
            <a:ext cx="7696200"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6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457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4022131825"/>
              </p:ext>
            </p:extLst>
          </p:nvPr>
        </p:nvGraphicFramePr>
        <p:xfrm>
          <a:off x="1447800" y="1905719"/>
          <a:ext cx="5867401" cy="1218481"/>
        </p:xfrm>
        <a:graphic>
          <a:graphicData uri="http://schemas.openxmlformats.org/drawingml/2006/table">
            <a:tbl>
              <a:tblPr/>
              <a:tblGrid>
                <a:gridCol w="1447800"/>
                <a:gridCol w="676603"/>
                <a:gridCol w="968265"/>
                <a:gridCol w="924911"/>
                <a:gridCol w="924911"/>
                <a:gridCol w="924911"/>
              </a:tblGrid>
              <a:tr h="405649">
                <a:tc>
                  <a:txBody>
                    <a:bodyPr/>
                    <a:lstStyle/>
                    <a:p>
                      <a:pPr algn="ctr" rtl="0" fontAlgn="ctr"/>
                      <a:r>
                        <a:rPr lang="en-US" sz="11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a:solidFill>
                            <a:srgbClr val="000000"/>
                          </a:solidFill>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a:solidFill>
                            <a:srgbClr val="000000"/>
                          </a:solidFill>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a:solidFill>
                            <a:srgbClr val="000000"/>
                          </a:solidFill>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a:solidFill>
                            <a:srgbClr val="000000"/>
                          </a:solidFill>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a:solidFill>
                            <a:srgbClr val="000000"/>
                          </a:solidFill>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22467">
                <a:tc>
                  <a:txBody>
                    <a:bodyPr/>
                    <a:lstStyle/>
                    <a:p>
                      <a:pPr algn="ctr" rtl="0" fontAlgn="ctr"/>
                      <a:r>
                        <a:rPr lang="mn-MN" sz="1100" b="0" i="0" u="none" strike="noStrike">
                          <a:solidFill>
                            <a:srgbClr val="000000"/>
                          </a:solidFill>
                          <a:latin typeface="Arial"/>
                        </a:rPr>
                        <a:t>Хувийн тээвэр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latin typeface="Arial"/>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latin typeface="Arial"/>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latin typeface="Arial"/>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latin typeface="Arial"/>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65">
                <a:tc>
                  <a:txBody>
                    <a:bodyPr/>
                    <a:lstStyle/>
                    <a:p>
                      <a:pPr algn="ctr" rtl="0" fontAlgn="b">
                        <a:lnSpc>
                          <a:spcPct val="100000"/>
                        </a:lnSpc>
                      </a:pPr>
                      <a:r>
                        <a:rPr lang="en-US" sz="1100" b="0" i="0" u="none" strike="noStrike" dirty="0" smtClean="0">
                          <a:solidFill>
                            <a:srgbClr val="000000"/>
                          </a:solidFill>
                          <a:latin typeface="Arial"/>
                        </a:rPr>
                        <a:t>A</a:t>
                      </a:r>
                      <a:r>
                        <a:rPr lang="mn-MN" sz="1100" b="0" i="0" u="none" strike="noStrike" dirty="0" smtClean="0">
                          <a:solidFill>
                            <a:srgbClr val="000000"/>
                          </a:solidFill>
                          <a:latin typeface="Arial"/>
                        </a:rPr>
                        <a:t>вто тээврийн газар</a:t>
                      </a:r>
                      <a:endParaRPr lang="mn-MN" sz="11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a:solidFill>
                            <a:srgbClr val="000000"/>
                          </a:solidFill>
                          <a:latin typeface="Arial"/>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dirty="0">
                          <a:solidFill>
                            <a:srgbClr val="000000"/>
                          </a:solidFill>
                          <a:latin typeface="Arial"/>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dirty="0">
                          <a:solidFill>
                            <a:srgbClr val="000000"/>
                          </a:solidFill>
                          <a:latin typeface="Arial"/>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dirty="0">
                          <a:solidFill>
                            <a:srgbClr val="000000"/>
                          </a:solidFill>
                          <a:latin typeface="Arial"/>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100" b="0" i="0" u="none" strike="noStrike" dirty="0">
                          <a:solidFill>
                            <a:srgbClr val="000000"/>
                          </a:solidFill>
                          <a:latin typeface="Arial"/>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14" name="TextBox 1"/>
          <p:cNvSpPr txBox="1">
            <a:spLocks noChangeArrowheads="1"/>
          </p:cNvSpPr>
          <p:nvPr/>
        </p:nvSpPr>
        <p:spPr bwMode="auto">
          <a:xfrm>
            <a:off x="2362200" y="1143000"/>
            <a:ext cx="4171950" cy="533400"/>
          </a:xfrm>
          <a:prstGeom prst="rect">
            <a:avLst/>
          </a:prstGeom>
          <a:noFill/>
          <a:ln w="9525">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sz="1200" b="1" i="0" u="none" strike="noStrike" kern="1200" dirty="0">
                <a:solidFill>
                  <a:schemeClr val="tx1"/>
                </a:solidFill>
                <a:latin typeface="Arial" panose="020B0604020202020204" pitchFamily="34" charset="0"/>
                <a:cs typeface="Arial" panose="020B0604020202020204" pitchFamily="34" charset="0"/>
              </a:rPr>
              <a:t>Шуудан үйлчилгээний газрын зорчигчдийн тоо  </a:t>
            </a:r>
            <a:r>
              <a:rPr lang="mn-MN" sz="1200" b="1" i="0" u="none" strike="noStrike" kern="1200" dirty="0" smtClean="0">
                <a:solidFill>
                  <a:schemeClr val="tx1"/>
                </a:solidFill>
                <a:latin typeface="Arial" panose="020B0604020202020204" pitchFamily="34" charset="0"/>
                <a:cs typeface="Arial" panose="020B0604020202020204" pitchFamily="34" charset="0"/>
              </a:rPr>
              <a:t>201</a:t>
            </a:r>
            <a:r>
              <a:rPr lang="en-US" sz="1200" b="1" i="0" u="none" strike="noStrike" kern="1200" dirty="0" smtClean="0">
                <a:solidFill>
                  <a:schemeClr val="tx1"/>
                </a:solidFill>
                <a:latin typeface="Arial" panose="020B0604020202020204" pitchFamily="34" charset="0"/>
                <a:cs typeface="Arial" panose="020B0604020202020204" pitchFamily="34" charset="0"/>
              </a:rPr>
              <a:t>2</a:t>
            </a:r>
            <a:r>
              <a:rPr lang="mn-MN" sz="1200" b="1" i="0" u="none" strike="noStrike" kern="1200" dirty="0" smtClean="0">
                <a:solidFill>
                  <a:schemeClr val="tx1"/>
                </a:solidFill>
                <a:latin typeface="Arial" panose="020B0604020202020204" pitchFamily="34" charset="0"/>
                <a:cs typeface="Arial" panose="020B0604020202020204" pitchFamily="34" charset="0"/>
              </a:rPr>
              <a:t>-201</a:t>
            </a:r>
            <a:r>
              <a:rPr lang="en-US" sz="1200" b="1" i="0" u="none" strike="noStrike" kern="1200" dirty="0" smtClean="0">
                <a:solidFill>
                  <a:schemeClr val="tx1"/>
                </a:solidFill>
                <a:latin typeface="Arial" panose="020B0604020202020204" pitchFamily="34" charset="0"/>
                <a:cs typeface="Arial" panose="020B0604020202020204" pitchFamily="34" charset="0"/>
              </a:rPr>
              <a:t>6</a:t>
            </a:r>
            <a:r>
              <a:rPr lang="mn-MN" sz="1200" b="1" i="0" u="none" strike="noStrike" kern="1200" dirty="0" smtClean="0">
                <a:solidFill>
                  <a:schemeClr val="tx1"/>
                </a:solidFill>
                <a:latin typeface="Arial" panose="020B0604020202020204" pitchFamily="34" charset="0"/>
                <a:cs typeface="Arial" panose="020B0604020202020204" pitchFamily="34" charset="0"/>
              </a:rPr>
              <a:t> </a:t>
            </a:r>
            <a:r>
              <a:rPr lang="mn-MN" sz="1200" b="1" i="0" u="none" strike="noStrike" kern="1200" dirty="0">
                <a:solidFill>
                  <a:schemeClr val="tx1"/>
                </a:solidFill>
                <a:latin typeface="Arial" panose="020B0604020202020204" pitchFamily="34" charset="0"/>
                <a:cs typeface="Arial" panose="020B0604020202020204" pitchFamily="34" charset="0"/>
              </a:rPr>
              <a:t>оны  </a:t>
            </a:r>
            <a:r>
              <a:rPr lang="mn-MN" sz="1200" b="1" dirty="0" smtClean="0">
                <a:latin typeface="Arial" panose="020B0604020202020204" pitchFamily="34" charset="0"/>
                <a:cs typeface="Arial" panose="020B0604020202020204" pitchFamily="34" charset="0"/>
              </a:rPr>
              <a:t>1</a:t>
            </a:r>
            <a:r>
              <a:rPr lang="mn-MN" sz="1200" b="1" dirty="0">
                <a:latin typeface="Arial" panose="020B0604020202020204" pitchFamily="34" charset="0"/>
                <a:cs typeface="Arial" panose="020B0604020202020204" pitchFamily="34" charset="0"/>
              </a:rPr>
              <a:t>2</a:t>
            </a:r>
            <a:r>
              <a:rPr lang="mn-MN" sz="1200" b="1" i="0" u="none" strike="noStrike" kern="1200" dirty="0" smtClean="0">
                <a:solidFill>
                  <a:schemeClr val="tx1"/>
                </a:solidFill>
                <a:latin typeface="Arial" panose="020B0604020202020204" pitchFamily="34" charset="0"/>
                <a:cs typeface="Arial" panose="020B0604020202020204" pitchFamily="34" charset="0"/>
              </a:rPr>
              <a:t>-р </a:t>
            </a:r>
            <a:r>
              <a:rPr lang="mn-MN" sz="1200" b="1" i="0" u="none" strike="noStrike" kern="1200" dirty="0">
                <a:solidFill>
                  <a:schemeClr val="tx1"/>
                </a:solidFill>
                <a:latin typeface="Arial" panose="020B0604020202020204" pitchFamily="34" charset="0"/>
                <a:cs typeface="Arial" panose="020B0604020202020204" pitchFamily="34" charset="0"/>
              </a:rPr>
              <a:t>сарын </a:t>
            </a:r>
            <a:r>
              <a:rPr lang="mn-MN" sz="1200" b="1" i="0" u="none" strike="noStrike" kern="1200" dirty="0" smtClean="0">
                <a:solidFill>
                  <a:schemeClr val="tx1"/>
                </a:solidFill>
                <a:latin typeface="Arial" panose="020B0604020202020204" pitchFamily="34" charset="0"/>
                <a:cs typeface="Arial" panose="020B0604020202020204" pitchFamily="34" charset="0"/>
              </a:rPr>
              <a:t>байдлаар,</a:t>
            </a:r>
            <a:r>
              <a:rPr lang="en-US" sz="1200" b="1" i="0" u="none" strike="noStrike" kern="1200" dirty="0" smtClean="0">
                <a:solidFill>
                  <a:schemeClr val="tx1"/>
                </a:solidFill>
                <a:latin typeface="Arial" panose="020B0604020202020204" pitchFamily="34" charset="0"/>
                <a:cs typeface="Arial" panose="020B0604020202020204" pitchFamily="34" charset="0"/>
              </a:rPr>
              <a:t> </a:t>
            </a:r>
            <a:r>
              <a:rPr lang="mn-MN" sz="1200" b="1" i="0" u="none" strike="noStrike" kern="1200" dirty="0" smtClean="0">
                <a:solidFill>
                  <a:schemeClr val="tx1"/>
                </a:solidFill>
                <a:latin typeface="Arial" panose="020B0604020202020204" pitchFamily="34" charset="0"/>
                <a:cs typeface="Arial" panose="020B0604020202020204" pitchFamily="34" charset="0"/>
              </a:rPr>
              <a:t>мян.хүн</a:t>
            </a:r>
            <a:r>
              <a:rPr lang="mn-MN"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2039217690"/>
              </p:ext>
            </p:extLst>
          </p:nvPr>
        </p:nvGraphicFramePr>
        <p:xfrm>
          <a:off x="1143000" y="3810001"/>
          <a:ext cx="6781800" cy="213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641415"/>
      </p:ext>
    </p:extLst>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354013" y="1763713"/>
            <a:ext cx="8458200" cy="1325562"/>
          </a:xfrm>
          <a:prstGeom prst="rect">
            <a:avLst/>
          </a:prstGeom>
          <a:noFill/>
          <a:ln w="9525">
            <a:noFill/>
            <a:miter lim="800000"/>
            <a:headEnd/>
            <a:tailEnd/>
          </a:ln>
        </p:spPr>
        <p:txBody>
          <a:bodyPr anchor="ctr"/>
          <a:lstStyle/>
          <a:p>
            <a:pPr algn="ctr"/>
            <a:endParaRPr lang="en-US" altLang="en-US" sz="4400">
              <a:solidFill>
                <a:srgbClr val="000000"/>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F08AF4BD-C4B3-4A1F-98FB-342C0EB51ACD}" type="slidenum">
              <a:rPr lang="en-US" smtClean="0"/>
              <a:pPr>
                <a:defRPr/>
              </a:pPr>
              <a:t>19</a:t>
            </a:fld>
            <a:endParaRPr lang="en-US"/>
          </a:p>
        </p:txBody>
      </p:sp>
      <p:sp>
        <p:nvSpPr>
          <p:cNvPr id="5" name="Rectangle 4"/>
          <p:cNvSpPr/>
          <p:nvPr/>
        </p:nvSpPr>
        <p:spPr>
          <a:xfrm>
            <a:off x="914400" y="838200"/>
            <a:ext cx="7696200" cy="5309146"/>
          </a:xfrm>
          <a:prstGeom prst="rect">
            <a:avLst/>
          </a:prstGeom>
        </p:spPr>
        <p:txBody>
          <a:bodyPr wrap="square">
            <a:spAutoFit/>
          </a:bodyPr>
          <a:lstStyle/>
          <a:p>
            <a:pPr algn="ctr">
              <a:defRPr/>
            </a:pPr>
            <a:r>
              <a:rPr lang="mn-MN" sz="4800" dirty="0">
                <a:solidFill>
                  <a:schemeClr val="accent6">
                    <a:lumMod val="75000"/>
                  </a:schemeClr>
                </a:solidFill>
                <a:latin typeface="Arial" pitchFamily="34" charset="0"/>
                <a:cs typeface="Arial" pitchFamily="34" charset="0"/>
              </a:rPr>
              <a:t>Анхаарал </a:t>
            </a:r>
            <a:r>
              <a:rPr lang="mn-MN" sz="4800" dirty="0" smtClean="0">
                <a:solidFill>
                  <a:schemeClr val="accent6">
                    <a:lumMod val="75000"/>
                  </a:schemeClr>
                </a:solidFill>
                <a:latin typeface="Arial" pitchFamily="34" charset="0"/>
                <a:cs typeface="Arial" pitchFamily="34" charset="0"/>
              </a:rPr>
              <a:t>тавьсанд баярлалаа</a:t>
            </a:r>
            <a:endParaRPr lang="en-US" sz="4800" dirty="0">
              <a:solidFill>
                <a:schemeClr val="accent6">
                  <a:lumMod val="75000"/>
                </a:schemeClr>
              </a:solidFill>
              <a:latin typeface="Arial" pitchFamily="34" charset="0"/>
              <a:cs typeface="Arial" pitchFamily="34" charset="0"/>
            </a:endParaRPr>
          </a:p>
          <a:p>
            <a:pPr algn="r">
              <a:defRPr/>
            </a:pPr>
            <a:endParaRPr lang="en-US" dirty="0" smtClean="0"/>
          </a:p>
          <a:p>
            <a:pPr algn="r">
              <a:lnSpc>
                <a:spcPct val="150000"/>
              </a:lnSpc>
              <a:defRPr/>
            </a:pPr>
            <a:r>
              <a:rPr lang="mn-MN" dirty="0" smtClean="0">
                <a:solidFill>
                  <a:schemeClr val="accent6">
                    <a:lumMod val="75000"/>
                  </a:schemeClr>
                </a:solidFill>
              </a:rPr>
              <a:t>Веб хуудас</a:t>
            </a:r>
            <a:r>
              <a:rPr lang="mn-MN" dirty="0" smtClean="0"/>
              <a:t>: </a:t>
            </a:r>
            <a:r>
              <a:rPr lang="en-US" dirty="0" smtClean="0"/>
              <a:t>http://khentii.nso.mn</a:t>
            </a:r>
            <a:endParaRPr lang="en-US" b="1" i="1" dirty="0" smtClean="0">
              <a:latin typeface="Arial Mon" pitchFamily="34" charset="0"/>
            </a:endParaRPr>
          </a:p>
          <a:p>
            <a:pPr algn="r">
              <a:lnSpc>
                <a:spcPct val="150000"/>
              </a:lnSpc>
              <a:defRPr/>
            </a:pPr>
            <a:r>
              <a:rPr lang="mn-MN" dirty="0" smtClean="0">
                <a:solidFill>
                  <a:schemeClr val="accent6">
                    <a:lumMod val="75000"/>
                  </a:schemeClr>
                </a:solidFill>
              </a:rPr>
              <a:t>Мэйл</a:t>
            </a:r>
            <a:r>
              <a:rPr lang="mn-MN" dirty="0" smtClean="0"/>
              <a:t>:</a:t>
            </a:r>
            <a:r>
              <a:rPr lang="en-US" dirty="0" smtClean="0"/>
              <a:t>khentii@nso.mn</a:t>
            </a:r>
          </a:p>
          <a:p>
            <a:pPr algn="r">
              <a:lnSpc>
                <a:spcPct val="150000"/>
              </a:lnSpc>
              <a:defRPr/>
            </a:pPr>
            <a:r>
              <a:rPr lang="en-US" dirty="0" smtClean="0">
                <a:solidFill>
                  <a:schemeClr val="tx1">
                    <a:lumMod val="95000"/>
                    <a:lumOff val="5000"/>
                  </a:schemeClr>
                </a:solidFill>
              </a:rPr>
              <a:t>statistickhentii@yahoo.com</a:t>
            </a:r>
          </a:p>
          <a:p>
            <a:pPr algn="r">
              <a:defRPr/>
            </a:pPr>
            <a:endParaRPr lang="en-US" b="1" i="1" dirty="0" smtClean="0">
              <a:solidFill>
                <a:schemeClr val="tx2">
                  <a:lumMod val="75000"/>
                </a:schemeClr>
              </a:solidFill>
            </a:endParaRPr>
          </a:p>
          <a:p>
            <a:pPr algn="r">
              <a:defRPr/>
            </a:pPr>
            <a:r>
              <a:rPr lang="mn-MN" b="1" i="1" dirty="0" smtClean="0">
                <a:solidFill>
                  <a:schemeClr val="tx2">
                    <a:lumMod val="75000"/>
                  </a:schemeClr>
                </a:solidFill>
              </a:rPr>
              <a:t>Холбоо барих:</a:t>
            </a:r>
            <a:r>
              <a:rPr lang="en-US" b="1" i="1" dirty="0" smtClean="0">
                <a:solidFill>
                  <a:schemeClr val="tx2">
                    <a:lumMod val="75000"/>
                  </a:schemeClr>
                </a:solidFill>
              </a:rPr>
              <a:t>70562303</a:t>
            </a:r>
          </a:p>
          <a:p>
            <a:pPr algn="r">
              <a:defRPr/>
            </a:pPr>
            <a:r>
              <a:rPr lang="en-US" b="1" i="1" dirty="0" smtClean="0">
                <a:solidFill>
                  <a:schemeClr val="tx2">
                    <a:lumMod val="75000"/>
                  </a:schemeClr>
                </a:solidFill>
              </a:rPr>
              <a:t>             70</a:t>
            </a:r>
            <a:r>
              <a:rPr lang="mn-MN" b="1" i="1" dirty="0" smtClean="0">
                <a:solidFill>
                  <a:schemeClr val="tx2">
                    <a:lumMod val="75000"/>
                  </a:schemeClr>
                </a:solidFill>
              </a:rPr>
              <a:t>562749</a:t>
            </a:r>
            <a:endParaRPr lang="en-US" b="1" i="1" dirty="0" smtClean="0">
              <a:solidFill>
                <a:schemeClr val="tx2">
                  <a:lumMod val="75000"/>
                </a:schemeClr>
              </a:solidFill>
            </a:endParaRPr>
          </a:p>
          <a:p>
            <a:pPr algn="r">
              <a:defRPr/>
            </a:pPr>
            <a:endParaRPr lang="en-US" b="1" i="1" dirty="0" smtClean="0">
              <a:solidFill>
                <a:schemeClr val="tx2">
                  <a:lumMod val="75000"/>
                </a:schemeClr>
              </a:solidFill>
            </a:endParaRPr>
          </a:p>
          <a:p>
            <a:pPr algn="r">
              <a:defRPr/>
            </a:pPr>
            <a:endParaRPr lang="mn-MN" b="1" i="1" dirty="0" smtClean="0">
              <a:solidFill>
                <a:srgbClr val="0070C0"/>
              </a:solidFill>
              <a:latin typeface="Arial Mon" pitchFamily="34" charset="0"/>
            </a:endParaRPr>
          </a:p>
          <a:p>
            <a:pPr algn="r">
              <a:defRPr/>
            </a:pPr>
            <a:endParaRPr lang="mn-MN" b="1" i="1" dirty="0" smtClean="0">
              <a:solidFill>
                <a:srgbClr val="0070C0"/>
              </a:solidFill>
              <a:latin typeface="Arial Mon" pitchFamily="34" charset="0"/>
            </a:endParaRPr>
          </a:p>
          <a:p>
            <a:pPr algn="r">
              <a:defRPr/>
            </a:pPr>
            <a:endParaRPr lang="mn-MN" b="1" i="1" dirty="0" smtClean="0">
              <a:solidFill>
                <a:srgbClr val="0070C0"/>
              </a:solidFill>
            </a:endParaRPr>
          </a:p>
          <a:p>
            <a:pPr algn="r">
              <a:defRPr/>
            </a:pPr>
            <a:endParaRPr lang="mn-MN" b="1" i="1" dirty="0">
              <a:solidFill>
                <a:srgbClr val="0070C0"/>
              </a:solidFill>
              <a:latin typeface="Arial Mon" pitchFamily="34" charset="0"/>
            </a:endParaRPr>
          </a:p>
        </p:txBody>
      </p:sp>
      <p:pic>
        <p:nvPicPr>
          <p:cNvPr id="10245" name="Picture 2"/>
          <p:cNvPicPr>
            <a:picLocks noChangeAspect="1" noChangeArrowheads="1"/>
          </p:cNvPicPr>
          <p:nvPr/>
        </p:nvPicPr>
        <p:blipFill>
          <a:blip r:embed="rId3" cstate="print"/>
          <a:srcRect/>
          <a:stretch>
            <a:fillRect/>
          </a:stretch>
        </p:blipFill>
        <p:spPr bwMode="auto">
          <a:xfrm>
            <a:off x="1295400" y="5334000"/>
            <a:ext cx="6629400" cy="860425"/>
          </a:xfrm>
          <a:prstGeom prst="rect">
            <a:avLst/>
          </a:prstGeom>
          <a:noFill/>
          <a:ln w="9525">
            <a:noFill/>
            <a:miter lim="800000"/>
            <a:headEnd/>
            <a:tailEnd/>
          </a:ln>
        </p:spPr>
      </p:pic>
    </p:spTree>
    <p:extLst>
      <p:ext uri="{BB962C8B-B14F-4D97-AF65-F5344CB8AC3E}">
        <p14:creationId xmlns:p14="http://schemas.microsoft.com/office/powerpoint/2010/main" val="2119561276"/>
      </p:ext>
    </p:extLst>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533400" y="685800"/>
            <a:ext cx="8458200" cy="400050"/>
          </a:xfrm>
          <a:prstGeom prst="rect">
            <a:avLst/>
          </a:prstGeom>
          <a:solidFill>
            <a:srgbClr val="996600"/>
          </a:solidFill>
          <a:ln w="9525">
            <a:noFill/>
            <a:miter lim="800000"/>
            <a:headEnd/>
            <a:tailEnd/>
          </a:ln>
        </p:spPr>
        <p:txBody>
          <a:bodyPr>
            <a:spAutoFit/>
          </a:bodyPr>
          <a:lstStyle/>
          <a:p>
            <a:pPr marL="514350" indent="-514350" algn="just" fontAlgn="auto">
              <a:spcBef>
                <a:spcPct val="20000"/>
              </a:spcBef>
              <a:spcAft>
                <a:spcPts val="0"/>
              </a:spcAft>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МУ-ЫН НИЙГЭМ, ЭДИЙН ЗАСГИЙН БАЙДАЛ - Үндсэн үзүүлэлт</a:t>
            </a:r>
          </a:p>
        </p:txBody>
      </p:sp>
      <p:graphicFrame>
        <p:nvGraphicFramePr>
          <p:cNvPr id="12" name="Table 11"/>
          <p:cNvGraphicFramePr>
            <a:graphicFrameLocks noGrp="1"/>
          </p:cNvGraphicFramePr>
          <p:nvPr>
            <p:extLst>
              <p:ext uri="{D42A27DB-BD31-4B8C-83A1-F6EECF244321}">
                <p14:modId xmlns:p14="http://schemas.microsoft.com/office/powerpoint/2010/main" val="1337940725"/>
              </p:ext>
            </p:extLst>
          </p:nvPr>
        </p:nvGraphicFramePr>
        <p:xfrm>
          <a:off x="533400" y="1500996"/>
          <a:ext cx="8001000" cy="2057400"/>
        </p:xfrm>
        <a:graphic>
          <a:graphicData uri="http://schemas.openxmlformats.org/drawingml/2006/table">
            <a:tbl>
              <a:tblPr/>
              <a:tblGrid>
                <a:gridCol w="3783513"/>
                <a:gridCol w="1245687"/>
                <a:gridCol w="245643"/>
                <a:gridCol w="1049757"/>
                <a:gridCol w="234850"/>
                <a:gridCol w="1441550"/>
              </a:tblGrid>
              <a:tr h="45384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noProof="1" smtClean="0">
                          <a:ln>
                            <a:noFill/>
                          </a:ln>
                          <a:solidFill>
                            <a:srgbClr val="FF0000"/>
                          </a:solidFill>
                          <a:effectLst/>
                          <a:latin typeface="Arial" panose="020B0604020202020204" pitchFamily="34" charset="0"/>
                          <a:cs typeface="Arial" panose="020B0604020202020204" pitchFamily="34" charset="0"/>
                        </a:rPr>
                        <a:t> </a:t>
                      </a:r>
                      <a:endParaRPr kumimoji="0" lang="en-US" sz="1400" b="0"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endParaRPr>
                    </a:p>
                  </a:txBody>
                  <a:tcPr marL="21490" marR="21490" marT="0" marB="0" anchor="ctr" horzOverflow="overflow">
                    <a:lnL>
                      <a:noFill/>
                    </a:lnL>
                    <a:lnR>
                      <a:noFill/>
                    </a:lnR>
                    <a:lnT>
                      <a:noFill/>
                    </a:lnT>
                    <a:lnB>
                      <a:noFill/>
                    </a:lnB>
                    <a:lnTlToBr>
                      <a:noFill/>
                    </a:lnTlToBr>
                    <a:lnBlToTr>
                      <a:noFill/>
                    </a:lnBlToTr>
                    <a:solidFill>
                      <a:srgbClr val="4F81BD"/>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rPr>
                        <a:t>2015 XII</a:t>
                      </a:r>
                      <a:endParaRPr kumimoji="0" lang="en-US" sz="1400" b="0"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endParaRPr>
                    </a:p>
                  </a:txBody>
                  <a:tcPr marL="21490" marR="21490" marT="0" marB="0" anchor="ctr" horzOverflow="overflow">
                    <a:lnL>
                      <a:noFill/>
                    </a:lnL>
                    <a:lnR>
                      <a:noFill/>
                    </a:lnR>
                    <a:lnT>
                      <a:noFill/>
                    </a:lnT>
                    <a:lnB>
                      <a:noFill/>
                    </a:lnB>
                    <a:lnTlToBr>
                      <a:noFill/>
                    </a:lnTlToBr>
                    <a:lnBlToTr>
                      <a:noFill/>
                    </a:lnBlToTr>
                    <a:solidFill>
                      <a:srgbClr val="4F81BD"/>
                    </a:solidFill>
                  </a:tcPr>
                </a:tc>
                <a:tc hMerge="1">
                  <a:txBody>
                    <a:bodyPr/>
                    <a:lstStyle/>
                    <a:p>
                      <a:endParaRPr lang="en-US"/>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rPr>
                        <a:t>2016  XII</a:t>
                      </a:r>
                      <a:endParaRPr kumimoji="0" lang="en-US" sz="1400" b="0"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endParaRPr>
                    </a:p>
                  </a:txBody>
                  <a:tcPr marL="21490" marR="21490" marT="0" marB="0" anchor="ctr" horzOverflow="overflow">
                    <a:lnL>
                      <a:noFill/>
                    </a:lnL>
                    <a:lnR>
                      <a:noFill/>
                    </a:lnR>
                    <a:lnT>
                      <a:noFill/>
                    </a:lnT>
                    <a:lnB>
                      <a:noFill/>
                    </a:lnB>
                    <a:lnTlToBr>
                      <a:noFill/>
                    </a:lnTlToBr>
                    <a:lnBlToTr>
                      <a:noFill/>
                    </a:lnBlToTr>
                    <a:solidFill>
                      <a:srgbClr val="4F81BD"/>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rPr>
                        <a:t> </a:t>
                      </a:r>
                      <a:r>
                        <a:rPr kumimoji="0" lang="en-US" sz="14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rPr>
                        <a:t>2016 XII</a:t>
                      </a:r>
                      <a:endParaRPr kumimoji="0" lang="mn-MN" sz="14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rPr>
                        <a:t> 2015 XII</a:t>
                      </a:r>
                    </a:p>
                  </a:txBody>
                  <a:tcPr marL="21490" marR="21490" marT="0" marB="0" anchor="ctr" horzOverflow="overflow">
                    <a:lnL>
                      <a:noFill/>
                    </a:lnL>
                    <a:lnR>
                      <a:noFill/>
                    </a:lnR>
                    <a:lnT>
                      <a:noFill/>
                    </a:lnT>
                    <a:lnB>
                      <a:noFill/>
                    </a:lnB>
                    <a:lnTlToBr>
                      <a:noFill/>
                    </a:lnTlToBr>
                    <a:lnBlToTr>
                      <a:noFill/>
                    </a:lnBlToTr>
                    <a:solidFill>
                      <a:srgbClr val="4F81BD"/>
                    </a:solidFill>
                  </a:tcPr>
                </a:tc>
              </a:tr>
              <a:tr h="347472">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mn-MN" sz="1400" b="1" i="0" u="none" strike="noStrike" cap="none" normalizeH="0" baseline="0" noProof="1" smtClean="0">
                          <a:ln>
                            <a:noFill/>
                          </a:ln>
                          <a:solidFill>
                            <a:schemeClr val="tx2">
                              <a:lumMod val="50000"/>
                            </a:schemeClr>
                          </a:solidFill>
                          <a:effectLst/>
                          <a:latin typeface="Arial" panose="020B0604020202020204" pitchFamily="34" charset="0"/>
                          <a:cs typeface="Arial" panose="020B0604020202020204" pitchFamily="34" charset="0"/>
                        </a:rPr>
                        <a:t>Нийгмийн статистикийн үзүүлэлт</a:t>
                      </a:r>
                    </a:p>
                  </a:txBody>
                  <a:tcPr marL="21490" marR="21490" marT="0" marB="0" horzOverflow="overflow">
                    <a:lnL>
                      <a:noFill/>
                    </a:lnL>
                    <a:lnR>
                      <a:noFill/>
                    </a:lnR>
                    <a:lnT>
                      <a:noFill/>
                    </a:lnT>
                    <a:lnB>
                      <a:noFill/>
                    </a:lnB>
                    <a:lnTlToBr>
                      <a:noFill/>
                    </a:lnTlToBr>
                    <a:lnBlToTr>
                      <a:noFill/>
                    </a:lnBlToTr>
                    <a:solidFill>
                      <a:srgbClr val="B9CD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marL="0" marR="0" lvl="0" indent="0" algn="l" defTabSz="914400" rtl="0" eaLnBrk="1" fontAlgn="base" latinLnBrk="0" hangingPunct="1">
                        <a:lnSpc>
                          <a:spcPct val="107000"/>
                        </a:lnSpc>
                        <a:spcBef>
                          <a:spcPct val="0"/>
                        </a:spcBef>
                        <a:spcAft>
                          <a:spcPts val="0"/>
                        </a:spcAft>
                        <a:buClrTx/>
                        <a:buSzTx/>
                        <a:buFontTx/>
                        <a:buNone/>
                        <a:tabLst/>
                      </a:pPr>
                      <a:r>
                        <a:rPr kumimoji="0" lang="mn-MN"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Хүн амын төрөлт</a:t>
                      </a:r>
                    </a:p>
                  </a:txBody>
                  <a:tcPr marL="9525" marR="9525" marT="9525" marB="0" anchor="ctr" horzOverflow="overflow">
                    <a:lnL>
                      <a:noFill/>
                    </a:lnL>
                    <a:lnR>
                      <a:noFill/>
                    </a:lnR>
                    <a:lnT>
                      <a:noFill/>
                    </a:lnT>
                    <a:lnB>
                      <a:noFill/>
                    </a:lnB>
                    <a:lnTlToBr>
                      <a:noFill/>
                    </a:lnTlToBr>
                    <a:lnBlToTr>
                      <a:noFill/>
                    </a:lnBlToTr>
                    <a:solidFill>
                      <a:schemeClr val="bg1"/>
                    </a:solidFill>
                  </a:tcPr>
                </a:tc>
                <a:tc>
                  <a:txBody>
                    <a:bodyPr/>
                    <a:lstStyle/>
                    <a:p>
                      <a:pPr algn="r" fontAlgn="ctr"/>
                      <a:r>
                        <a:rPr lang="en-US" sz="1400" b="0" i="0" u="none" strike="noStrike" dirty="0" smtClean="0">
                          <a:latin typeface="Arial" panose="020B0604020202020204" pitchFamily="34" charset="0"/>
                          <a:cs typeface="Arial" panose="020B0604020202020204" pitchFamily="34" charset="0"/>
                        </a:rPr>
                        <a:t>1821</a:t>
                      </a:r>
                      <a:endParaRPr lang="en-US" sz="14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gridSpan="2">
                  <a:txBody>
                    <a:bodyPr/>
                    <a:lstStyle/>
                    <a:p>
                      <a:pPr algn="r"/>
                      <a:r>
                        <a:rPr lang="en-US" sz="1400" b="1" dirty="0" smtClean="0">
                          <a:latin typeface="Arial" panose="020B0604020202020204" pitchFamily="34" charset="0"/>
                          <a:cs typeface="Arial" panose="020B0604020202020204" pitchFamily="34" charset="0"/>
                        </a:rPr>
                        <a:t>1846</a:t>
                      </a:r>
                      <a:endParaRPr lang="en-US" sz="1400" b="1"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hMerge="1">
                  <a:txBody>
                    <a:bodyPr/>
                    <a:lstStyle/>
                    <a:p>
                      <a:endParaRPr lang="en-US"/>
                    </a:p>
                  </a:txBody>
                  <a:tcPr/>
                </a:tc>
                <a:tc gridSpan="2">
                  <a:txBody>
                    <a:bodyPr/>
                    <a:lstStyle/>
                    <a:p>
                      <a:pPr algn="r" fontAlgn="ctr"/>
                      <a:r>
                        <a:rPr lang="en-US" sz="1400" b="0" i="0" u="none" strike="noStrike" dirty="0" smtClean="0">
                          <a:latin typeface="Arial" panose="020B0604020202020204" pitchFamily="34" charset="0"/>
                          <a:cs typeface="Arial" panose="020B0604020202020204" pitchFamily="34" charset="0"/>
                        </a:rPr>
                        <a:t>101.3</a:t>
                      </a:r>
                      <a:endParaRPr lang="en-US" sz="14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hMerge="1">
                  <a:txBody>
                    <a:bodyPr/>
                    <a:lstStyle/>
                    <a:p>
                      <a:endParaRPr lang="en-US"/>
                    </a:p>
                  </a:txBody>
                  <a:tcPr/>
                </a:tc>
              </a:tr>
              <a:tr h="381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ts val="0"/>
                        </a:spcAft>
                        <a:buClrTx/>
                        <a:buSzTx/>
                        <a:buFontTx/>
                        <a:buNone/>
                        <a:tabLst/>
                      </a:pPr>
                      <a:r>
                        <a:rPr kumimoji="0" lang="mn-MN"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Бүртгэлтэй ажилгүй иргэд</a:t>
                      </a:r>
                    </a:p>
                  </a:txBody>
                  <a:tcPr marL="9525" marR="9525" marT="9525" marB="0" anchor="ctr" horzOverflow="overflow">
                    <a:lnL>
                      <a:noFill/>
                    </a:lnL>
                    <a:lnR>
                      <a:noFill/>
                    </a:lnR>
                    <a:lnT>
                      <a:noFill/>
                    </a:lnT>
                    <a:lnB>
                      <a:noFill/>
                    </a:lnB>
                    <a:lnTlToBr>
                      <a:noFill/>
                    </a:lnTlToBr>
                    <a:lnBlToTr>
                      <a:noFill/>
                    </a:lnBlToTr>
                    <a:solidFill>
                      <a:schemeClr val="bg1"/>
                    </a:solidFill>
                  </a:tcPr>
                </a:tc>
                <a:tc>
                  <a:txBody>
                    <a:bodyPr/>
                    <a:lstStyle/>
                    <a:p>
                      <a:pPr algn="r" fontAlgn="ctr"/>
                      <a:r>
                        <a:rPr lang="en-US" sz="1400" b="0" i="0" u="none" strike="noStrike" dirty="0" smtClean="0">
                          <a:latin typeface="Arial" panose="020B0604020202020204" pitchFamily="34" charset="0"/>
                          <a:cs typeface="Arial" panose="020B0604020202020204" pitchFamily="34" charset="0"/>
                        </a:rPr>
                        <a:t>1080</a:t>
                      </a:r>
                      <a:endParaRPr lang="en-US" sz="14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gridSpan="2">
                  <a:txBody>
                    <a:bodyPr/>
                    <a:lstStyle/>
                    <a:p>
                      <a:pPr algn="r"/>
                      <a:r>
                        <a:rPr lang="en-US" sz="1400" b="1" dirty="0" smtClean="0">
                          <a:latin typeface="Arial" panose="020B0604020202020204" pitchFamily="34" charset="0"/>
                          <a:cs typeface="Arial" panose="020B0604020202020204" pitchFamily="34" charset="0"/>
                        </a:rPr>
                        <a:t>977</a:t>
                      </a:r>
                      <a:endParaRPr lang="en-US" sz="1400" b="1"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hMerge="1">
                  <a:txBody>
                    <a:bodyPr/>
                    <a:lstStyle/>
                    <a:p>
                      <a:pPr algn="r"/>
                      <a:endParaRPr lang="en-US" sz="1400" b="1"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gridSpan="2">
                  <a:txBody>
                    <a:bodyPr/>
                    <a:lstStyle/>
                    <a:p>
                      <a:pPr algn="r" fontAlgn="ctr"/>
                      <a:r>
                        <a:rPr lang="en-US" sz="1400" b="0" i="0" u="none" strike="noStrike" dirty="0" smtClean="0">
                          <a:latin typeface="Arial" panose="020B0604020202020204" pitchFamily="34" charset="0"/>
                          <a:cs typeface="Arial" panose="020B0604020202020204" pitchFamily="34" charset="0"/>
                        </a:rPr>
                        <a:t>90.5</a:t>
                      </a:r>
                      <a:endParaRPr lang="en-US" sz="14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hMerge="1">
                  <a:txBody>
                    <a:bodyPr/>
                    <a:lstStyle/>
                    <a:p>
                      <a:pPr algn="r" fontAlgn="ctr"/>
                      <a:endParaRPr lang="en-US" sz="14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r>
              <a:tr h="4572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mn-MN"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Бүртгэгдсэн гэмт хэргийн тоо</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a:noFill/>
                    </a:lnL>
                    <a:lnR>
                      <a:noFill/>
                    </a:lnR>
                    <a:lnT>
                      <a:noFill/>
                    </a:lnT>
                    <a:lnB>
                      <a:noFill/>
                    </a:lnB>
                    <a:lnTlToBr>
                      <a:noFill/>
                    </a:lnTlToBr>
                    <a:lnBlToTr>
                      <a:noFill/>
                    </a:lnBlToTr>
                    <a:solidFill>
                      <a:schemeClr val="bg1"/>
                    </a:solidFill>
                  </a:tcPr>
                </a:tc>
                <a:tc>
                  <a:txBody>
                    <a:bodyPr/>
                    <a:lstStyle/>
                    <a:p>
                      <a:pPr algn="r" fontAlgn="ctr"/>
                      <a:r>
                        <a:rPr lang="en-US" sz="1400" b="0" i="0" u="none" strike="noStrike" dirty="0" smtClean="0">
                          <a:latin typeface="Arial" panose="020B0604020202020204" pitchFamily="34" charset="0"/>
                          <a:cs typeface="Arial" panose="020B0604020202020204" pitchFamily="34" charset="0"/>
                        </a:rPr>
                        <a:t>460</a:t>
                      </a:r>
                      <a:endParaRPr lang="en-US" sz="14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gridSpan="2">
                  <a:txBody>
                    <a:bodyPr/>
                    <a:lstStyle/>
                    <a:p>
                      <a:pPr algn="r"/>
                      <a:r>
                        <a:rPr lang="en-US" sz="1400" b="1" dirty="0" smtClean="0">
                          <a:latin typeface="Arial" panose="020B0604020202020204" pitchFamily="34" charset="0"/>
                          <a:cs typeface="Arial" panose="020B0604020202020204" pitchFamily="34" charset="0"/>
                        </a:rPr>
                        <a:t>420</a:t>
                      </a:r>
                      <a:endParaRPr lang="en-US" sz="1400" b="1"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hMerge="1">
                  <a:txBody>
                    <a:bodyPr/>
                    <a:lstStyle/>
                    <a:p>
                      <a:pPr algn="r"/>
                      <a:endParaRPr lang="en-US" sz="1400" b="1"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gridSpan="2">
                  <a:txBody>
                    <a:bodyPr/>
                    <a:lstStyle/>
                    <a:p>
                      <a:pPr algn="r" fontAlgn="ctr"/>
                      <a:r>
                        <a:rPr lang="en-US" sz="1400" b="0" i="0" u="none" strike="noStrike" dirty="0" smtClean="0">
                          <a:latin typeface="Arial" panose="020B0604020202020204" pitchFamily="34" charset="0"/>
                          <a:cs typeface="Arial" panose="020B0604020202020204" pitchFamily="34" charset="0"/>
                        </a:rPr>
                        <a:t>91.3</a:t>
                      </a:r>
                      <a:endParaRPr lang="en-US" sz="14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hMerge="1">
                  <a:txBody>
                    <a:bodyPr/>
                    <a:lstStyle/>
                    <a:p>
                      <a:pPr algn="r" fontAlgn="ctr"/>
                      <a:endParaRPr lang="en-US" sz="14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r>
            </a:tbl>
          </a:graphicData>
        </a:graphic>
      </p:graphicFrame>
      <p:cxnSp>
        <p:nvCxnSpPr>
          <p:cNvPr id="9" name="Straight Connector 8"/>
          <p:cNvCxnSpPr/>
          <p:nvPr/>
        </p:nvCxnSpPr>
        <p:spPr>
          <a:xfrm>
            <a:off x="7525828" y="1729596"/>
            <a:ext cx="685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99" name="Text Box 1"/>
          <p:cNvSpPr txBox="1">
            <a:spLocks noChangeArrowheads="1"/>
          </p:cNvSpPr>
          <p:nvPr/>
        </p:nvSpPr>
        <p:spPr bwMode="auto">
          <a:xfrm>
            <a:off x="7200900" y="1600200"/>
            <a:ext cx="1905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 tIns="2286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mn-MN" altLang="en-US" sz="1300" b="1">
              <a:solidFill>
                <a:schemeClr val="bg1"/>
              </a:solidFill>
              <a:latin typeface="Arial" pitchFamily="34" charset="0"/>
            </a:endParaRPr>
          </a:p>
        </p:txBody>
      </p:sp>
      <p:sp>
        <p:nvSpPr>
          <p:cNvPr id="3100" name="Text Box 1"/>
          <p:cNvSpPr txBox="1">
            <a:spLocks noChangeArrowheads="1"/>
          </p:cNvSpPr>
          <p:nvPr/>
        </p:nvSpPr>
        <p:spPr bwMode="auto">
          <a:xfrm>
            <a:off x="8322693" y="1500996"/>
            <a:ext cx="1905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 tIns="2286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mn-MN" altLang="en-US" sz="1300" b="1" dirty="0">
                <a:solidFill>
                  <a:schemeClr val="bg1"/>
                </a:solidFill>
                <a:latin typeface="Arial" pitchFamily="34" charset="0"/>
              </a:rPr>
              <a:t>%</a:t>
            </a:r>
          </a:p>
        </p:txBody>
      </p:sp>
    </p:spTree>
    <p:extLst>
      <p:ext uri="{BB962C8B-B14F-4D97-AF65-F5344CB8AC3E}">
        <p14:creationId xmlns:p14="http://schemas.microsoft.com/office/powerpoint/2010/main" val="3453950951"/>
      </p:ext>
    </p:extLst>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77174" y="707487"/>
            <a:ext cx="8458200" cy="400050"/>
          </a:xfrm>
          <a:prstGeom prst="rect">
            <a:avLst/>
          </a:prstGeom>
          <a:solidFill>
            <a:srgbClr val="996600"/>
          </a:solidFill>
          <a:ln w="9525">
            <a:noFill/>
            <a:miter lim="800000"/>
            <a:headEnd/>
            <a:tailEnd/>
          </a:ln>
        </p:spPr>
        <p:txBody>
          <a:bodyPr>
            <a:spAutoFit/>
          </a:bodyPr>
          <a:lstStyle/>
          <a:p>
            <a:pPr marL="514350" indent="-514350" algn="just" fontAlgn="auto">
              <a:spcBef>
                <a:spcPct val="20000"/>
              </a:spcBef>
              <a:spcAft>
                <a:spcPts val="0"/>
              </a:spcAft>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МУ-ЫН НИЙГЭМ, ЭДИЙН ЗАСГИЙН БАЙДАЛ - Үндсэн үзүүлэлт</a:t>
            </a:r>
          </a:p>
        </p:txBody>
      </p:sp>
      <p:graphicFrame>
        <p:nvGraphicFramePr>
          <p:cNvPr id="8" name="Table 7"/>
          <p:cNvGraphicFramePr>
            <a:graphicFrameLocks noGrp="1"/>
          </p:cNvGraphicFramePr>
          <p:nvPr>
            <p:extLst>
              <p:ext uri="{D42A27DB-BD31-4B8C-83A1-F6EECF244321}">
                <p14:modId xmlns:p14="http://schemas.microsoft.com/office/powerpoint/2010/main" val="301180519"/>
              </p:ext>
            </p:extLst>
          </p:nvPr>
        </p:nvGraphicFramePr>
        <p:xfrm>
          <a:off x="762001" y="1257299"/>
          <a:ext cx="7924800" cy="3454091"/>
        </p:xfrm>
        <a:graphic>
          <a:graphicData uri="http://schemas.openxmlformats.org/drawingml/2006/table">
            <a:tbl>
              <a:tblPr/>
              <a:tblGrid>
                <a:gridCol w="4314613"/>
                <a:gridCol w="1232746"/>
                <a:gridCol w="1232749"/>
                <a:gridCol w="1144692"/>
              </a:tblGrid>
              <a:tr h="4749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noProof="1" smtClean="0">
                          <a:ln>
                            <a:noFill/>
                          </a:ln>
                          <a:solidFill>
                            <a:srgbClr val="FF0000"/>
                          </a:solidFill>
                          <a:effectLst/>
                          <a:latin typeface="Arial" panose="020B0604020202020204" pitchFamily="34" charset="0"/>
                          <a:cs typeface="Arial" panose="020B0604020202020204" pitchFamily="34" charset="0"/>
                        </a:rPr>
                        <a:t> </a:t>
                      </a:r>
                      <a:endParaRPr kumimoji="0" lang="en-US" sz="1200" b="0"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endParaRPr>
                    </a:p>
                  </a:txBody>
                  <a:tcPr marL="8786" marR="8786" marT="0" marB="0" anchor="ctr" horzOverflow="overflow">
                    <a:lnL>
                      <a:noFill/>
                    </a:lnL>
                    <a:lnR>
                      <a:noFill/>
                    </a:lnR>
                    <a:lnT>
                      <a:noFill/>
                    </a:lnT>
                    <a:lnB>
                      <a:noFill/>
                    </a:lnB>
                    <a:lnTlToBr>
                      <a:noFill/>
                    </a:lnTlToBr>
                    <a:lnBlToTr>
                      <a:noFill/>
                    </a:lnBlToTr>
                    <a:solidFill>
                      <a:srgbClr val="9BBB5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rPr>
                        <a:t>2015 XII</a:t>
                      </a:r>
                      <a:endParaRPr kumimoji="0" lang="en-US" sz="1200" b="1"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endParaRPr>
                    </a:p>
                  </a:txBody>
                  <a:tcPr marL="21490" marR="21490" marT="0" marB="0" anchor="ctr" horzOverflow="overflow">
                    <a:lnL>
                      <a:noFill/>
                    </a:lnL>
                    <a:lnR>
                      <a:noFill/>
                    </a:lnR>
                    <a:lnT>
                      <a:noFill/>
                    </a:lnT>
                    <a:lnB>
                      <a:noFill/>
                    </a:lnB>
                    <a:lnTlToBr>
                      <a:noFill/>
                    </a:lnTlToBr>
                    <a:lnBlToTr>
                      <a:noFill/>
                    </a:lnBlToTr>
                    <a:solidFill>
                      <a:srgbClr val="9BBB5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rPr>
                        <a:t>2016 XII</a:t>
                      </a:r>
                      <a:endParaRPr kumimoji="0" lang="en-US" sz="1200" b="1"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endParaRPr>
                    </a:p>
                  </a:txBody>
                  <a:tcPr marL="21490" marR="21490" marT="0" marB="0" anchor="ctr" horzOverflow="overflow">
                    <a:lnL>
                      <a:noFill/>
                    </a:lnL>
                    <a:lnR>
                      <a:noFill/>
                    </a:lnR>
                    <a:lnT>
                      <a:noFill/>
                    </a:lnT>
                    <a:lnB>
                      <a:noFill/>
                    </a:lnB>
                    <a:lnTlToBr>
                      <a:noFill/>
                    </a:lnTlToBr>
                    <a:lnBlToTr>
                      <a:noFill/>
                    </a:lnBlToTr>
                    <a:solidFill>
                      <a:srgbClr val="9BBB5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rPr>
                        <a:t> </a:t>
                      </a:r>
                      <a:r>
                        <a:rPr kumimoji="0" lang="en-US" sz="12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rPr>
                        <a:t>2016 XII</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noProof="1" smtClean="0">
                          <a:ln>
                            <a:noFill/>
                          </a:ln>
                          <a:solidFill>
                            <a:srgbClr val="FFFFFF"/>
                          </a:solidFill>
                          <a:effectLst/>
                          <a:latin typeface="Arial" panose="020B0604020202020204" pitchFamily="34" charset="0"/>
                          <a:cs typeface="Arial" panose="020B0604020202020204" pitchFamily="34" charset="0"/>
                        </a:rPr>
                        <a:t> 2015 XII</a:t>
                      </a:r>
                    </a:p>
                  </a:txBody>
                  <a:tcPr marL="21490" marR="21490" marT="0" marB="0" anchor="ctr" horzOverflow="overflow">
                    <a:lnL>
                      <a:noFill/>
                    </a:lnL>
                    <a:lnR>
                      <a:noFill/>
                    </a:lnR>
                    <a:lnT>
                      <a:noFill/>
                    </a:lnT>
                    <a:lnB>
                      <a:noFill/>
                    </a:lnB>
                    <a:lnTlToBr>
                      <a:noFill/>
                    </a:lnTlToBr>
                    <a:lnBlToTr>
                      <a:noFill/>
                    </a:lnBlToTr>
                    <a:solidFill>
                      <a:srgbClr val="9BBB59"/>
                    </a:solidFill>
                  </a:tcPr>
                </a:tc>
              </a:tr>
              <a:tr h="395783">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mn-MN" sz="1600" b="1"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rPr>
                        <a:t>Эдийн засгийн статистикийн үзүүлэлтүүд </a:t>
                      </a:r>
                    </a:p>
                  </a:txBody>
                  <a:tcPr marL="8786" marR="8786" marT="0" marB="0" anchor="ctr" horzOverflow="overflow">
                    <a:lnL>
                      <a:noFill/>
                    </a:lnL>
                    <a:lnR>
                      <a:noFill/>
                    </a:lnR>
                    <a:lnT>
                      <a:noFill/>
                    </a:lnT>
                    <a:lnB>
                      <a:noFill/>
                    </a:lnB>
                    <a:lnTlToBr>
                      <a:noFill/>
                    </a:lnTlToBr>
                    <a:lnBlToTr>
                      <a:noFill/>
                    </a:lnBlToTr>
                    <a:solidFill>
                      <a:srgbClr val="E6EED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8980">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А</a:t>
                      </a:r>
                      <a:r>
                        <a:rPr kumimoji="0" lang="mn-MN"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ж үйлдвэрийн салбарын нийт үйлдвэрлэл</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mn-MN"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дэд салбараар сая. төг</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6" marB="0" anchor="ctr" horzOverflow="overflow">
                    <a:lnL>
                      <a:noFill/>
                    </a:lnL>
                    <a:lnR>
                      <a:noFill/>
                    </a:lnR>
                    <a:lnT>
                      <a:noFill/>
                    </a:lnT>
                    <a:lnB>
                      <a:noFill/>
                    </a:lnB>
                    <a:lnTlToBr>
                      <a:noFill/>
                    </a:lnTlToBr>
                    <a:lnBlToTr>
                      <a:noFill/>
                    </a:lnBlToTr>
                    <a:solidFill>
                      <a:schemeClr val="bg1"/>
                    </a:solidFill>
                  </a:tcPr>
                </a:tc>
                <a:tc>
                  <a:txBody>
                    <a:bodyPr/>
                    <a:lstStyle/>
                    <a:p>
                      <a:pPr algn="ctr" fontAlgn="b"/>
                      <a:r>
                        <a:rPr lang="en-US" sz="1400" b="1" i="0" u="none" strike="noStrike" dirty="0">
                          <a:latin typeface="Arial" panose="020B0604020202020204" pitchFamily="34" charset="0"/>
                          <a:cs typeface="Arial" panose="020B0604020202020204" pitchFamily="34" charset="0"/>
                        </a:rPr>
                        <a:t>7619.0</a:t>
                      </a:r>
                    </a:p>
                  </a:txBody>
                  <a:tcPr marL="0" marR="0" marT="0" marB="0" anchor="b">
                    <a:lnL>
                      <a:noFill/>
                    </a:lnL>
                    <a:lnR>
                      <a:noFill/>
                    </a:lnR>
                    <a:lnT>
                      <a:noFill/>
                    </a:lnT>
                    <a:lnB>
                      <a:noFill/>
                    </a:lnB>
                    <a:lnTlToBr>
                      <a:noFill/>
                    </a:lnTlToBr>
                    <a:lnBlToTr>
                      <a:noFill/>
                    </a:lnBlToTr>
                    <a:solidFill>
                      <a:schemeClr val="bg1"/>
                    </a:solidFill>
                  </a:tcPr>
                </a:tc>
                <a:tc>
                  <a:txBody>
                    <a:bodyPr/>
                    <a:lstStyle/>
                    <a:p>
                      <a:pPr algn="ctr" fontAlgn="b"/>
                      <a:r>
                        <a:rPr lang="en-US" sz="1400" b="1" i="0" u="none" strike="noStrike" dirty="0">
                          <a:latin typeface="Arial" panose="020B0604020202020204" pitchFamily="34" charset="0"/>
                          <a:cs typeface="Arial" panose="020B0604020202020204" pitchFamily="34" charset="0"/>
                        </a:rPr>
                        <a:t>8925.6</a:t>
                      </a:r>
                    </a:p>
                  </a:txBody>
                  <a:tcPr marL="0" marR="0" marT="0" marB="0" anchor="b">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1" fontAlgn="ctr"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117.1</a:t>
                      </a:r>
                    </a:p>
                  </a:txBody>
                  <a:tcPr marL="9525" marR="9525" marT="9526" marB="0" anchor="ctr" horzOverflow="overflow">
                    <a:lnL>
                      <a:noFill/>
                    </a:lnL>
                    <a:lnR>
                      <a:noFill/>
                    </a:lnR>
                    <a:lnT>
                      <a:noFill/>
                    </a:lnT>
                    <a:lnB>
                      <a:noFill/>
                    </a:lnB>
                    <a:lnTlToBr>
                      <a:noFill/>
                    </a:lnTlToBr>
                    <a:lnBlToTr>
                      <a:noFill/>
                    </a:lnBlToTr>
                    <a:solidFill>
                      <a:schemeClr val="bg1"/>
                    </a:solidFill>
                  </a:tcPr>
                </a:tc>
              </a:tr>
              <a:tr h="298810">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mn-MN"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-Уул уурхай, олборлох үйлдвэр</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6" marB="0" anchor="ctr" horzOverflow="overflow">
                    <a:lnL>
                      <a:noFill/>
                    </a:lnL>
                    <a:lnR>
                      <a:noFill/>
                    </a:lnR>
                    <a:lnT>
                      <a:noFill/>
                    </a:lnT>
                    <a:lnB>
                      <a:noFill/>
                    </a:lnB>
                    <a:lnTlToBr>
                      <a:noFill/>
                    </a:lnTlToBr>
                    <a:lnBlToTr>
                      <a:noFill/>
                    </a:lnBlToTr>
                    <a:solidFill>
                      <a:schemeClr val="bg1"/>
                    </a:solidFill>
                  </a:tcPr>
                </a:tc>
                <a:tc>
                  <a:txBody>
                    <a:bodyPr/>
                    <a:lstStyle/>
                    <a:p>
                      <a:pPr algn="ctr" fontAlgn="b"/>
                      <a:r>
                        <a:rPr lang="en-US" sz="1400" b="0" i="0" u="none" strike="noStrike" dirty="0">
                          <a:latin typeface="Arial" panose="020B0604020202020204" pitchFamily="34" charset="0"/>
                          <a:cs typeface="Arial" panose="020B0604020202020204" pitchFamily="34" charset="0"/>
                        </a:rPr>
                        <a:t>1005.1</a:t>
                      </a:r>
                    </a:p>
                  </a:txBody>
                  <a:tcPr marL="0" marR="0" marT="0" marB="0" anchor="b">
                    <a:lnL>
                      <a:noFill/>
                    </a:lnL>
                    <a:lnR>
                      <a:noFill/>
                    </a:lnR>
                    <a:lnT>
                      <a:noFill/>
                    </a:lnT>
                    <a:lnB>
                      <a:noFill/>
                    </a:lnB>
                    <a:lnTlToBr>
                      <a:noFill/>
                    </a:lnTlToBr>
                    <a:lnBlToTr>
                      <a:noFill/>
                    </a:lnBlToTr>
                    <a:solidFill>
                      <a:schemeClr val="bg1"/>
                    </a:solidFill>
                  </a:tcPr>
                </a:tc>
                <a:tc>
                  <a:txBody>
                    <a:bodyPr/>
                    <a:lstStyle/>
                    <a:p>
                      <a:pPr algn="ctr" fontAlgn="b"/>
                      <a:r>
                        <a:rPr lang="en-US" sz="1400" b="0" i="0" u="none" strike="noStrike" dirty="0">
                          <a:latin typeface="Arial" panose="020B0604020202020204" pitchFamily="34" charset="0"/>
                          <a:cs typeface="Arial" panose="020B0604020202020204" pitchFamily="34" charset="0"/>
                        </a:rPr>
                        <a:t>1043.9</a:t>
                      </a:r>
                    </a:p>
                  </a:txBody>
                  <a:tcPr marL="0" marR="0" marT="0" marB="0" anchor="b">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103.9</a:t>
                      </a:r>
                    </a:p>
                  </a:txBody>
                  <a:tcPr marL="9525" marR="9525" marT="9526" marB="0" anchor="ctr" horzOverflow="overflow">
                    <a:lnL>
                      <a:noFill/>
                    </a:lnL>
                    <a:lnR>
                      <a:noFill/>
                    </a:lnR>
                    <a:lnT>
                      <a:noFill/>
                    </a:lnT>
                    <a:lnB>
                      <a:noFill/>
                    </a:lnB>
                    <a:lnTlToBr>
                      <a:noFill/>
                    </a:lnTlToBr>
                    <a:lnBlToTr>
                      <a:noFill/>
                    </a:lnBlToTr>
                    <a:solidFill>
                      <a:schemeClr val="bg1"/>
                    </a:solidFill>
                  </a:tcPr>
                </a:tc>
              </a:tr>
              <a:tr h="289167">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mn-MN"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-Боловсруулах аж үйлдвэр</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6" marB="0" anchor="ctr" horzOverflow="overflow">
                    <a:lnL>
                      <a:noFill/>
                    </a:lnL>
                    <a:lnR>
                      <a:noFill/>
                    </a:lnR>
                    <a:lnT>
                      <a:noFill/>
                    </a:lnT>
                    <a:lnB>
                      <a:noFill/>
                    </a:lnB>
                    <a:lnTlToBr>
                      <a:noFill/>
                    </a:lnTlToBr>
                    <a:lnBlToTr>
                      <a:noFill/>
                    </a:lnBlToTr>
                    <a:solidFill>
                      <a:schemeClr val="bg1"/>
                    </a:solidFill>
                  </a:tcPr>
                </a:tc>
                <a:tc>
                  <a:txBody>
                    <a:bodyPr/>
                    <a:lstStyle/>
                    <a:p>
                      <a:pPr algn="ctr" fontAlgn="ctr"/>
                      <a:r>
                        <a:rPr lang="en-US" sz="1400" b="0" i="0" u="none" strike="noStrike" dirty="0" smtClean="0">
                          <a:solidFill>
                            <a:srgbClr val="000000"/>
                          </a:solidFill>
                          <a:latin typeface="Arial" panose="020B0604020202020204" pitchFamily="34" charset="0"/>
                          <a:cs typeface="Arial" panose="020B0604020202020204" pitchFamily="34" charset="0"/>
                        </a:rPr>
                        <a:t>3876.5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a:txBody>
                    <a:bodyPr/>
                    <a:lstStyle/>
                    <a:p>
                      <a:pPr algn="ctr" fontAlgn="ctr"/>
                      <a:r>
                        <a:rPr lang="en-US" sz="1400" b="0" i="0" u="none" strike="noStrike" dirty="0" smtClean="0">
                          <a:solidFill>
                            <a:srgbClr val="000000"/>
                          </a:solidFill>
                          <a:latin typeface="Arial" panose="020B0604020202020204" pitchFamily="34" charset="0"/>
                          <a:cs typeface="Arial" panose="020B0604020202020204" pitchFamily="34" charset="0"/>
                        </a:rPr>
                        <a:t>4548.9</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117.3</a:t>
                      </a:r>
                    </a:p>
                  </a:txBody>
                  <a:tcPr marL="9525" marR="9525" marT="9526" marB="0" anchor="ctr" horzOverflow="overflow">
                    <a:lnL>
                      <a:noFill/>
                    </a:lnL>
                    <a:lnR>
                      <a:noFill/>
                    </a:lnR>
                    <a:lnT>
                      <a:noFill/>
                    </a:lnT>
                    <a:lnB>
                      <a:noFill/>
                    </a:lnB>
                    <a:lnTlToBr>
                      <a:noFill/>
                    </a:lnTlToBr>
                    <a:lnBlToTr>
                      <a:noFill/>
                    </a:lnBlToTr>
                    <a:solidFill>
                      <a:schemeClr val="bg1"/>
                    </a:solidFill>
                  </a:tcPr>
                </a:tc>
              </a:tr>
              <a:tr h="31228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mn-MN"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-Цахилгаан, дулааны эрчим хүч, усан</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mn-MN"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хангамж</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6" marB="0" anchor="ctr" horzOverflow="overflow">
                    <a:lnL>
                      <a:noFill/>
                    </a:lnL>
                    <a:lnR>
                      <a:noFill/>
                    </a:lnR>
                    <a:lnT>
                      <a:noFill/>
                    </a:lnT>
                    <a:lnB>
                      <a:noFill/>
                    </a:lnB>
                    <a:lnTlToBr>
                      <a:noFill/>
                    </a:lnTlToBr>
                    <a:lnBlToTr>
                      <a:noFill/>
                    </a:lnBlToTr>
                    <a:solidFill>
                      <a:schemeClr val="bg1"/>
                    </a:solidFill>
                  </a:tcPr>
                </a:tc>
                <a:tc>
                  <a:txBody>
                    <a:bodyPr/>
                    <a:lstStyle/>
                    <a:p>
                      <a:pPr algn="ctr" fontAlgn="b"/>
                      <a:r>
                        <a:rPr lang="en-US" sz="1400" b="0" i="0" u="none" strike="noStrike" dirty="0" smtClean="0">
                          <a:latin typeface="Arial" panose="020B0604020202020204" pitchFamily="34" charset="0"/>
                          <a:cs typeface="Arial" panose="020B0604020202020204" pitchFamily="34" charset="0"/>
                        </a:rPr>
                        <a:t>2737.4</a:t>
                      </a:r>
                      <a:endParaRPr lang="en-US" sz="1400" b="0" i="0" u="none" strike="noStrike"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a:noFill/>
                    </a:lnTlToBr>
                    <a:lnBlToTr>
                      <a:noFill/>
                    </a:lnBlToTr>
                    <a:solidFill>
                      <a:schemeClr val="bg1"/>
                    </a:solidFill>
                  </a:tcPr>
                </a:tc>
                <a:tc>
                  <a:txBody>
                    <a:bodyPr/>
                    <a:lstStyle/>
                    <a:p>
                      <a:pPr algn="ctr" fontAlgn="b"/>
                      <a:r>
                        <a:rPr lang="en-US" sz="1400" b="0" i="0" u="none" strike="noStrike" dirty="0">
                          <a:latin typeface="Arial" panose="020B0604020202020204" pitchFamily="34" charset="0"/>
                          <a:cs typeface="Arial" panose="020B0604020202020204" pitchFamily="34" charset="0"/>
                        </a:rPr>
                        <a:t>3332.8</a:t>
                      </a:r>
                    </a:p>
                  </a:txBody>
                  <a:tcPr marL="0" marR="0" marT="0" marB="0" anchor="b">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121.7</a:t>
                      </a:r>
                    </a:p>
                  </a:txBody>
                  <a:tcPr marL="9525" marR="9525" marT="9526" marB="0" anchor="ctr" horzOverflow="overflow">
                    <a:lnL>
                      <a:noFill/>
                    </a:lnL>
                    <a:lnR>
                      <a:noFill/>
                    </a:lnR>
                    <a:lnT>
                      <a:noFill/>
                    </a:lnT>
                    <a:lnB>
                      <a:noFill/>
                    </a:lnB>
                    <a:lnTlToBr>
                      <a:noFill/>
                    </a:lnTlToBr>
                    <a:lnBlToTr>
                      <a:noFill/>
                    </a:lnBlToTr>
                    <a:solidFill>
                      <a:schemeClr val="bg1"/>
                    </a:solidFill>
                  </a:tcPr>
                </a:tc>
              </a:tr>
              <a:tr h="312513">
                <a:tc>
                  <a:txBody>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mn-MN"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Хувийн тээврийн тээврээр зорчигчид, мян.хүн</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6" marB="0" anchor="ctr" horzOverflow="overflow">
                    <a:lnL>
                      <a:noFill/>
                    </a:lnL>
                    <a:lnR>
                      <a:noFill/>
                    </a:lnR>
                    <a:lnT>
                      <a:noFill/>
                    </a:lnT>
                    <a:lnB>
                      <a:noFill/>
                    </a:lnB>
                    <a:lnTlToBr>
                      <a:noFill/>
                    </a:lnTlToBr>
                    <a:lnBlToTr>
                      <a:noFill/>
                    </a:lnBlToTr>
                    <a:solidFill>
                      <a:schemeClr val="bg1"/>
                    </a:solidFill>
                  </a:tcPr>
                </a:tc>
                <a:tc>
                  <a:txBody>
                    <a:bodyPr/>
                    <a:lstStyle/>
                    <a:p>
                      <a:pPr algn="ctr" rtl="0" fontAlgn="ctr"/>
                      <a:r>
                        <a:rPr lang="en-US" sz="1400" b="0" i="0" u="none" strike="noStrike" dirty="0">
                          <a:solidFill>
                            <a:srgbClr val="000000"/>
                          </a:solidFill>
                          <a:latin typeface="Arial"/>
                        </a:rPr>
                        <a:t>15.2</a:t>
                      </a:r>
                    </a:p>
                  </a:txBody>
                  <a:tcPr marL="0" marR="0" marT="0" marB="0" anchor="ctr">
                    <a:lnL>
                      <a:noFill/>
                    </a:lnL>
                    <a:lnR>
                      <a:noFill/>
                    </a:lnR>
                    <a:lnT>
                      <a:noFill/>
                    </a:lnT>
                    <a:lnB>
                      <a:noFill/>
                    </a:lnB>
                    <a:lnTlToBr>
                      <a:noFill/>
                    </a:lnTlToBr>
                    <a:lnBlToTr>
                      <a:noFill/>
                    </a:lnBlToTr>
                    <a:solidFill>
                      <a:schemeClr val="bg1"/>
                    </a:solidFill>
                  </a:tcPr>
                </a:tc>
                <a:tc>
                  <a:txBody>
                    <a:bodyPr/>
                    <a:lstStyle/>
                    <a:p>
                      <a:pPr algn="ctr" rtl="0" fontAlgn="ctr"/>
                      <a:r>
                        <a:rPr lang="en-US" sz="1400" b="0" i="0" u="none" strike="noStrike" dirty="0" smtClean="0">
                          <a:solidFill>
                            <a:srgbClr val="000000"/>
                          </a:solidFill>
                          <a:latin typeface="Arial"/>
                        </a:rPr>
                        <a:t>16.0</a:t>
                      </a:r>
                      <a:endParaRPr lang="en-US" sz="1400" b="0" i="0" u="none" strike="noStrike" dirty="0">
                        <a:solidFill>
                          <a:srgbClr val="000000"/>
                        </a:solidFill>
                        <a:latin typeface="Arial"/>
                      </a:endParaRPr>
                    </a:p>
                  </a:txBody>
                  <a:tcPr marL="0" marR="0" marT="0" marB="0" anchor="ctr">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105.2</a:t>
                      </a:r>
                    </a:p>
                  </a:txBody>
                  <a:tcPr marL="9525" marR="9525" marT="9526" marB="0" anchor="ctr" horzOverflow="overflow">
                    <a:lnL>
                      <a:noFill/>
                    </a:lnL>
                    <a:lnR>
                      <a:noFill/>
                    </a:lnR>
                    <a:lnT>
                      <a:noFill/>
                    </a:lnT>
                    <a:lnB>
                      <a:noFill/>
                    </a:lnB>
                    <a:lnTlToBr>
                      <a:noFill/>
                    </a:lnTlToBr>
                    <a:lnBlToTr>
                      <a:noFill/>
                    </a:lnBlToTr>
                    <a:solidFill>
                      <a:schemeClr val="bg1"/>
                    </a:solidFill>
                  </a:tcPr>
                </a:tc>
              </a:tr>
              <a:tr h="312513">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mn-MN"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Автотээврийн тээврээр зорчигчид, мян.хүн</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6" marB="0" anchor="ctr" horzOverflow="overflow">
                    <a:lnL>
                      <a:noFill/>
                    </a:lnL>
                    <a:lnR>
                      <a:noFill/>
                    </a:lnR>
                    <a:lnT>
                      <a:noFill/>
                    </a:lnT>
                    <a:lnB>
                      <a:noFill/>
                    </a:lnB>
                    <a:lnTlToBr>
                      <a:noFill/>
                    </a:lnTlToBr>
                    <a:lnBlToTr>
                      <a:noFill/>
                    </a:lnBlToTr>
                    <a:solidFill>
                      <a:schemeClr val="bg1"/>
                    </a:solidFill>
                  </a:tcPr>
                </a:tc>
                <a:tc>
                  <a:txBody>
                    <a:bodyPr/>
                    <a:lstStyle/>
                    <a:p>
                      <a:pPr algn="ctr" rtl="0" fontAlgn="ctr"/>
                      <a:r>
                        <a:rPr lang="en-US" sz="1400" b="0" i="0" u="none" strike="noStrike" dirty="0">
                          <a:solidFill>
                            <a:srgbClr val="000000"/>
                          </a:solidFill>
                          <a:latin typeface="Arial"/>
                        </a:rPr>
                        <a:t>15.6</a:t>
                      </a:r>
                    </a:p>
                  </a:txBody>
                  <a:tcPr marL="0" marR="0" marT="0" marB="0" anchor="ctr">
                    <a:lnL>
                      <a:noFill/>
                    </a:lnL>
                    <a:lnR>
                      <a:noFill/>
                    </a:lnR>
                    <a:lnT>
                      <a:noFill/>
                    </a:lnT>
                    <a:lnB>
                      <a:noFill/>
                    </a:lnB>
                    <a:lnTlToBr>
                      <a:noFill/>
                    </a:lnTlToBr>
                    <a:lnBlToTr>
                      <a:noFill/>
                    </a:lnBlToTr>
                    <a:solidFill>
                      <a:schemeClr val="bg1"/>
                    </a:solidFill>
                  </a:tcPr>
                </a:tc>
                <a:tc>
                  <a:txBody>
                    <a:bodyPr/>
                    <a:lstStyle/>
                    <a:p>
                      <a:pPr algn="ctr" rtl="0" fontAlgn="ctr"/>
                      <a:r>
                        <a:rPr lang="en-US" sz="1400" b="0" i="0" u="none" strike="noStrike" dirty="0">
                          <a:solidFill>
                            <a:srgbClr val="000000"/>
                          </a:solidFill>
                          <a:latin typeface="Arial"/>
                        </a:rPr>
                        <a:t>18.1</a:t>
                      </a:r>
                    </a:p>
                  </a:txBody>
                  <a:tcPr marL="0" marR="0" marT="0" marB="0" anchor="ctr">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116.0</a:t>
                      </a:r>
                    </a:p>
                  </a:txBody>
                  <a:tcPr marL="9525" marR="9525" marT="9526" marB="0" anchor="ctr" horzOverflow="overflow">
                    <a:lnL>
                      <a:noFill/>
                    </a:lnL>
                    <a:lnR>
                      <a:noFill/>
                    </a:lnR>
                    <a:lnT>
                      <a:noFill/>
                    </a:lnT>
                    <a:lnB>
                      <a:noFill/>
                    </a:lnB>
                    <a:lnTlToBr>
                      <a:noFill/>
                    </a:lnTlToBr>
                    <a:lnBlToTr>
                      <a:noFill/>
                    </a:lnBlToTr>
                    <a:solidFill>
                      <a:schemeClr val="bg1"/>
                    </a:solidFill>
                  </a:tcPr>
                </a:tc>
              </a:tr>
            </a:tbl>
          </a:graphicData>
        </a:graphic>
      </p:graphicFrame>
      <p:sp>
        <p:nvSpPr>
          <p:cNvPr id="9" name="Text Box 1"/>
          <p:cNvSpPr txBox="1">
            <a:spLocks noChangeArrowheads="1"/>
          </p:cNvSpPr>
          <p:nvPr/>
        </p:nvSpPr>
        <p:spPr bwMode="auto">
          <a:xfrm>
            <a:off x="8496300" y="1371600"/>
            <a:ext cx="190500" cy="228600"/>
          </a:xfrm>
          <a:prstGeom prst="rect">
            <a:avLst/>
          </a:prstGeom>
          <a:solidFill>
            <a:schemeClr val="accent3"/>
          </a:solidFill>
          <a:ln w="9525">
            <a:noFill/>
            <a:miter lim="800000"/>
            <a:headEnd/>
            <a:tailEnd/>
          </a:ln>
        </p:spPr>
        <p:txBody>
          <a:bodyPr lIns="27432" tIns="22860"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mn-MN" sz="1300" b="1" dirty="0">
                <a:solidFill>
                  <a:schemeClr val="bg1"/>
                </a:solidFill>
                <a:latin typeface="Arial" panose="020B0604020202020204" pitchFamily="34" charset="0"/>
                <a:cs typeface="Arial" panose="020B0604020202020204" pitchFamily="34" charset="0"/>
              </a:rPr>
              <a:t>%</a:t>
            </a:r>
          </a:p>
        </p:txBody>
      </p:sp>
      <p:cxnSp>
        <p:nvCxnSpPr>
          <p:cNvPr id="11" name="Straight Connector 10"/>
          <p:cNvCxnSpPr/>
          <p:nvPr/>
        </p:nvCxnSpPr>
        <p:spPr>
          <a:xfrm>
            <a:off x="7848600" y="1478711"/>
            <a:ext cx="6477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223852"/>
      </p:ext>
    </p:extLst>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096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2"/>
          <p:cNvSpPr>
            <a:spLocks noChangeArrowheads="1"/>
          </p:cNvSpPr>
          <p:nvPr/>
        </p:nvSpPr>
        <p:spPr bwMode="auto">
          <a:xfrm>
            <a:off x="76200" y="685800"/>
            <a:ext cx="83058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Хүн ам</a:t>
            </a:r>
            <a:endParaRPr lang="mn-MN" sz="20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70496238"/>
      </p:ext>
    </p:extLst>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533400" y="685800"/>
            <a:ext cx="83058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Төрөлт, нас баралт, </a:t>
            </a:r>
            <a:endParaRPr lang="mn-MN" sz="2000" b="1" dirty="0">
              <a:solidFill>
                <a:schemeClr val="bg1"/>
              </a:solidFill>
              <a:latin typeface="Arial Unicode MS" pitchFamily="34" charset="-128"/>
              <a:ea typeface="Arial Unicode MS" pitchFamily="34" charset="-128"/>
              <a:cs typeface="Arial Unicode MS" pitchFamily="34" charset="-128"/>
            </a:endParaRPr>
          </a:p>
        </p:txBody>
      </p:sp>
      <p:pic>
        <p:nvPicPr>
          <p:cNvPr id="6" name="Picture 5" descr="Description: \\DAVAA-PC\Users\Public\Documents\2014 ONII BULLETEN\logo\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0" y="3318294"/>
            <a:ext cx="500380" cy="478790"/>
          </a:xfrm>
          <a:prstGeom prst="rect">
            <a:avLst/>
          </a:prstGeom>
          <a:noFill/>
          <a:ln>
            <a:noFill/>
          </a:ln>
        </p:spPr>
      </p:pic>
      <p:cxnSp>
        <p:nvCxnSpPr>
          <p:cNvPr id="7" name="Straight Connector 6"/>
          <p:cNvCxnSpPr/>
          <p:nvPr/>
        </p:nvCxnSpPr>
        <p:spPr>
          <a:xfrm flipV="1">
            <a:off x="533400" y="1085910"/>
            <a:ext cx="0" cy="508629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 name="Content Placeholder 6"/>
          <p:cNvGraphicFramePr>
            <a:graphicFrameLocks noGrp="1"/>
          </p:cNvGraphicFramePr>
          <p:nvPr>
            <p:ph sz="half" idx="1"/>
            <p:extLst>
              <p:ext uri="{D42A27DB-BD31-4B8C-83A1-F6EECF244321}">
                <p14:modId xmlns:p14="http://schemas.microsoft.com/office/powerpoint/2010/main" val="1900892128"/>
              </p:ext>
            </p:extLst>
          </p:nvPr>
        </p:nvGraphicFramePr>
        <p:xfrm>
          <a:off x="685800" y="1219201"/>
          <a:ext cx="79248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674767"/>
      </p:ext>
    </p:extLst>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12940" y="685800"/>
            <a:ext cx="85344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Эрүүл мэнд</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5" name="Straight Connector 4"/>
          <p:cNvCxnSpPr/>
          <p:nvPr/>
        </p:nvCxnSpPr>
        <p:spPr>
          <a:xfrm flipH="1">
            <a:off x="4572000" y="1219994"/>
            <a:ext cx="794" cy="4876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3581400"/>
            <a:ext cx="85344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extLst>
              <p:ext uri="{D42A27DB-BD31-4B8C-83A1-F6EECF244321}">
                <p14:modId xmlns:p14="http://schemas.microsoft.com/office/powerpoint/2010/main" val="4025812641"/>
              </p:ext>
            </p:extLst>
          </p:nvPr>
        </p:nvGraphicFramePr>
        <p:xfrm>
          <a:off x="152399" y="1143000"/>
          <a:ext cx="4267201"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193793218"/>
              </p:ext>
            </p:extLst>
          </p:nvPr>
        </p:nvGraphicFramePr>
        <p:xfrm>
          <a:off x="4648200" y="1066800"/>
          <a:ext cx="44196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ext uri="{D42A27DB-BD31-4B8C-83A1-F6EECF244321}">
                <p14:modId xmlns:p14="http://schemas.microsoft.com/office/powerpoint/2010/main" val="3017451808"/>
              </p:ext>
            </p:extLst>
          </p:nvPr>
        </p:nvGraphicFramePr>
        <p:xfrm>
          <a:off x="76200" y="3657997"/>
          <a:ext cx="4343400" cy="27428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extLst>
              <p:ext uri="{D42A27DB-BD31-4B8C-83A1-F6EECF244321}">
                <p14:modId xmlns:p14="http://schemas.microsoft.com/office/powerpoint/2010/main" val="1846639849"/>
              </p:ext>
            </p:extLst>
          </p:nvPr>
        </p:nvGraphicFramePr>
        <p:xfrm>
          <a:off x="4648200" y="3657996"/>
          <a:ext cx="4267200" cy="2361803"/>
        </p:xfrm>
        <a:graphic>
          <a:graphicData uri="http://schemas.openxmlformats.org/drawingml/2006/chart">
            <c:chart xmlns:c="http://schemas.openxmlformats.org/drawingml/2006/chart" xmlns:r="http://schemas.openxmlformats.org/officeDocument/2006/relationships" r:id="rId6"/>
          </a:graphicData>
        </a:graphic>
      </p:graphicFrame>
      <p:pic>
        <p:nvPicPr>
          <p:cNvPr id="9" name="Picture 8" descr="Description: \\DAVAA-PC\Users\Public\Documents\2014 ONII BULLETEN\logo\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2604" y="3343593"/>
            <a:ext cx="500380" cy="478790"/>
          </a:xfrm>
          <a:prstGeom prst="rect">
            <a:avLst/>
          </a:prstGeom>
          <a:noFill/>
          <a:ln>
            <a:noFill/>
          </a:ln>
        </p:spPr>
      </p:pic>
    </p:spTree>
    <p:extLst>
      <p:ext uri="{BB962C8B-B14F-4D97-AF65-F5344CB8AC3E}">
        <p14:creationId xmlns:p14="http://schemas.microsoft.com/office/powerpoint/2010/main" val="1476994480"/>
      </p:ext>
    </p:extLst>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6200" y="609600"/>
            <a:ext cx="8305800" cy="609600"/>
          </a:xfrm>
          <a:prstGeom prst="rect">
            <a:avLst/>
          </a:prstGeom>
          <a:noFill/>
          <a:ln w="9525">
            <a:noFill/>
            <a:miter lim="800000"/>
            <a:headEnd/>
            <a:tailEnd/>
          </a:ln>
        </p:spPr>
      </p:pic>
      <p:cxnSp>
        <p:nvCxnSpPr>
          <p:cNvPr id="12" name="Straight Connector 11"/>
          <p:cNvCxnSpPr/>
          <p:nvPr/>
        </p:nvCxnSpPr>
        <p:spPr>
          <a:xfrm>
            <a:off x="4648200" y="1295400"/>
            <a:ext cx="0" cy="480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657600"/>
            <a:ext cx="83820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Content Placeholder 15"/>
          <p:cNvGraphicFramePr>
            <a:graphicFrameLocks noGrp="1"/>
          </p:cNvGraphicFramePr>
          <p:nvPr>
            <p:ph sz="half" idx="1"/>
            <p:extLst>
              <p:ext uri="{D42A27DB-BD31-4B8C-83A1-F6EECF244321}">
                <p14:modId xmlns:p14="http://schemas.microsoft.com/office/powerpoint/2010/main" val="3153440255"/>
              </p:ext>
            </p:extLst>
          </p:nvPr>
        </p:nvGraphicFramePr>
        <p:xfrm>
          <a:off x="152400" y="1219200"/>
          <a:ext cx="4242593" cy="2438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686486632"/>
              </p:ext>
            </p:extLst>
          </p:nvPr>
        </p:nvGraphicFramePr>
        <p:xfrm>
          <a:off x="4724400" y="1143000"/>
          <a:ext cx="42672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p:extLst>
              <p:ext uri="{D42A27DB-BD31-4B8C-83A1-F6EECF244321}">
                <p14:modId xmlns:p14="http://schemas.microsoft.com/office/powerpoint/2010/main" val="630984197"/>
              </p:ext>
            </p:extLst>
          </p:nvPr>
        </p:nvGraphicFramePr>
        <p:xfrm>
          <a:off x="76199" y="3581400"/>
          <a:ext cx="4457701" cy="2895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p:nvPr>
            <p:extLst>
              <p:ext uri="{D42A27DB-BD31-4B8C-83A1-F6EECF244321}">
                <p14:modId xmlns:p14="http://schemas.microsoft.com/office/powerpoint/2010/main" val="3898976059"/>
              </p:ext>
            </p:extLst>
          </p:nvPr>
        </p:nvGraphicFramePr>
        <p:xfrm>
          <a:off x="4825206" y="3733800"/>
          <a:ext cx="4242594" cy="2590800"/>
        </p:xfrm>
        <a:graphic>
          <a:graphicData uri="http://schemas.openxmlformats.org/drawingml/2006/chart">
            <c:chart xmlns:c="http://schemas.openxmlformats.org/drawingml/2006/chart" xmlns:r="http://schemas.openxmlformats.org/officeDocument/2006/relationships" r:id="rId6"/>
          </a:graphicData>
        </a:graphic>
      </p:graphicFrame>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4993" y="3505200"/>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357604"/>
      </p:ext>
    </p:extLst>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914400" y="40386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46121" y="1295400"/>
            <a:ext cx="0" cy="2743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2"/>
          <p:cNvSpPr>
            <a:spLocks noChangeArrowheads="1"/>
          </p:cNvSpPr>
          <p:nvPr/>
        </p:nvSpPr>
        <p:spPr bwMode="auto">
          <a:xfrm>
            <a:off x="0" y="667529"/>
            <a:ext cx="85344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Гэмт хэрэг</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875052240"/>
              </p:ext>
            </p:extLst>
          </p:nvPr>
        </p:nvGraphicFramePr>
        <p:xfrm>
          <a:off x="184749" y="1143000"/>
          <a:ext cx="4191000" cy="29147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1729820980"/>
              </p:ext>
            </p:extLst>
          </p:nvPr>
        </p:nvGraphicFramePr>
        <p:xfrm>
          <a:off x="4648200" y="1066800"/>
          <a:ext cx="4343400" cy="2971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726943949"/>
              </p:ext>
            </p:extLst>
          </p:nvPr>
        </p:nvGraphicFramePr>
        <p:xfrm>
          <a:off x="838200" y="4114800"/>
          <a:ext cx="7467600" cy="21336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5749" y="3810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428358"/>
      </p:ext>
    </p:extLst>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639583"/>
            <a:ext cx="85344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Нийгмийн даатгал</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5" name="Straight Connector 4"/>
          <p:cNvCxnSpPr/>
          <p:nvPr/>
        </p:nvCxnSpPr>
        <p:spPr>
          <a:xfrm rot="5400000">
            <a:off x="3277394" y="2437606"/>
            <a:ext cx="2894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4038600"/>
            <a:ext cx="83058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extLst>
              <p:ext uri="{D42A27DB-BD31-4B8C-83A1-F6EECF244321}">
                <p14:modId xmlns:p14="http://schemas.microsoft.com/office/powerpoint/2010/main" val="3525616073"/>
              </p:ext>
            </p:extLst>
          </p:nvPr>
        </p:nvGraphicFramePr>
        <p:xfrm>
          <a:off x="76200" y="1108270"/>
          <a:ext cx="46482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054518450"/>
              </p:ext>
            </p:extLst>
          </p:nvPr>
        </p:nvGraphicFramePr>
        <p:xfrm>
          <a:off x="4800600" y="1066800"/>
          <a:ext cx="43434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492502954"/>
              </p:ext>
            </p:extLst>
          </p:nvPr>
        </p:nvGraphicFramePr>
        <p:xfrm>
          <a:off x="685800" y="4312699"/>
          <a:ext cx="7620000" cy="1859502"/>
        </p:xfrm>
        <a:graphic>
          <a:graphicData uri="http://schemas.openxmlformats.org/drawingml/2006/chart">
            <c:chart xmlns:c="http://schemas.openxmlformats.org/drawingml/2006/chart" xmlns:r="http://schemas.openxmlformats.org/officeDocument/2006/relationships" r:id="rId4"/>
          </a:graphicData>
        </a:graphic>
      </p:graphicFrame>
      <p:sp>
        <p:nvSpPr>
          <p:cNvPr id="3" name="AutoShape 2" descr="http://1212.mn/js/themes/icons/976_L2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1212.mn/js/themes/icons/976_L2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sukhbaatar.nso.mn/uploads/users/65/images/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2682" y="3767676"/>
            <a:ext cx="545023" cy="5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1021"/>
      </p:ext>
    </p:extLst>
  </p:cSld>
  <p:clrMapOvr>
    <a:masterClrMapping/>
  </p:clrMapOvr>
  <p:transition>
    <p:comb/>
  </p:transition>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7578</TotalTime>
  <Words>956</Words>
  <Application>Microsoft Office PowerPoint</Application>
  <PresentationFormat>On-screen Show (4:3)</PresentationFormat>
  <Paragraphs>263</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Theme1</vt:lpstr>
      <vt:lpstr>ХЭНТИЙ АЙМГИЙН НИЙГЭМ ЭДИЙН ЗАСГИЙН БАЙДАЛ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2016 оны Мал тооллогын дүнгээр Хэнтий аймгийн мал 3903.6 мянган толгойд хүрч 2015 оныхоос 9.9 хувь буюу 352.4 мянгаар өслөө. Тооллогын дүнгээр адуун сүргийн тоо толгой  280.8 мянга , үхэр 296.2 мянга, тэмээ 4.3 мянга, хонь 1938.1 мянга, ямаа 1384.1 мянгад хүрч, 2015 оныхоос адуу 32.8 мянга буюу 13.2 хувиар, үхэр 25.7 мянга буюу 9.5 хувиар, тэмээ 0.3 мянга буюу 7 хувиар , хонь 199.5 мянга буюу 11.5 хувиар, ямаа 94.2 мянга буюу 7.3 хувиар тус тус өсчээ. Нийт мал сүргийн дотор адуу 7.2 хувь, үхэр 7.6 хувь, тэмээ 0.1 хувь, хонь 49.7 хувь, ямаа 35.4 хувийг тус тус эзэлж байна. Нийт мал сүргийн 85.1 хувийг бог мал, 14.9 хувийг бод мал эзэлж байна</vt:lpstr>
      <vt:lpstr>PowerPoint Presentation</vt:lpstr>
      <vt:lpstr>PowerPoint Presentation</vt:lpstr>
      <vt:lpstr>PowerPoint Presentation</vt:lpstr>
      <vt:lpstr>PowerPoint Presentation</vt:lpstr>
      <vt:lpstr>PowerPoint Presentation</vt:lpstr>
      <vt:lpstr>PowerPoint Presentation</vt:lpstr>
    </vt:vector>
  </TitlesOfParts>
  <Company>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 ÎÍÛ ÕÀÃÀÑ ÆÈËÈÉÍ ÌÀË  ÒÎÎËËÎÃÎ, ÒÓÐØÈËÒÛÍ ТҮҮВЭР  СУДÀËÃÀÀÍÄ ÇÎÐÈÓËÑÀÍ ÑÓÐÃÀËÒ</dc:title>
  <dc:creator>nso</dc:creator>
  <cp:lastModifiedBy>Ononchimeg_B</cp:lastModifiedBy>
  <cp:revision>456</cp:revision>
  <cp:lastPrinted>2016-01-25T08:06:50Z</cp:lastPrinted>
  <dcterms:created xsi:type="dcterms:W3CDTF">2007-04-30T00:57:31Z</dcterms:created>
  <dcterms:modified xsi:type="dcterms:W3CDTF">2020-02-14T09:59:57Z</dcterms:modified>
</cp:coreProperties>
</file>