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2"/>
  </p:notesMasterIdLst>
  <p:handoutMasterIdLst>
    <p:handoutMasterId r:id="rId13"/>
  </p:handoutMasterIdLst>
  <p:sldIdLst>
    <p:sldId id="288" r:id="rId2"/>
    <p:sldId id="305" r:id="rId3"/>
    <p:sldId id="307" r:id="rId4"/>
    <p:sldId id="308" r:id="rId5"/>
    <p:sldId id="311" r:id="rId6"/>
    <p:sldId id="312" r:id="rId7"/>
    <p:sldId id="313" r:id="rId8"/>
    <p:sldId id="314" r:id="rId9"/>
    <p:sldId id="315" r:id="rId10"/>
    <p:sldId id="289" r:id="rId11"/>
  </p:sldIdLst>
  <p:sldSz cx="9144000" cy="6858000" type="screen4x3"/>
  <p:notesSz cx="7053263" cy="93091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Mon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Mon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Mon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Mon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Mo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Mo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Mo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Mo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Mon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483" autoAdjust="0"/>
  </p:normalViewPr>
  <p:slideViewPr>
    <p:cSldViewPr>
      <p:cViewPr>
        <p:scale>
          <a:sx n="118" d="100"/>
          <a:sy n="118" d="100"/>
        </p:scale>
        <p:origin x="-143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mn-MN" sz="1100">
                <a:latin typeface="Arial" panose="020B0604020202020204" pitchFamily="34" charset="0"/>
                <a:cs typeface="Arial" panose="020B0604020202020204" pitchFamily="34" charset="0"/>
              </a:rPr>
              <a:t>Бүртгэлтэй ажилгүй иргэдийн тоо </a:t>
            </a:r>
          </a:p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mn-MN" sz="1100">
                <a:latin typeface="Arial" panose="020B0604020202020204" pitchFamily="34" charset="0"/>
                <a:cs typeface="Arial" panose="020B0604020202020204" pitchFamily="34" charset="0"/>
              </a:rPr>
              <a:t>сүүлийн 5 жилийн 2 сарын байдлаар </a:t>
            </a:r>
          </a:p>
        </c:rich>
      </c:tx>
      <c:layout>
        <c:manualLayout>
          <c:xMode val="edge"/>
          <c:yMode val="edge"/>
          <c:x val="0.174137311783395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0555555555555582E-2"/>
          <c:y val="0.25066163604549424"/>
          <c:w val="0.93888888888889066"/>
          <c:h val="0.483223242927967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Бүртгэлтэй ажилгүй иргэд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8518518518518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7777777777777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7777777777777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Sheet1!$B$6:$F$6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Sheet1!$B$7:$F$7</c:f>
              <c:numCache>
                <c:formatCode>General</c:formatCode>
                <c:ptCount val="5"/>
                <c:pt idx="0">
                  <c:v>1129</c:v>
                </c:pt>
                <c:pt idx="1">
                  <c:v>1023</c:v>
                </c:pt>
                <c:pt idx="2">
                  <c:v>1138</c:v>
                </c:pt>
                <c:pt idx="3">
                  <c:v>1240</c:v>
                </c:pt>
                <c:pt idx="4">
                  <c:v>1053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968832"/>
        <c:axId val="46971520"/>
      </c:barChart>
      <c:catAx>
        <c:axId val="4696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6971520"/>
        <c:crosses val="autoZero"/>
        <c:auto val="1"/>
        <c:lblAlgn val="ctr"/>
        <c:lblOffset val="100"/>
        <c:noMultiLvlLbl val="0"/>
      </c:catAx>
      <c:valAx>
        <c:axId val="46971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6968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163742690058478E-2"/>
          <c:y val="3.0994287478771162E-4"/>
          <c:w val="0.93567251461988299"/>
          <c:h val="0.704314497452524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Sheet2!$I$6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704980842911877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7279693486589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Sheet2!$H$7:$H$10</c:f>
              <c:strCache>
                <c:ptCount val="4"/>
                <c:pt idx="0">
                  <c:v>Дулаан</c:v>
                </c:pt>
                <c:pt idx="1">
                  <c:v>Олборлох</c:v>
                </c:pt>
                <c:pt idx="2">
                  <c:v>Боловсруулах</c:v>
                </c:pt>
                <c:pt idx="3">
                  <c:v>Мод боловсруулах</c:v>
                </c:pt>
              </c:strCache>
            </c:strRef>
          </c:cat>
          <c:val>
            <c:numRef>
              <c:f>Sheet2!$I$7:$I$10</c:f>
              <c:numCache>
                <c:formatCode>0.0</c:formatCode>
                <c:ptCount val="4"/>
                <c:pt idx="0">
                  <c:v>780.7</c:v>
                </c:pt>
                <c:pt idx="1">
                  <c:v>246.9</c:v>
                </c:pt>
                <c:pt idx="2">
                  <c:v>332.7</c:v>
                </c:pt>
                <c:pt idx="3">
                  <c:v>2.5</c:v>
                </c:pt>
              </c:numCache>
            </c:numRef>
          </c:val>
        </c:ser>
        <c:ser>
          <c:idx val="1"/>
          <c:order val="1"/>
          <c:tx>
            <c:strRef>
              <c:f>Sheet2!$J$6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6398467432950193E-3"/>
                  <c:y val="1.1710282538212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471264367816091E-3"/>
                  <c:y val="-6.0457387679481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Sheet2!$H$7:$H$10</c:f>
              <c:strCache>
                <c:ptCount val="4"/>
                <c:pt idx="0">
                  <c:v>Дулаан</c:v>
                </c:pt>
                <c:pt idx="1">
                  <c:v>Олборлох</c:v>
                </c:pt>
                <c:pt idx="2">
                  <c:v>Боловсруулах</c:v>
                </c:pt>
                <c:pt idx="3">
                  <c:v>Мод боловсруулах</c:v>
                </c:pt>
              </c:strCache>
            </c:strRef>
          </c:cat>
          <c:val>
            <c:numRef>
              <c:f>Sheet2!$J$7:$J$10</c:f>
              <c:numCache>
                <c:formatCode>0.0</c:formatCode>
                <c:ptCount val="4"/>
                <c:pt idx="0">
                  <c:v>743.9</c:v>
                </c:pt>
                <c:pt idx="1">
                  <c:v>283.10000000000002</c:v>
                </c:pt>
                <c:pt idx="2">
                  <c:v>449.2</c:v>
                </c:pt>
                <c:pt idx="3">
                  <c:v>45.3</c:v>
                </c:pt>
              </c:numCache>
            </c:numRef>
          </c:val>
        </c:ser>
        <c:ser>
          <c:idx val="2"/>
          <c:order val="2"/>
          <c:tx>
            <c:strRef>
              <c:f>Sheet2!$K$6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4291187739463595E-3"/>
                  <c:y val="4.9019607843137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4712643678160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Sheet2!$H$7:$H$10</c:f>
              <c:strCache>
                <c:ptCount val="4"/>
                <c:pt idx="0">
                  <c:v>Дулаан</c:v>
                </c:pt>
                <c:pt idx="1">
                  <c:v>Олборлох</c:v>
                </c:pt>
                <c:pt idx="2">
                  <c:v>Боловсруулах</c:v>
                </c:pt>
                <c:pt idx="3">
                  <c:v>Мод боловсруулах</c:v>
                </c:pt>
              </c:strCache>
            </c:strRef>
          </c:cat>
          <c:val>
            <c:numRef>
              <c:f>Sheet2!$K$7:$K$10</c:f>
              <c:numCache>
                <c:formatCode>0.0</c:formatCode>
                <c:ptCount val="4"/>
                <c:pt idx="0">
                  <c:v>906.3</c:v>
                </c:pt>
                <c:pt idx="1">
                  <c:v>285.10000000000002</c:v>
                </c:pt>
                <c:pt idx="2">
                  <c:v>355.7</c:v>
                </c:pt>
                <c:pt idx="3">
                  <c:v>19.8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4397952"/>
        <c:axId val="54436608"/>
      </c:barChart>
      <c:catAx>
        <c:axId val="543979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4436608"/>
        <c:crosses val="autoZero"/>
        <c:auto val="1"/>
        <c:lblAlgn val="ctr"/>
        <c:lblOffset val="100"/>
        <c:noMultiLvlLbl val="0"/>
      </c:catAx>
      <c:valAx>
        <c:axId val="5443660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543979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872884423929767"/>
          <c:y val="0.8529411764705882"/>
          <c:w val="0.68005777295079495"/>
          <c:h val="0.11795700169831712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200" b="1" i="0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Хэрэглээний үнийн индекс</a:t>
            </a:r>
            <a:endParaRPr lang="en-US" sz="1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000" b="1" i="0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mn-MN" sz="1000" b="1" i="0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өмнөх оны 12 сар </a:t>
            </a:r>
            <a:r>
              <a:rPr lang="en-US" sz="1000" b="1" i="0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100/</a:t>
            </a:r>
            <a:endParaRPr lang="en-US" sz="1000" b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25031106824639365"/>
          <c:w val="0.95608782435129736"/>
          <c:h val="0.46771229490292937"/>
        </c:manualLayout>
      </c:layout>
      <c:lineChart>
        <c:grouping val="standard"/>
        <c:varyColors val="0"/>
        <c:ser>
          <c:idx val="0"/>
          <c:order val="0"/>
          <c:tx>
            <c:strRef>
              <c:f>'D:\C disk\taniltsuulga\2015\une\11 sar\[Une.11.xlsx]Sheet1'!$B$33</c:f>
              <c:strCache>
                <c:ptCount val="1"/>
                <c:pt idx="0">
                  <c:v>2014</c:v>
                </c:pt>
              </c:strCache>
            </c:strRef>
          </c:tx>
          <c:marker>
            <c:symbol val="square"/>
            <c:size val="5"/>
          </c:marker>
          <c:dLbls>
            <c:dLbl>
              <c:idx val="0"/>
              <c:layout>
                <c:manualLayout>
                  <c:x val="-3.5928143712574849E-2"/>
                  <c:y val="-5.0847480247110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928143712574849E-2"/>
                  <c:y val="-4.51977602196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932135728542916E-2"/>
                  <c:y val="-4.51977602196539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924151696606789E-2"/>
                  <c:y val="-5.0847480247110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9920159680638688E-2"/>
                  <c:y val="-4.51977602196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5928143712574849E-2"/>
                  <c:y val="-5.6497200274567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5928143712574849E-2"/>
                  <c:y val="-4.51977602196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1916167664670656E-2"/>
                  <c:y val="-4.51977602196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5928143712574925E-2"/>
                  <c:y val="-4.51977602196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5928143712574849E-2"/>
                  <c:y val="-5.0847480247110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5928143712574849E-2"/>
                  <c:y val="-5.0847480247110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9920159680638723E-2"/>
                  <c:y val="-4.51977602196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'D:\C disk\taniltsuulga\2015\une\11 sar\[Une.11.xlsx]Sheet1'!$A$34:$A$45</c:f>
              <c:strCache>
                <c:ptCount val="12"/>
                <c:pt idx="0">
                  <c:v>Ⅰ</c:v>
                </c:pt>
                <c:pt idx="1">
                  <c:v>Ⅱ</c:v>
                </c:pt>
                <c:pt idx="2">
                  <c:v>Ⅲ</c:v>
                </c:pt>
                <c:pt idx="3">
                  <c:v>Ⅳ</c:v>
                </c:pt>
                <c:pt idx="4">
                  <c:v>Ⅴ</c:v>
                </c:pt>
                <c:pt idx="5">
                  <c:v>Ⅵ</c:v>
                </c:pt>
                <c:pt idx="6">
                  <c:v>Ⅶ</c:v>
                </c:pt>
                <c:pt idx="7">
                  <c:v>Ⅷ</c:v>
                </c:pt>
                <c:pt idx="8">
                  <c:v>Ⅸ</c:v>
                </c:pt>
                <c:pt idx="9">
                  <c:v>Ⅹ</c:v>
                </c:pt>
                <c:pt idx="10">
                  <c:v>Ⅺ</c:v>
                </c:pt>
                <c:pt idx="11">
                  <c:v>Ⅻ</c:v>
                </c:pt>
              </c:strCache>
            </c:strRef>
          </c:cat>
          <c:val>
            <c:numRef>
              <c:f>'D:\C disk\taniltsuulga\2015\une\11 sar\[Une.11.xlsx]Sheet1'!$B$34:$B$45</c:f>
              <c:numCache>
                <c:formatCode>General</c:formatCode>
                <c:ptCount val="12"/>
                <c:pt idx="0">
                  <c:v>112.9</c:v>
                </c:pt>
                <c:pt idx="1">
                  <c:v>113.4</c:v>
                </c:pt>
                <c:pt idx="2">
                  <c:v>114.1</c:v>
                </c:pt>
                <c:pt idx="3">
                  <c:v>114.5</c:v>
                </c:pt>
                <c:pt idx="4">
                  <c:v>113.5</c:v>
                </c:pt>
                <c:pt idx="5">
                  <c:v>112.1</c:v>
                </c:pt>
                <c:pt idx="6">
                  <c:v>113.5</c:v>
                </c:pt>
                <c:pt idx="7">
                  <c:v>115.9</c:v>
                </c:pt>
                <c:pt idx="8">
                  <c:v>116.3</c:v>
                </c:pt>
                <c:pt idx="9">
                  <c:v>115.9</c:v>
                </c:pt>
                <c:pt idx="10">
                  <c:v>115.8</c:v>
                </c:pt>
                <c:pt idx="11">
                  <c:v>116.9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'D:\C disk\taniltsuulga\2015\une\11 sar\[Une.11.xlsx]Sheet1'!$C$33</c:f>
              <c:strCache>
                <c:ptCount val="1"/>
                <c:pt idx="0">
                  <c:v>2015</c:v>
                </c:pt>
              </c:strCache>
            </c:strRef>
          </c:tx>
          <c:marker>
            <c:symbol val="square"/>
            <c:size val="5"/>
          </c:marker>
          <c:dLbls>
            <c:dLbl>
              <c:idx val="0"/>
              <c:layout>
                <c:manualLayout>
                  <c:x val="-3.1936127744510975E-2"/>
                  <c:y val="3.389832016474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928143712574849E-2"/>
                  <c:y val="4.51977602196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916167664670656E-2"/>
                  <c:y val="5.0847480247110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1896207584830337E-2"/>
                  <c:y val="6.2146920302024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912175648702596E-2"/>
                  <c:y val="4.51977602196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920159680638723E-2"/>
                  <c:y val="6.2146920302024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916167664670587E-2"/>
                  <c:y val="5.0847480247110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790419161676647E-2"/>
                  <c:y val="5.0847480247110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1916167664670656E-2"/>
                  <c:y val="4.51977602196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3912175648702596E-2"/>
                  <c:y val="5.6497200274567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1916167664670656E-2"/>
                  <c:y val="5.0847480247110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9920159680638723E-2"/>
                  <c:y val="5.6497200274567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'D:\C disk\taniltsuulga\2015\une\11 sar\[Une.11.xlsx]Sheet1'!$A$34:$A$45</c:f>
              <c:strCache>
                <c:ptCount val="12"/>
                <c:pt idx="0">
                  <c:v>Ⅰ</c:v>
                </c:pt>
                <c:pt idx="1">
                  <c:v>Ⅱ</c:v>
                </c:pt>
                <c:pt idx="2">
                  <c:v>Ⅲ</c:v>
                </c:pt>
                <c:pt idx="3">
                  <c:v>Ⅳ</c:v>
                </c:pt>
                <c:pt idx="4">
                  <c:v>Ⅴ</c:v>
                </c:pt>
                <c:pt idx="5">
                  <c:v>Ⅵ</c:v>
                </c:pt>
                <c:pt idx="6">
                  <c:v>Ⅶ</c:v>
                </c:pt>
                <c:pt idx="7">
                  <c:v>Ⅷ</c:v>
                </c:pt>
                <c:pt idx="8">
                  <c:v>Ⅸ</c:v>
                </c:pt>
                <c:pt idx="9">
                  <c:v>Ⅹ</c:v>
                </c:pt>
                <c:pt idx="10">
                  <c:v>Ⅺ</c:v>
                </c:pt>
                <c:pt idx="11">
                  <c:v>Ⅻ</c:v>
                </c:pt>
              </c:strCache>
            </c:strRef>
          </c:cat>
          <c:val>
            <c:numRef>
              <c:f>'D:\C disk\taniltsuulga\2015\une\11 sar\[Une.11.xlsx]Sheet1'!$C$34:$C$45</c:f>
              <c:numCache>
                <c:formatCode>General</c:formatCode>
                <c:ptCount val="12"/>
                <c:pt idx="0">
                  <c:v>110.8</c:v>
                </c:pt>
                <c:pt idx="1">
                  <c:v>110.9</c:v>
                </c:pt>
                <c:pt idx="2">
                  <c:v>111.8</c:v>
                </c:pt>
                <c:pt idx="3">
                  <c:v>111.9</c:v>
                </c:pt>
                <c:pt idx="4">
                  <c:v>108.9</c:v>
                </c:pt>
                <c:pt idx="5">
                  <c:v>108.2</c:v>
                </c:pt>
                <c:pt idx="6">
                  <c:v>108.4</c:v>
                </c:pt>
                <c:pt idx="7">
                  <c:v>106.8</c:v>
                </c:pt>
                <c:pt idx="8">
                  <c:v>103.9</c:v>
                </c:pt>
                <c:pt idx="9">
                  <c:v>105</c:v>
                </c:pt>
                <c:pt idx="10">
                  <c:v>102.5</c:v>
                </c:pt>
                <c:pt idx="11">
                  <c:v>100.2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'D:\C disk\taniltsuulga\2015\une\11 sar\[Une.11.xlsx]Sheet1'!$D$33</c:f>
              <c:strCache>
                <c:ptCount val="1"/>
                <c:pt idx="0">
                  <c:v>2016</c:v>
                </c:pt>
              </c:strCache>
            </c:strRef>
          </c:tx>
          <c:marker>
            <c:symbol val="none"/>
          </c:marker>
          <c:dPt>
            <c:idx val="0"/>
            <c:marker>
              <c:symbol val="square"/>
              <c:size val="5"/>
            </c:marker>
            <c:bubble3D val="0"/>
          </c:dPt>
          <c:dLbls>
            <c:dLbl>
              <c:idx val="0"/>
              <c:layout>
                <c:manualLayout>
                  <c:x val="-2.8351960037253408E-2"/>
                  <c:y val="4.12295338082739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258064516129045E-2"/>
                  <c:y val="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'D:\C disk\taniltsuulga\2015\une\11 sar\[Une.11.xlsx]Sheet1'!$A$34:$A$45</c:f>
              <c:strCache>
                <c:ptCount val="12"/>
                <c:pt idx="0">
                  <c:v>Ⅰ</c:v>
                </c:pt>
                <c:pt idx="1">
                  <c:v>Ⅱ</c:v>
                </c:pt>
                <c:pt idx="2">
                  <c:v>Ⅲ</c:v>
                </c:pt>
                <c:pt idx="3">
                  <c:v>Ⅳ</c:v>
                </c:pt>
                <c:pt idx="4">
                  <c:v>Ⅴ</c:v>
                </c:pt>
                <c:pt idx="5">
                  <c:v>Ⅵ</c:v>
                </c:pt>
                <c:pt idx="6">
                  <c:v>Ⅶ</c:v>
                </c:pt>
                <c:pt idx="7">
                  <c:v>Ⅷ</c:v>
                </c:pt>
                <c:pt idx="8">
                  <c:v>Ⅸ</c:v>
                </c:pt>
                <c:pt idx="9">
                  <c:v>Ⅹ</c:v>
                </c:pt>
                <c:pt idx="10">
                  <c:v>Ⅺ</c:v>
                </c:pt>
                <c:pt idx="11">
                  <c:v>Ⅻ</c:v>
                </c:pt>
              </c:strCache>
            </c:strRef>
          </c:cat>
          <c:val>
            <c:numRef>
              <c:f>'D:\C disk\taniltsuulga\2015\une\11 sar\[Une.11.xlsx]Sheet1'!$D$34:$D$45</c:f>
              <c:numCache>
                <c:formatCode>General</c:formatCode>
                <c:ptCount val="12"/>
                <c:pt idx="0">
                  <c:v>99.8</c:v>
                </c:pt>
                <c:pt idx="1">
                  <c:v>99.7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888896"/>
        <c:axId val="53890432"/>
      </c:lineChart>
      <c:catAx>
        <c:axId val="5388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3890432"/>
        <c:crosses val="autoZero"/>
        <c:auto val="1"/>
        <c:lblAlgn val="ctr"/>
        <c:lblOffset val="100"/>
        <c:noMultiLvlLbl val="0"/>
      </c:catAx>
      <c:valAx>
        <c:axId val="53890432"/>
        <c:scaling>
          <c:orientation val="minMax"/>
          <c:min val="59"/>
        </c:scaling>
        <c:delete val="1"/>
        <c:axPos val="l"/>
        <c:numFmt formatCode="General" sourceLinked="1"/>
        <c:majorTickMark val="out"/>
        <c:minorTickMark val="none"/>
        <c:tickLblPos val="nextTo"/>
        <c:crossAx val="5388889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span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Sheet1!$A$30</c:f>
              <c:strCache>
                <c:ptCount val="1"/>
                <c:pt idx="0">
                  <c:v>Хувийн тээвэр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Sheet1!$B$29:$F$29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Sheet1!$B$30:$F$30</c:f>
              <c:numCache>
                <c:formatCode>General</c:formatCode>
                <c:ptCount val="5"/>
                <c:pt idx="0">
                  <c:v>3.2</c:v>
                </c:pt>
                <c:pt idx="1">
                  <c:v>3.5</c:v>
                </c:pt>
                <c:pt idx="2">
                  <c:v>4</c:v>
                </c:pt>
                <c:pt idx="3">
                  <c:v>3.6</c:v>
                </c:pt>
                <c:pt idx="4">
                  <c:v>4.2</c:v>
                </c:pt>
              </c:numCache>
            </c:numRef>
          </c:val>
        </c:ser>
        <c:ser>
          <c:idx val="1"/>
          <c:order val="1"/>
          <c:tx>
            <c:strRef>
              <c:f>Sheet1!$A$31</c:f>
              <c:strCache>
                <c:ptCount val="1"/>
                <c:pt idx="0">
                  <c:v>Aвто тээврийн газар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Sheet1!$B$29:$F$29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Sheet1!$B$31:$F$31</c:f>
              <c:numCache>
                <c:formatCode>General</c:formatCode>
                <c:ptCount val="5"/>
                <c:pt idx="0">
                  <c:v>4.5</c:v>
                </c:pt>
                <c:pt idx="1">
                  <c:v>4.7</c:v>
                </c:pt>
                <c:pt idx="2">
                  <c:v>5</c:v>
                </c:pt>
                <c:pt idx="3">
                  <c:v>4.7</c:v>
                </c:pt>
                <c:pt idx="4">
                  <c:v>4.8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001664"/>
        <c:axId val="54002816"/>
      </c:barChart>
      <c:catAx>
        <c:axId val="5400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4002816"/>
        <c:crosses val="autoZero"/>
        <c:auto val="1"/>
        <c:lblAlgn val="ctr"/>
        <c:lblOffset val="100"/>
        <c:noMultiLvlLbl val="0"/>
      </c:catAx>
      <c:valAx>
        <c:axId val="54002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40016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194124772864932"/>
          <c:y val="3.2407407407407496E-2"/>
          <c:w val="0.67800306211723527"/>
          <c:h val="0.10039534120734907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mn-MN" sz="1100" dirty="0">
                <a:latin typeface="Arial" panose="020B0604020202020204" pitchFamily="34" charset="0"/>
                <a:cs typeface="Arial" panose="020B0604020202020204" pitchFamily="34" charset="0"/>
              </a:rPr>
              <a:t>Шинээр бүртгүүлсэн болон шинээр ажилд орсон ажилгүйчүүд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100" dirty="0">
                <a:latin typeface="Arial" panose="020B0604020202020204" pitchFamily="34" charset="0"/>
                <a:cs typeface="Arial" panose="020B0604020202020204" pitchFamily="34" charset="0"/>
              </a:rPr>
              <a:t>жил бүрийн эхний 2 </a:t>
            </a:r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сарын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байдлаар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1111111111111123E-2"/>
          <c:y val="0.20209036370453692"/>
          <c:w val="0.93888888888888966"/>
          <c:h val="0.5117795275590552"/>
        </c:manualLayout>
      </c:layout>
      <c:lineChart>
        <c:grouping val="standard"/>
        <c:varyColors val="0"/>
        <c:ser>
          <c:idx val="0"/>
          <c:order val="0"/>
          <c:tx>
            <c:strRef>
              <c:f>Sheet1!$A$19</c:f>
              <c:strCache>
                <c:ptCount val="1"/>
                <c:pt idx="0">
                  <c:v>Шинээр бүртгүүлсэн ажилгүйчүүд</c:v>
                </c:pt>
              </c:strCache>
            </c:strRef>
          </c:tx>
          <c:dLbls>
            <c:dLbl>
              <c:idx val="0"/>
              <c:layout>
                <c:manualLayout>
                  <c:x val="-6.3889107611548562E-2"/>
                  <c:y val="-1.4551931008623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88888888888889E-2"/>
                  <c:y val="-5.5555555555555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0075813546312326E-2"/>
                  <c:y val="0.122222347206599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267196720439952E-2"/>
                  <c:y val="-4.5767529058867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222222222222251E-2"/>
                  <c:y val="-3.2407407407407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Sheet1!$B$18:$F$18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Sheet1!$B$19:$F$19</c:f>
              <c:numCache>
                <c:formatCode>General</c:formatCode>
                <c:ptCount val="5"/>
                <c:pt idx="0">
                  <c:v>13</c:v>
                </c:pt>
                <c:pt idx="1">
                  <c:v>53</c:v>
                </c:pt>
                <c:pt idx="2">
                  <c:v>226</c:v>
                </c:pt>
                <c:pt idx="3">
                  <c:v>360</c:v>
                </c:pt>
                <c:pt idx="4">
                  <c:v>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Sheet1!$A$20</c:f>
              <c:strCache>
                <c:ptCount val="1"/>
                <c:pt idx="0">
                  <c:v>шинээр ажилд зуучлагдан орсон ажилгүйчүүд</c:v>
                </c:pt>
              </c:strCache>
            </c:strRef>
          </c:tx>
          <c:dLbls>
            <c:dLbl>
              <c:idx val="0"/>
              <c:layout>
                <c:manualLayout>
                  <c:x val="-4.7222440944881892E-2"/>
                  <c:y val="-5.5555680539932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222222222222283E-2"/>
                  <c:y val="3.2407407407407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7887306472287306E-2"/>
                  <c:y val="-0.11679902512185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555555555555575E-2"/>
                  <c:y val="-5.0926290463692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333333333333335E-3"/>
                  <c:y val="-1.4020997375328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Sheet1!$B$18:$F$18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Sheet1!$B$20:$F$20</c:f>
              <c:numCache>
                <c:formatCode>General</c:formatCode>
                <c:ptCount val="5"/>
                <c:pt idx="0">
                  <c:v>15</c:v>
                </c:pt>
                <c:pt idx="1">
                  <c:v>50</c:v>
                </c:pt>
                <c:pt idx="2">
                  <c:v>168</c:v>
                </c:pt>
                <c:pt idx="3">
                  <c:v>9</c:v>
                </c:pt>
                <c:pt idx="4">
                  <c:v>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1339264"/>
        <c:axId val="51340800"/>
      </c:lineChart>
      <c:catAx>
        <c:axId val="5133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1340800"/>
        <c:crosses val="autoZero"/>
        <c:auto val="1"/>
        <c:lblAlgn val="ctr"/>
        <c:lblOffset val="100"/>
        <c:noMultiLvlLbl val="0"/>
      </c:catAx>
      <c:valAx>
        <c:axId val="51340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13392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4111111111110979E-2"/>
          <c:y val="0.83062167229096373"/>
          <c:w val="0.79788888888888954"/>
          <c:h val="0.11273865766779151"/>
        </c:manualLayout>
      </c:layout>
      <c:overlay val="0"/>
      <c:txPr>
        <a:bodyPr/>
        <a:lstStyle/>
        <a:p>
          <a:pPr>
            <a:defRPr sz="105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mn-MN" sz="1100">
                <a:latin typeface="Arial" panose="020B0604020202020204" pitchFamily="34" charset="0"/>
                <a:cs typeface="Arial" panose="020B0604020202020204" pitchFamily="34" charset="0"/>
              </a:rPr>
              <a:t>Бүртгэлтэй ажилгүй иргэд, боловсролын түвшнээр 2016 оны 2-р сарын байдлаар</a:t>
            </a: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5798600174978153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946237970253721"/>
          <c:y val="0.38151027996500547"/>
          <c:w val="0.37079877515310639"/>
          <c:h val="0.61799795858851203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1.1111111111111165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1111190646623716E-2"/>
                  <c:y val="9.4444444444444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0606060606060606E-3"/>
                  <c:y val="9.9073928258967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1111111111111125E-2"/>
                  <c:y val="-6.944480898221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Sheet1!$A$34:$A$41</c:f>
              <c:strCache>
                <c:ptCount val="8"/>
                <c:pt idx="0">
                  <c:v>Магистр, доктор</c:v>
                </c:pt>
                <c:pt idx="1">
                  <c:v>Дээд, бакалавр</c:v>
                </c:pt>
                <c:pt idx="2">
                  <c:v>Тусгай дунд</c:v>
                </c:pt>
                <c:pt idx="3">
                  <c:v>Техник мэргэжлийн</c:v>
                </c:pt>
                <c:pt idx="4">
                  <c:v>Бүрэн дунд</c:v>
                </c:pt>
                <c:pt idx="5">
                  <c:v>Суурь</c:v>
                </c:pt>
                <c:pt idx="6">
                  <c:v>Бага</c:v>
                </c:pt>
                <c:pt idx="7">
                  <c:v>Боловсролгүй</c:v>
                </c:pt>
              </c:strCache>
            </c:strRef>
          </c:cat>
          <c:val>
            <c:numRef>
              <c:f>Sheet1!$B$34:$B$41</c:f>
              <c:numCache>
                <c:formatCode>General</c:formatCode>
                <c:ptCount val="8"/>
                <c:pt idx="0">
                  <c:v>6</c:v>
                </c:pt>
                <c:pt idx="1">
                  <c:v>302</c:v>
                </c:pt>
                <c:pt idx="2">
                  <c:v>93</c:v>
                </c:pt>
                <c:pt idx="3">
                  <c:v>149</c:v>
                </c:pt>
                <c:pt idx="4">
                  <c:v>318</c:v>
                </c:pt>
                <c:pt idx="5">
                  <c:v>136</c:v>
                </c:pt>
                <c:pt idx="6">
                  <c:v>39</c:v>
                </c:pt>
                <c:pt idx="7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391797900262459"/>
          <c:y val="0.25378864100320792"/>
          <c:w val="0.34941535433070869"/>
          <c:h val="0.66973753280839921"/>
        </c:manualLayout>
      </c:layout>
      <c:overlay val="0"/>
      <c:txPr>
        <a:bodyPr/>
        <a:lstStyle/>
        <a:p>
          <a:pPr>
            <a:defRPr sz="10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mn-MN" sz="1100" dirty="0">
                <a:latin typeface="Arial" panose="020B0604020202020204" pitchFamily="34" charset="0"/>
                <a:cs typeface="Arial" panose="020B0604020202020204" pitchFamily="34" charset="0"/>
              </a:rPr>
              <a:t>Шинэ ажлын байранд орсон иргэд насны бүлгээр </a:t>
            </a:r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mn-MN" sz="1100" dirty="0">
                <a:latin typeface="Arial" panose="020B0604020202020204" pitchFamily="34" charset="0"/>
                <a:cs typeface="Arial" panose="020B0604020202020204" pitchFamily="34" charset="0"/>
              </a:rPr>
              <a:t>оны 2-р сарын байдлаар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7118807260870336"/>
          <c:y val="3.90740157480314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439243669184993E-2"/>
          <c:y val="0.25918489355497287"/>
          <c:w val="0.36002339167469033"/>
          <c:h val="0.7408152230971129"/>
        </c:manualLayout>
      </c:layout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Sheet1!$A$49:$A$52</c:f>
              <c:strCache>
                <c:ptCount val="4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45-с дээш</c:v>
                </c:pt>
              </c:strCache>
            </c:strRef>
          </c:cat>
          <c:val>
            <c:numRef>
              <c:f>Sheet1!$B$49:$B$52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69118405585648379"/>
          <c:y val="0.23368713910761155"/>
          <c:w val="0.1781200271314401"/>
          <c:h val="0.52979581596418113"/>
        </c:manualLayout>
      </c:layout>
      <c:overlay val="0"/>
      <c:txPr>
        <a:bodyPr/>
        <a:lstStyle/>
        <a:p>
          <a:pPr>
            <a:defRPr sz="10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mn-MN" sz="1100">
                <a:latin typeface="Arial" panose="020B0604020202020204" pitchFamily="34" charset="0"/>
                <a:cs typeface="Arial" panose="020B0604020202020204" pitchFamily="34" charset="0"/>
              </a:rPr>
              <a:t>Гэмт хэргийн улмаас гэмтсэн, нас барсан иргэд сүүлийн 3 жилийн 2 сарын байдлаар </a:t>
            </a: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5579758349171871"/>
          <c:y val="8.17006330091091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5345911949685606E-2"/>
          <c:y val="0.18452127900218296"/>
          <c:w val="0.9446540880503147"/>
          <c:h val="0.60206533980337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Sheet1!$A$55</c:f>
              <c:strCache>
                <c:ptCount val="1"/>
                <c:pt idx="0">
                  <c:v>Гэмтсэн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060530248489144E-17"/>
                  <c:y val="-2.7777777777777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220125786163577E-2"/>
                  <c:y val="-3.2407407407407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704402515723326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Sheet1!$B$54:$D$54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Sheet1!$B$55:$D$55</c:f>
              <c:numCache>
                <c:formatCode>General</c:formatCode>
                <c:ptCount val="3"/>
                <c:pt idx="0">
                  <c:v>21</c:v>
                </c:pt>
                <c:pt idx="1">
                  <c:v>32</c:v>
                </c:pt>
                <c:pt idx="2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Sheet1!$A$56</c:f>
              <c:strCache>
                <c:ptCount val="1"/>
                <c:pt idx="0">
                  <c:v>Нас барсан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09433962264151E-2"/>
                  <c:y val="-2.7777777777777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610062893081761E-2"/>
                  <c:y val="-3.7037037037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735849056603842E-2"/>
                  <c:y val="-2.7777777777777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Sheet1!$B$54:$D$54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Sheet1!$B$56:$D$56</c:f>
              <c:numCache>
                <c:formatCode>General</c:formatCode>
                <c:ptCount val="3"/>
                <c:pt idx="0">
                  <c:v>7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718336"/>
        <c:axId val="46728320"/>
      </c:barChart>
      <c:catAx>
        <c:axId val="4671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6728320"/>
        <c:crosses val="autoZero"/>
        <c:auto val="1"/>
        <c:lblAlgn val="ctr"/>
        <c:lblOffset val="100"/>
        <c:noMultiLvlLbl val="0"/>
      </c:catAx>
      <c:valAx>
        <c:axId val="467283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67183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7538713910761153"/>
          <c:y val="0.90615322761203676"/>
          <c:w val="0.42186872115123536"/>
          <c:h val="8.9053960166743856E-2"/>
        </c:manualLayout>
      </c:layout>
      <c:overlay val="0"/>
      <c:txPr>
        <a:bodyPr/>
        <a:lstStyle/>
        <a:p>
          <a:pPr>
            <a:defRPr sz="11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mn-MN" sz="1100">
                <a:latin typeface="Arial" panose="020B0604020202020204" pitchFamily="34" charset="0"/>
                <a:cs typeface="Arial" panose="020B0604020202020204" pitchFamily="34" charset="0"/>
              </a:rPr>
              <a:t>Гэмт хэргийн улмаас учирсан хохирол, нөхөн төлүүлсэн хувь сүүлийн 3 жилийн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mn-MN" sz="11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10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50658470322788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4366625224478508E-3"/>
          <c:y val="0.24010734702974218"/>
          <c:w val="0.99812957590827467"/>
          <c:h val="0.560788643042619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Sheet1!$A$63</c:f>
              <c:strCache>
                <c:ptCount val="1"/>
                <c:pt idx="0">
                  <c:v>Учирсан хохирол/сая төг/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Sheet1!$B$62:$D$62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Sheet1!$B$63:$D$63</c:f>
              <c:numCache>
                <c:formatCode>0.0</c:formatCode>
                <c:ptCount val="3"/>
                <c:pt idx="0" formatCode="General">
                  <c:v>153.9</c:v>
                </c:pt>
                <c:pt idx="1">
                  <c:v>186.3</c:v>
                </c:pt>
                <c:pt idx="2">
                  <c:v>119.9</c:v>
                </c:pt>
              </c:numCache>
            </c:numRef>
          </c:val>
        </c:ser>
        <c:ser>
          <c:idx val="1"/>
          <c:order val="1"/>
          <c:tx>
            <c:strRef>
              <c:f>Sheet1!$A$64</c:f>
              <c:strCache>
                <c:ptCount val="1"/>
                <c:pt idx="0">
                  <c:v>Нөхөн төлүүлсэн хувь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Sheet1!$B$62:$D$62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Sheet1!$B$64:$D$64</c:f>
              <c:numCache>
                <c:formatCode>General</c:formatCode>
                <c:ptCount val="3"/>
                <c:pt idx="0">
                  <c:v>59.3</c:v>
                </c:pt>
                <c:pt idx="1">
                  <c:v>43.4</c:v>
                </c:pt>
                <c:pt idx="2" formatCode="0.0">
                  <c:v>76.3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762624"/>
        <c:axId val="46780800"/>
      </c:barChart>
      <c:catAx>
        <c:axId val="4676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6780800"/>
        <c:crosses val="autoZero"/>
        <c:auto val="1"/>
        <c:lblAlgn val="ctr"/>
        <c:lblOffset val="100"/>
        <c:noMultiLvlLbl val="0"/>
      </c:catAx>
      <c:valAx>
        <c:axId val="46780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67626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1695445963991347E-2"/>
          <c:y val="0.9146499300667198"/>
          <c:w val="0.91198876456232447"/>
          <c:h val="7.1310843619708075E-2"/>
        </c:manualLayout>
      </c:layout>
      <c:overlay val="0"/>
      <c:txPr>
        <a:bodyPr/>
        <a:lstStyle/>
        <a:p>
          <a:pPr>
            <a:defRPr sz="11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Бүртгэгдсэн гэмт хэргийн тоо 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сүүлийн 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3 жилийн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2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 сарын байдлаар</a:t>
            </a:r>
          </a:p>
        </c:rich>
      </c:tx>
      <c:layout>
        <c:manualLayout>
          <c:xMode val="edge"/>
          <c:yMode val="edge"/>
          <c:x val="0.17998366013071895"/>
          <c:y val="4.629811898512686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6209150326797387E-2"/>
          <c:y val="0.20922681539807525"/>
          <c:w val="0.93888888888889044"/>
          <c:h val="0.49604604111985995"/>
        </c:manualLayout>
      </c:layout>
      <c:lineChart>
        <c:grouping val="standard"/>
        <c:varyColors val="0"/>
        <c:ser>
          <c:idx val="0"/>
          <c:order val="0"/>
          <c:tx>
            <c:strRef>
              <c:f>Sheet1!$A$70</c:f>
              <c:strCache>
                <c:ptCount val="1"/>
                <c:pt idx="0">
                  <c:v>гэмт хэргийн тоо</c:v>
                </c:pt>
              </c:strCache>
            </c:strRef>
          </c:tx>
          <c:dLbls>
            <c:dLbl>
              <c:idx val="0"/>
              <c:layout>
                <c:manualLayout>
                  <c:x val="-4.5424836601307188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594899902218107E-2"/>
                  <c:y val="-4.861165791776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77777777777832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Sheet1!$B$69:$D$69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Sheet1!$B$70:$D$70</c:f>
              <c:numCache>
                <c:formatCode>General</c:formatCode>
                <c:ptCount val="3"/>
                <c:pt idx="0">
                  <c:v>79</c:v>
                </c:pt>
                <c:pt idx="1">
                  <c:v>108</c:v>
                </c:pt>
                <c:pt idx="2">
                  <c:v>63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6796160"/>
        <c:axId val="46803200"/>
      </c:lineChart>
      <c:catAx>
        <c:axId val="4679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6803200"/>
        <c:crosses val="autoZero"/>
        <c:auto val="1"/>
        <c:lblAlgn val="ctr"/>
        <c:lblOffset val="100"/>
        <c:noMultiLvlLbl val="0"/>
      </c:catAx>
      <c:valAx>
        <c:axId val="46803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6796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mn-MN" sz="1200">
                <a:latin typeface="Arial" panose="020B0604020202020204" pitchFamily="34" charset="0"/>
                <a:cs typeface="Arial" panose="020B0604020202020204" pitchFamily="34" charset="0"/>
              </a:rPr>
              <a:t>Орон нутгийн төсөв жил бүрийн 2 сарын байдлаар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5994444444444444"/>
          <c:y val="2.527342830625691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OT.zarlaga!$K$73</c:f>
              <c:strCache>
                <c:ptCount val="1"/>
                <c:pt idx="0">
                  <c:v>Төсвийн зарлага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3.2586551077066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555555555555558E-3"/>
                  <c:y val="2.7155459230888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0862183692355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0862183692355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185067526415994E-16"/>
                  <c:y val="-2.1724367384711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OT.zarlaga!$J$74:$J$79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OT.zarlaga!$K$74:$K$79</c:f>
              <c:numCache>
                <c:formatCode>General</c:formatCode>
                <c:ptCount val="6"/>
                <c:pt idx="0">
                  <c:v>665.5</c:v>
                </c:pt>
                <c:pt idx="1">
                  <c:v>402.8</c:v>
                </c:pt>
                <c:pt idx="2">
                  <c:v>6089.4</c:v>
                </c:pt>
                <c:pt idx="3">
                  <c:v>7261.3</c:v>
                </c:pt>
                <c:pt idx="4">
                  <c:v>7447.9</c:v>
                </c:pt>
                <c:pt idx="5">
                  <c:v>5302.5</c:v>
                </c:pt>
              </c:numCache>
            </c:numRef>
          </c:val>
        </c:ser>
        <c:ser>
          <c:idx val="1"/>
          <c:order val="1"/>
          <c:tx>
            <c:strRef>
              <c:f>OT.zarlaga!$L$73</c:f>
              <c:strCache>
                <c:ptCount val="1"/>
                <c:pt idx="0">
                  <c:v>Төсвийн орлого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1.0862183692355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555555555555558E-3"/>
                  <c:y val="2.172436738471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1111111112E-2"/>
                  <c:y val="1.0862183692355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111111111111212E-2"/>
                  <c:y val="1.6293275538533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OT.zarlaga!$J$74:$J$79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OT.zarlaga!$L$74:$L$79</c:f>
              <c:numCache>
                <c:formatCode>General</c:formatCode>
                <c:ptCount val="6"/>
                <c:pt idx="0">
                  <c:v>1520.7</c:v>
                </c:pt>
                <c:pt idx="1">
                  <c:v>1310.2</c:v>
                </c:pt>
                <c:pt idx="2">
                  <c:v>13960.9</c:v>
                </c:pt>
                <c:pt idx="3" formatCode="0.0">
                  <c:v>2966</c:v>
                </c:pt>
                <c:pt idx="4">
                  <c:v>4445.2</c:v>
                </c:pt>
                <c:pt idx="5">
                  <c:v>3913.8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6855296"/>
        <c:axId val="46856832"/>
      </c:barChart>
      <c:catAx>
        <c:axId val="4685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6856832"/>
        <c:crosses val="autoZero"/>
        <c:auto val="1"/>
        <c:lblAlgn val="ctr"/>
        <c:lblOffset val="100"/>
        <c:noMultiLvlLbl val="0"/>
      </c:catAx>
      <c:valAx>
        <c:axId val="46856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85529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mn-MN" sz="1200">
                <a:latin typeface="Arial" panose="020B0604020202020204" pitchFamily="34" charset="0"/>
                <a:cs typeface="Arial" panose="020B0604020202020204" pitchFamily="34" charset="0"/>
              </a:rPr>
              <a:t>Банк, санхүү жил бүрийн 2 сарын байдлаар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Bank!$K$25</c:f>
              <c:strCache>
                <c:ptCount val="1"/>
                <c:pt idx="0">
                  <c:v>Зээлийн өрийн үлдэгдэл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Bank!$J$26:$J$31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Bank!$K$26:$K$31</c:f>
              <c:numCache>
                <c:formatCode>General</c:formatCode>
                <c:ptCount val="6"/>
                <c:pt idx="0">
                  <c:v>34655.4</c:v>
                </c:pt>
                <c:pt idx="1">
                  <c:v>53655.4</c:v>
                </c:pt>
                <c:pt idx="2">
                  <c:v>72397.2</c:v>
                </c:pt>
                <c:pt idx="3">
                  <c:v>96102.3</c:v>
                </c:pt>
                <c:pt idx="4">
                  <c:v>116997.4</c:v>
                </c:pt>
                <c:pt idx="5">
                  <c:v>119260.8</c:v>
                </c:pt>
              </c:numCache>
            </c:numRef>
          </c:val>
        </c:ser>
        <c:ser>
          <c:idx val="1"/>
          <c:order val="1"/>
          <c:tx>
            <c:strRef>
              <c:f>Bank!$L$25</c:f>
              <c:strCache>
                <c:ptCount val="1"/>
                <c:pt idx="0">
                  <c:v>Хадгаламж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111111111111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555555555555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3333333333333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11111111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66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Bank!$J$26:$J$31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Bank!$L$26:$L$31</c:f>
              <c:numCache>
                <c:formatCode>General</c:formatCode>
                <c:ptCount val="6"/>
                <c:pt idx="0">
                  <c:v>15789.4</c:v>
                </c:pt>
                <c:pt idx="1">
                  <c:v>22628.3</c:v>
                </c:pt>
                <c:pt idx="2" formatCode="0.0">
                  <c:v>30585</c:v>
                </c:pt>
                <c:pt idx="3">
                  <c:v>35459.5</c:v>
                </c:pt>
                <c:pt idx="4">
                  <c:v>38221.4</c:v>
                </c:pt>
                <c:pt idx="5">
                  <c:v>43137.1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1663232"/>
        <c:axId val="51664768"/>
      </c:barChart>
      <c:catAx>
        <c:axId val="5166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1664768"/>
        <c:crosses val="autoZero"/>
        <c:auto val="1"/>
        <c:lblAlgn val="ctr"/>
        <c:lblOffset val="100"/>
        <c:noMultiLvlLbl val="0"/>
      </c:catAx>
      <c:valAx>
        <c:axId val="51664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66323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pPr>
              <a:defRPr/>
            </a:pPr>
            <a:fld id="{B7B70FBA-8F27-45F6-8A8D-1B2EB9D0B5FE}" type="datetimeFigureOut">
              <a:rPr lang="en-US"/>
              <a:pPr>
                <a:defRPr/>
              </a:pPr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pPr>
              <a:defRPr/>
            </a:pPr>
            <a:fld id="{D041AF91-2A4B-4132-B198-9F37AA909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32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217" y="0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5327" y="4421823"/>
            <a:ext cx="564261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217" y="8842029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BD83F26-8DB8-4739-9019-EB39C7C9D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69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0840F3-C8AF-49C1-92A3-0B4EEBA1E94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CA9ABA9D-E84D-46F9-96C1-02AC81579C72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AFCA34FC-AFE7-4A7F-8AF8-6C80D84C9AB5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497FA868-1EED-4AF4-8B71-0B452EC0F552}" type="slidenum">
              <a:rPr lang="en-US" altLang="en-US" smtClean="0">
                <a:solidFill>
                  <a:srgbClr val="000000"/>
                </a:solidFill>
              </a:rPr>
              <a:pPr/>
              <a:t>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287695F7-9797-45BB-B833-2376FCC25F81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9A4CF956-4B96-46BC-9E65-E55454C9DCEC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59174-492A-4A7F-B819-8257C26CF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AD6A-6337-4BF4-947E-2E83FE090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05C4F-6417-422C-9F99-1DF5F8CB5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4EC17-D628-4C70-A38A-C35D65C9B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BA3FD-0115-4F76-9F8C-2EF215E3B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F7E69-F61F-4F79-89D1-33FD17AE0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600D-A590-4FAB-A447-DB3F7B8AF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D0F4-2136-4953-916A-FF98A17DD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0160A-EF60-4E55-948F-F5F60AE58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D0672-490A-4C40-A7CA-8F6056438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C5335-40FE-4E85-B00A-4AC148473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543D41-A6D1-43E9-82C0-FCD64A131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comb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90575" y="2819400"/>
            <a:ext cx="8153400" cy="1066800"/>
          </a:xfrm>
        </p:spPr>
        <p:txBody>
          <a:bodyPr/>
          <a:lstStyle/>
          <a:p>
            <a:pPr eaLnBrk="1" hangingPunct="1"/>
            <a:r>
              <a:rPr lang="mn-MN" altLang="en-US" sz="32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ХЭНТИЙ АЙМГИЙН НИЙГЭМ ЭДИЙН ЗАСГИЙН БАЙДАЛ</a:t>
            </a:r>
            <a:endParaRPr lang="en-US" altLang="en-US" sz="3200" b="1" dirty="0" smtClean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051" name="Picture 3" descr="nso_logo.jpg"/>
          <p:cNvPicPr>
            <a:picLocks noChangeAspect="1"/>
          </p:cNvPicPr>
          <p:nvPr/>
        </p:nvPicPr>
        <p:blipFill>
          <a:blip r:embed="rId4" cstate="print"/>
          <a:srcRect l="24696" t="16194" r="24290" b="17409"/>
          <a:stretch>
            <a:fillRect/>
          </a:stretch>
        </p:blipFill>
        <p:spPr bwMode="auto">
          <a:xfrm>
            <a:off x="5715000" y="1143000"/>
            <a:ext cx="1422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810000" y="5791200"/>
            <a:ext cx="2057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mn-MN" sz="20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Чингис </a:t>
            </a:r>
            <a:r>
              <a:rPr lang="mn-MN" sz="2000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хот</a:t>
            </a:r>
            <a:endParaRPr lang="en-US" sz="2000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mn-MN" sz="20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24000" y="4038600"/>
            <a:ext cx="701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ea typeface="Arial Unicode MS" pitchFamily="34" charset="-128"/>
                <a:cs typeface="Arial" charset="0"/>
              </a:rPr>
              <a:t>(</a:t>
            </a:r>
            <a:r>
              <a:rPr lang="mn-MN" altLang="en-US" sz="2800" b="1" dirty="0" smtClean="0">
                <a:solidFill>
                  <a:schemeClr val="accent6">
                    <a:lumMod val="75000"/>
                  </a:schemeClr>
                </a:solidFill>
                <a:ea typeface="Arial Unicode MS" pitchFamily="34" charset="-128"/>
                <a:cs typeface="Arial" charset="0"/>
              </a:rPr>
              <a:t>201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ea typeface="Arial Unicode MS" pitchFamily="34" charset="-128"/>
                <a:cs typeface="Arial" charset="0"/>
              </a:rPr>
              <a:t>6</a:t>
            </a:r>
            <a:r>
              <a:rPr lang="mn-MN" altLang="en-US" sz="2800" b="1" dirty="0" smtClean="0">
                <a:solidFill>
                  <a:schemeClr val="accent6">
                    <a:lumMod val="75000"/>
                  </a:schemeClr>
                </a:solidFill>
                <a:ea typeface="Arial Unicode MS" pitchFamily="34" charset="-128"/>
                <a:cs typeface="Arial" charset="0"/>
              </a:rPr>
              <a:t> оны </a:t>
            </a:r>
            <a:r>
              <a:rPr lang="en-US" altLang="en-US" sz="2800" b="1" dirty="0" smtClean="0">
                <a:solidFill>
                  <a:schemeClr val="accent6">
                    <a:lumMod val="75000"/>
                  </a:schemeClr>
                </a:solidFill>
                <a:ea typeface="Arial Unicode MS" pitchFamily="34" charset="-128"/>
                <a:cs typeface="Arial" charset="0"/>
              </a:rPr>
              <a:t>02</a:t>
            </a:r>
            <a:r>
              <a:rPr lang="mn-MN" altLang="en-US" sz="2800" b="1" dirty="0" smtClean="0">
                <a:solidFill>
                  <a:schemeClr val="accent6">
                    <a:lumMod val="75000"/>
                  </a:schemeClr>
                </a:solidFill>
                <a:ea typeface="Arial Unicode MS" pitchFamily="34" charset="-128"/>
                <a:cs typeface="Arial" charset="0"/>
              </a:rPr>
              <a:t> </a:t>
            </a:r>
            <a:r>
              <a:rPr lang="mn-MN" altLang="en-US" sz="2800" b="1" dirty="0">
                <a:solidFill>
                  <a:schemeClr val="accent6">
                    <a:lumMod val="75000"/>
                  </a:schemeClr>
                </a:solidFill>
                <a:ea typeface="Arial Unicode MS" pitchFamily="34" charset="-128"/>
                <a:cs typeface="Arial" charset="0"/>
              </a:rPr>
              <a:t>сарын байдлаар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ea typeface="Arial Unicode MS" pitchFamily="34" charset="-128"/>
                <a:cs typeface="Arial" charset="0"/>
              </a:rPr>
              <a:t>)</a:t>
            </a:r>
          </a:p>
        </p:txBody>
      </p:sp>
      <p:pic>
        <p:nvPicPr>
          <p:cNvPr id="4098" name="Picture 2" descr="http://khentii.nso.mn/uploads/site/19/site_config/logo/a5278377344e0ca6792ffb424ca99118d34d8d1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990600"/>
            <a:ext cx="1104900" cy="1524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2949515"/>
      </p:ext>
    </p:extLst>
  </p:cSld>
  <p:clrMapOvr>
    <a:masterClrMapping/>
  </p:clrMapOvr>
  <p:transition spd="slow">
    <p:circl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354013" y="1763713"/>
            <a:ext cx="84582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en-US" sz="4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AF4BD-C4B3-4A1F-98FB-342C0EB51AC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838200"/>
            <a:ext cx="769620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4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Анхаарал </a:t>
            </a:r>
            <a:r>
              <a:rPr lang="mn-MN" sz="4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тавьсанд баярлалаа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endParaRPr lang="en-US" dirty="0" smtClean="0"/>
          </a:p>
          <a:p>
            <a:pPr algn="r">
              <a:lnSpc>
                <a:spcPct val="150000"/>
              </a:lnSpc>
              <a:defRPr/>
            </a:pPr>
            <a:r>
              <a:rPr lang="mn-MN" dirty="0" smtClean="0">
                <a:solidFill>
                  <a:schemeClr val="accent6">
                    <a:lumMod val="75000"/>
                  </a:schemeClr>
                </a:solidFill>
              </a:rPr>
              <a:t>Веб хуудас</a:t>
            </a:r>
            <a:r>
              <a:rPr lang="mn-MN" dirty="0" smtClean="0"/>
              <a:t>: </a:t>
            </a:r>
            <a:r>
              <a:rPr lang="en-US" dirty="0" smtClean="0"/>
              <a:t>http://khentii.nso.mn</a:t>
            </a:r>
            <a:endParaRPr lang="en-US" b="1" i="1" dirty="0" smtClean="0">
              <a:latin typeface="Arial Mon" pitchFamily="34" charset="0"/>
            </a:endParaRPr>
          </a:p>
          <a:p>
            <a:pPr algn="r">
              <a:lnSpc>
                <a:spcPct val="150000"/>
              </a:lnSpc>
              <a:defRPr/>
            </a:pPr>
            <a:r>
              <a:rPr lang="mn-MN" dirty="0" smtClean="0">
                <a:solidFill>
                  <a:schemeClr val="accent6">
                    <a:lumMod val="75000"/>
                  </a:schemeClr>
                </a:solidFill>
              </a:rPr>
              <a:t>Мэйл</a:t>
            </a:r>
            <a:r>
              <a:rPr lang="mn-MN" dirty="0" smtClean="0"/>
              <a:t>:</a:t>
            </a:r>
            <a:r>
              <a:rPr lang="en-US" dirty="0" smtClean="0"/>
              <a:t>khentii@nso.mn</a:t>
            </a:r>
          </a:p>
          <a:p>
            <a:pPr algn="r">
              <a:lnSpc>
                <a:spcPct val="150000"/>
              </a:lnSpc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statistickhentii@yahoo.com</a:t>
            </a:r>
          </a:p>
          <a:p>
            <a:pPr algn="r">
              <a:defRPr/>
            </a:pPr>
            <a:endParaRPr lang="en-US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defRPr/>
            </a:pPr>
            <a:r>
              <a:rPr lang="mn-MN" b="1" i="1" dirty="0" smtClean="0">
                <a:solidFill>
                  <a:schemeClr val="tx2">
                    <a:lumMod val="75000"/>
                  </a:schemeClr>
                </a:solidFill>
              </a:rPr>
              <a:t>Холбоо барих: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70562303</a:t>
            </a:r>
          </a:p>
          <a:p>
            <a:pPr algn="r">
              <a:defRPr/>
            </a:pP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             70</a:t>
            </a:r>
            <a:r>
              <a:rPr lang="mn-MN" b="1" i="1" dirty="0" smtClean="0">
                <a:solidFill>
                  <a:schemeClr val="tx2">
                    <a:lumMod val="75000"/>
                  </a:schemeClr>
                </a:solidFill>
              </a:rPr>
              <a:t>562749</a:t>
            </a:r>
            <a:endParaRPr lang="en-US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defRPr/>
            </a:pPr>
            <a:endParaRPr lang="en-US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defRPr/>
            </a:pPr>
            <a:endParaRPr lang="mn-MN" b="1" i="1" dirty="0" smtClean="0">
              <a:solidFill>
                <a:srgbClr val="0070C0"/>
              </a:solidFill>
              <a:latin typeface="Arial Mon" pitchFamily="34" charset="0"/>
            </a:endParaRPr>
          </a:p>
          <a:p>
            <a:pPr algn="r">
              <a:defRPr/>
            </a:pPr>
            <a:endParaRPr lang="mn-MN" b="1" i="1" dirty="0" smtClean="0">
              <a:solidFill>
                <a:srgbClr val="0070C0"/>
              </a:solidFill>
              <a:latin typeface="Arial Mon" pitchFamily="34" charset="0"/>
            </a:endParaRPr>
          </a:p>
          <a:p>
            <a:pPr algn="r">
              <a:defRPr/>
            </a:pPr>
            <a:endParaRPr lang="mn-MN" b="1" i="1" dirty="0" smtClean="0">
              <a:solidFill>
                <a:srgbClr val="0070C0"/>
              </a:solidFill>
            </a:endParaRPr>
          </a:p>
          <a:p>
            <a:pPr algn="r">
              <a:defRPr/>
            </a:pPr>
            <a:endParaRPr lang="mn-MN" b="1" i="1" dirty="0">
              <a:solidFill>
                <a:srgbClr val="0070C0"/>
              </a:solidFill>
              <a:latin typeface="Arial Mon" pitchFamily="34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334000"/>
            <a:ext cx="6629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956127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533400" y="6858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МУ-ЫН НИЙГЭМ, ЭДИЙН ЗАСГИЙН БАЙДАЛ - Үндсэн үзүүлэлт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903420"/>
              </p:ext>
            </p:extLst>
          </p:nvPr>
        </p:nvGraphicFramePr>
        <p:xfrm>
          <a:off x="533399" y="1371600"/>
          <a:ext cx="8001001" cy="2438400"/>
        </p:xfrm>
        <a:graphic>
          <a:graphicData uri="http://schemas.openxmlformats.org/drawingml/2006/table">
            <a:tbl>
              <a:tblPr/>
              <a:tblGrid>
                <a:gridCol w="3783514"/>
                <a:gridCol w="1245687"/>
                <a:gridCol w="245643"/>
                <a:gridCol w="1049757"/>
                <a:gridCol w="234850"/>
                <a:gridCol w="1441550"/>
              </a:tblGrid>
              <a:tr h="4538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II</a:t>
                      </a:r>
                      <a:endParaRPr kumimoji="0" lang="en-US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 II</a:t>
                      </a:r>
                      <a:endParaRPr kumimoji="0" lang="en-US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II</a:t>
                      </a:r>
                      <a:endParaRPr kumimoji="0" lang="mn-MN" sz="14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2015 II</a:t>
                      </a: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47472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Нийгмийн статистикийн үзүүлэлт</a:t>
                      </a:r>
                    </a:p>
                  </a:txBody>
                  <a:tcPr marL="21490" marR="214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Хүн амын төрөлт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</a:t>
                      </a:r>
                      <a:endParaRPr lang="en-US" sz="1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Хүн амын нас баралт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US" sz="1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mn-MN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mn-MN" sz="14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r>
                        <a:rPr lang="en-US" sz="14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</a:t>
                      </a:r>
                      <a:endParaRPr lang="en-US" sz="1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Бүртгэлтэй ажилгүй иргэд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1240</a:t>
                      </a:r>
                      <a:endParaRPr lang="en-US" sz="1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1053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84.9</a:t>
                      </a:r>
                      <a:endParaRPr lang="en-US" sz="1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Бүртгэгдсэн гэмт хэргийн тоо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en-US" sz="1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58.3</a:t>
                      </a:r>
                      <a:endParaRPr lang="en-US" sz="1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7525828" y="1610264"/>
            <a:ext cx="685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99" name="Text Box 1"/>
          <p:cNvSpPr txBox="1">
            <a:spLocks noChangeArrowheads="1"/>
          </p:cNvSpPr>
          <p:nvPr/>
        </p:nvSpPr>
        <p:spPr bwMode="auto">
          <a:xfrm>
            <a:off x="7200900" y="1600200"/>
            <a:ext cx="1905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tIns="2286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mn-MN" altLang="en-US" sz="13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100" name="Text Box 1"/>
          <p:cNvSpPr txBox="1">
            <a:spLocks noChangeArrowheads="1"/>
          </p:cNvSpPr>
          <p:nvPr/>
        </p:nvSpPr>
        <p:spPr bwMode="auto">
          <a:xfrm>
            <a:off x="8322693" y="1500996"/>
            <a:ext cx="1905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tIns="2286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mn-MN" altLang="en-US" sz="1300" b="1" dirty="0">
                <a:solidFill>
                  <a:schemeClr val="bg1"/>
                </a:solidFill>
                <a:latin typeface="Arial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45395095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77174" y="707487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МУ-ЫН НИЙГЭМ, ЭДИЙН ЗАСГИЙН БАЙДАЛ - Үндсэн үзүүлэлт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942437"/>
              </p:ext>
            </p:extLst>
          </p:nvPr>
        </p:nvGraphicFramePr>
        <p:xfrm>
          <a:off x="762001" y="1257299"/>
          <a:ext cx="7924800" cy="3162302"/>
        </p:xfrm>
        <a:graphic>
          <a:graphicData uri="http://schemas.openxmlformats.org/drawingml/2006/table">
            <a:tbl>
              <a:tblPr/>
              <a:tblGrid>
                <a:gridCol w="4314613"/>
                <a:gridCol w="1232746"/>
                <a:gridCol w="1232749"/>
                <a:gridCol w="1144692"/>
              </a:tblGrid>
              <a:tr h="474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86" marR="878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II</a:t>
                      </a:r>
                      <a:endParaRPr kumimoji="0" lang="en-US" sz="12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II</a:t>
                      </a:r>
                      <a:endParaRPr kumimoji="0" lang="en-US" sz="12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II </a:t>
                      </a:r>
                      <a:b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2015 II</a:t>
                      </a: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39578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Эдийн засгийн статистикийн үзүүлэлтүүд </a:t>
                      </a:r>
                    </a:p>
                  </a:txBody>
                  <a:tcPr marL="8786" marR="878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8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 үйлдвэрийн салбарын нийт үйлдвэрлэл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дэд салбараар сая. төг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1521.5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1566.9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102.9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06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-Уул уурхай, олборлох үйлдвэр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283.1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285.1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100.7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06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-Боловсруулах аж үйлдвэр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494.5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375.5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75.9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6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-Цахилгаан, дулааны эрчим хүч, усан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хангамж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743.9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906.3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121.8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Хувийн тээврийн тээврээр зорчигчид, мян.хүн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4.2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116.7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Автотээврийн тээврээр зорчигчид, мян.хүн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4.8 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8496300" y="13716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000"/>
            </a:pPr>
            <a:r>
              <a:rPr lang="mn-MN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848600" y="1478711"/>
            <a:ext cx="6477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2385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ChangeArrowheads="1"/>
          </p:cNvSpPr>
          <p:nvPr/>
        </p:nvSpPr>
        <p:spPr bwMode="auto">
          <a:xfrm>
            <a:off x="533400" y="666750"/>
            <a:ext cx="8464550" cy="400050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Clr>
                <a:srgbClr val="984807"/>
              </a:buClr>
              <a:buSzPct val="80000"/>
              <a:buFontTx/>
              <a:buNone/>
            </a:pPr>
            <a:r>
              <a:rPr lang="mn-MN" altLang="en-US" sz="2000" b="1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" y="4038600"/>
            <a:ext cx="89916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43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9006200"/>
              </p:ext>
            </p:extLst>
          </p:nvPr>
        </p:nvGraphicFramePr>
        <p:xfrm>
          <a:off x="76200" y="1371600"/>
          <a:ext cx="4343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277403267"/>
              </p:ext>
            </p:extLst>
          </p:nvPr>
        </p:nvGraphicFramePr>
        <p:xfrm>
          <a:off x="4765675" y="1219200"/>
          <a:ext cx="4232275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466078253"/>
              </p:ext>
            </p:extLst>
          </p:nvPr>
        </p:nvGraphicFramePr>
        <p:xfrm>
          <a:off x="152400" y="4114800"/>
          <a:ext cx="4191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08287388"/>
              </p:ext>
            </p:extLst>
          </p:nvPr>
        </p:nvGraphicFramePr>
        <p:xfrm>
          <a:off x="4765674" y="4191000"/>
          <a:ext cx="4232275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2" name="Straight Connector 11"/>
          <p:cNvCxnSpPr/>
          <p:nvPr/>
        </p:nvCxnSpPr>
        <p:spPr>
          <a:xfrm flipH="1">
            <a:off x="4572000" y="1143000"/>
            <a:ext cx="31353" cy="50292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41987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6858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56249" y="40386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54747" y="1085850"/>
            <a:ext cx="0" cy="295275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749" y="3810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34049028"/>
              </p:ext>
            </p:extLst>
          </p:nvPr>
        </p:nvGraphicFramePr>
        <p:xfrm>
          <a:off x="76200" y="1219200"/>
          <a:ext cx="4419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960885"/>
              </p:ext>
            </p:extLst>
          </p:nvPr>
        </p:nvGraphicFramePr>
        <p:xfrm>
          <a:off x="4648200" y="1108854"/>
          <a:ext cx="4343400" cy="2701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867339014"/>
              </p:ext>
            </p:extLst>
          </p:nvPr>
        </p:nvGraphicFramePr>
        <p:xfrm>
          <a:off x="593785" y="4343400"/>
          <a:ext cx="7772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05794635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657375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Төсөв, банк санхүү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3678238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74687" y="1078991"/>
            <a:ext cx="11113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3439064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662" y="3459956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380128"/>
              </p:ext>
            </p:extLst>
          </p:nvPr>
        </p:nvGraphicFramePr>
        <p:xfrm>
          <a:off x="1371600" y="1102787"/>
          <a:ext cx="6629400" cy="2324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732360"/>
              </p:ext>
            </p:extLst>
          </p:nvPr>
        </p:nvGraphicFramePr>
        <p:xfrm>
          <a:off x="1066800" y="3810000"/>
          <a:ext cx="6858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10963300"/>
      </p:ext>
    </p:extLst>
  </p:cSld>
  <p:clrMapOvr>
    <a:masterClrMapping/>
  </p:clrMapOvr>
  <p:transition advClick="0" advTm="10000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49857" y="6858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066800" y="33528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55688" y="1219200"/>
            <a:ext cx="11112" cy="51054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9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997793"/>
              </p:ext>
            </p:extLst>
          </p:nvPr>
        </p:nvGraphicFramePr>
        <p:xfrm>
          <a:off x="1333500" y="1265208"/>
          <a:ext cx="6858000" cy="1920548"/>
        </p:xfrm>
        <a:graphic>
          <a:graphicData uri="http://schemas.openxmlformats.org/drawingml/2006/table">
            <a:tbl>
              <a:tblPr/>
              <a:tblGrid>
                <a:gridCol w="2502568"/>
                <a:gridCol w="1491916"/>
                <a:gridCol w="1491916"/>
                <a:gridCol w="1371600"/>
              </a:tblGrid>
              <a:tr h="18046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mn-MN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Бүтээгдэхүүн үйлдвэрлэлт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46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mn-MN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/ салбарын ангиллаар /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50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сая.төг</a:t>
                      </a:r>
                      <a:endParaRPr lang="en-US" sz="11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6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II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mn-MN" sz="1100" b="1" i="0" u="none" strike="noStrike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mn-MN" sz="1100" b="1" i="0" u="none" strike="noStrike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</a:tr>
              <a:tr h="194885">
                <a:tc>
                  <a:txBody>
                    <a:bodyPr/>
                    <a:lstStyle/>
                    <a:p>
                      <a:pPr algn="ctr" fontAlgn="b"/>
                      <a:r>
                        <a:rPr lang="mn-MN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Дулаан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780.7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743.9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906.3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1794">
                <a:tc>
                  <a:txBody>
                    <a:bodyPr/>
                    <a:lstStyle/>
                    <a:p>
                      <a:pPr algn="ctr" fontAlgn="b"/>
                      <a:r>
                        <a:rPr lang="mn-MN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Олборлох үйлдвэр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16775">
                <a:tc>
                  <a:txBody>
                    <a:bodyPr/>
                    <a:lstStyle/>
                    <a:p>
                      <a:pPr algn="ctr" fontAlgn="b"/>
                      <a:r>
                        <a:rPr lang="mn-MN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Боловсруулах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449.2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355.7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812">
                <a:tc>
                  <a:txBody>
                    <a:bodyPr/>
                    <a:lstStyle/>
                    <a:p>
                      <a:pPr algn="ctr" fontAlgn="b"/>
                      <a:r>
                        <a:rPr lang="mn-MN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 болвсруулах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26200">
                <a:tc>
                  <a:txBody>
                    <a:bodyPr/>
                    <a:lstStyle/>
                    <a:p>
                      <a:pPr algn="ctr" fontAlgn="b"/>
                      <a:r>
                        <a:rPr lang="mn-MN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Аж үйлдвэр бүгд               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1362.8</a:t>
                      </a:r>
                      <a:endParaRPr lang="en-US" sz="11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1521.5</a:t>
                      </a:r>
                      <a:endParaRPr lang="en-US" sz="11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1566.9</a:t>
                      </a:r>
                      <a:endParaRPr lang="en-US" sz="11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497567"/>
              </p:ext>
            </p:extLst>
          </p:nvPr>
        </p:nvGraphicFramePr>
        <p:xfrm>
          <a:off x="1524000" y="3505200"/>
          <a:ext cx="66294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7433215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59920" y="698982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60115" y="11430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7" y="3124199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mn-MN" altLang="en-US" sz="1200" smtClean="0">
                <a:solidFill>
                  <a:srgbClr val="898989"/>
                </a:solidFill>
              </a:rPr>
              <a:t>9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264096"/>
              </p:ext>
            </p:extLst>
          </p:nvPr>
        </p:nvGraphicFramePr>
        <p:xfrm>
          <a:off x="1143000" y="1447800"/>
          <a:ext cx="7086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0621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FFD0FC-F89C-4CE1-BB3F-F7D9D4C89454}" type="slidenum">
              <a:rPr lang="en-US" altLang="en-US" sz="1200" smtClean="0">
                <a:solidFill>
                  <a:srgbClr val="898989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smtClean="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02412" y="635479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- Тээвэр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3678238"/>
            <a:ext cx="76962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457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268113891"/>
              </p:ext>
            </p:extLst>
          </p:nvPr>
        </p:nvGraphicFramePr>
        <p:xfrm>
          <a:off x="1476375" y="3810000"/>
          <a:ext cx="5943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488620"/>
              </p:ext>
            </p:extLst>
          </p:nvPr>
        </p:nvGraphicFramePr>
        <p:xfrm>
          <a:off x="1447800" y="1905719"/>
          <a:ext cx="5867401" cy="1233528"/>
        </p:xfrm>
        <a:graphic>
          <a:graphicData uri="http://schemas.openxmlformats.org/drawingml/2006/table">
            <a:tbl>
              <a:tblPr/>
              <a:tblGrid>
                <a:gridCol w="1447800"/>
                <a:gridCol w="676603"/>
                <a:gridCol w="968265"/>
                <a:gridCol w="924911"/>
                <a:gridCol w="924911"/>
                <a:gridCol w="924911"/>
              </a:tblGrid>
              <a:tr h="380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6047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Хувийн тээвэр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вто тээврийн </a:t>
                      </a:r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газар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rtl="0" fontAlgn="b"/>
                      <a:endParaRPr lang="mn-MN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362200" y="1143000"/>
            <a:ext cx="4171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sz="1200" b="1" i="0" u="none" strike="noStrike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Шуудан үйлчилгээний газрын зорчигчдийн тоо  </a:t>
            </a:r>
            <a:r>
              <a:rPr lang="mn-MN" sz="1200" b="1" i="0" u="none" strike="noStrike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200" b="1" i="0" u="none" strike="noStrike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200" b="1" i="0" u="none" strike="noStrike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1" i="0" u="none" strike="noStrike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r>
              <a:rPr lang="mn-MN" sz="1200" b="1" i="0" u="none" strike="noStrike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-р </a:t>
            </a:r>
            <a:r>
              <a:rPr lang="mn-MN" sz="1200" b="1" i="0" u="none" strike="noStrike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сарын </a:t>
            </a:r>
            <a:r>
              <a:rPr lang="mn-MN" sz="1200" b="1" i="0" u="none" strike="noStrike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байдлаар,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1" i="0" u="none" strike="noStrike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мян.хүн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09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6414</TotalTime>
  <Words>489</Words>
  <Application>Microsoft Office PowerPoint</Application>
  <PresentationFormat>On-screen Show (4:3)</PresentationFormat>
  <Paragraphs>220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Theme1</vt:lpstr>
      <vt:lpstr>ХЭНТИЙ АЙМГИЙН НИЙГЭМ ЭДИЙН ЗАСГИЙН БАЙДАЛ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2007 ÎÍÛ ÕÀÃÀÑ ÆÈËÈÉÍ ÌÀË  ÒÎÎËËÎÃÎ, ÒÓÐØÈËÒÛÍ ТҮҮВЭР  СУДÀËÃÀÀÍÄ ÇÎÐÈÓËÑÀÍ ÑÓÐÃÀËÒ</dc:title>
  <dc:creator>nso</dc:creator>
  <cp:lastModifiedBy>Ononchimeg_B</cp:lastModifiedBy>
  <cp:revision>378</cp:revision>
  <cp:lastPrinted>2016-01-25T08:06:50Z</cp:lastPrinted>
  <dcterms:created xsi:type="dcterms:W3CDTF">2007-04-30T00:57:31Z</dcterms:created>
  <dcterms:modified xsi:type="dcterms:W3CDTF">2020-02-14T09:56:13Z</dcterms:modified>
</cp:coreProperties>
</file>