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1"/>
  </p:notesMasterIdLst>
  <p:handoutMasterIdLst>
    <p:handoutMasterId r:id="rId12"/>
  </p:handoutMasterIdLst>
  <p:sldIdLst>
    <p:sldId id="288" r:id="rId2"/>
    <p:sldId id="281" r:id="rId3"/>
    <p:sldId id="287" r:id="rId4"/>
    <p:sldId id="275" r:id="rId5"/>
    <p:sldId id="279" r:id="rId6"/>
    <p:sldId id="283" r:id="rId7"/>
    <p:sldId id="284" r:id="rId8"/>
    <p:sldId id="285" r:id="rId9"/>
    <p:sldId id="280" r:id="rId1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Mo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Mo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Mo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Mo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Mo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483" autoAdjust="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anchimeg\Desktop\&#1093;&#1101;&#1074;&#1083;&#1101;&#1083;&#1080;&#1081;&#1085;%20&#1073;&#1072;&#1075;&#1072;%20&#1093;&#1091;&#1088;&#1072;&#1083;%206-&#1088;%20&#1089;&#1072;&#1088;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200">
                <a:latin typeface="Arial" pitchFamily="34" charset="0"/>
                <a:cs typeface="Arial" pitchFamily="34" charset="0"/>
              </a:rPr>
              <a:t>Хүн амын төрөлт,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нас баралт, ердийн цэвэр өсөлт  сүүлийн 3 жилийн 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6 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сарын байдлаар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29204403172677E-5"/>
          <c:y val="0.15105606590842821"/>
          <c:w val="0.9761648181074144"/>
          <c:h val="0.578937372411782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9.5238095238095281E-3"/>
                  <c:y val="-1.9002373266033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492063492063509E-3"/>
                  <c:y val="-2.4431622770614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73015873015877E-3"/>
                  <c:y val="-2.714624752290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Sheet1!$B$26:$D$26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Ердийн цэвэр өсөлт</c:v>
                </c:pt>
              </c:strCache>
            </c:strRef>
          </c:cat>
          <c:val>
            <c:numRef>
              <c:f>Sheet1!$B$27:$D$27</c:f>
              <c:numCache>
                <c:formatCode>General</c:formatCode>
                <c:ptCount val="3"/>
                <c:pt idx="0">
                  <c:v>874</c:v>
                </c:pt>
                <c:pt idx="1">
                  <c:v>159</c:v>
                </c:pt>
                <c:pt idx="2">
                  <c:v>715</c:v>
                </c:pt>
              </c:numCache>
            </c:numRef>
          </c:val>
        </c:ser>
        <c:ser>
          <c:idx val="1"/>
          <c:order val="1"/>
          <c:tx>
            <c:strRef>
              <c:f>Sheet1!$A$28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1587301587301604E-3"/>
                  <c:y val="-2.6346608845871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841269841269849E-3"/>
                  <c:y val="-3.097621967341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2604E-3"/>
                  <c:y val="-2.3148148148148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Sheet1!$B$26:$D$26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Ердийн цэвэр өсөлт</c:v>
                </c:pt>
              </c:strCache>
            </c:strRef>
          </c:cat>
          <c:val>
            <c:numRef>
              <c:f>Sheet1!$B$28:$D$28</c:f>
              <c:numCache>
                <c:formatCode>General</c:formatCode>
                <c:ptCount val="3"/>
                <c:pt idx="0">
                  <c:v>834</c:v>
                </c:pt>
                <c:pt idx="1">
                  <c:v>177</c:v>
                </c:pt>
                <c:pt idx="2">
                  <c:v>657</c:v>
                </c:pt>
              </c:numCache>
            </c:numRef>
          </c:val>
        </c:ser>
        <c:ser>
          <c:idx val="2"/>
          <c:order val="2"/>
          <c:tx>
            <c:strRef>
              <c:f>Sheet1!$A$29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3.0555555555555589E-2"/>
                  <c:y val="-1.388888888888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08E-2"/>
                  <c:y val="-1.388888888888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88888888888889E-2"/>
                  <c:y val="-1.8518518518518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Sheet1!$B$26:$D$26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Ердийн цэвэр өсөлт</c:v>
                </c:pt>
              </c:strCache>
            </c:strRef>
          </c:cat>
          <c:val>
            <c:numRef>
              <c:f>Sheet1!$B$29:$D$29</c:f>
              <c:numCache>
                <c:formatCode>General</c:formatCode>
                <c:ptCount val="3"/>
                <c:pt idx="0">
                  <c:v>708</c:v>
                </c:pt>
                <c:pt idx="1">
                  <c:v>169</c:v>
                </c:pt>
                <c:pt idx="2">
                  <c:v>539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4455552"/>
        <c:axId val="144457088"/>
        <c:axId val="0"/>
      </c:bar3DChart>
      <c:catAx>
        <c:axId val="1444555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4457088"/>
        <c:crosses val="autoZero"/>
        <c:auto val="1"/>
        <c:lblAlgn val="ctr"/>
        <c:lblOffset val="100"/>
        <c:noMultiLvlLbl val="0"/>
      </c:catAx>
      <c:valAx>
        <c:axId val="144457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4455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978871391076116"/>
          <c:y val="0.87319444444444638"/>
          <c:w val="0.70708923884514463"/>
          <c:h val="0.11149496937882766"/>
        </c:manualLayout>
      </c:layout>
      <c:overlay val="0"/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r>
              <a:rPr lang="mn-MN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Гэмт хэргийн улмаас гэмтсэн, нас барсан иргэд сүүлийн    3 жилийн байдлаар</a:t>
            </a:r>
            <a:endParaRPr lang="en-US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4427165354330709"/>
          <c:y val="4.972078421234118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446885076996949E-2"/>
          <c:y val="0.16225940507436581"/>
          <c:w val="0.93888888888889033"/>
          <c:h val="0.609585758009921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Sheet1!$A$55</c:f>
              <c:strCache>
                <c:ptCount val="1"/>
                <c:pt idx="0">
                  <c:v>Гэмтсэн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6666666666666701E-2"/>
                  <c:y val="-2.7777777777777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3.2407407407407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701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Sheet1!$D$54:$F$54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Sheet1!$D$55:$F$55</c:f>
              <c:numCache>
                <c:formatCode>General</c:formatCode>
                <c:ptCount val="3"/>
                <c:pt idx="0">
                  <c:v>87</c:v>
                </c:pt>
                <c:pt idx="1">
                  <c:v>81</c:v>
                </c:pt>
                <c:pt idx="2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Sheet1!$A$56</c:f>
              <c:strCache>
                <c:ptCount val="1"/>
                <c:pt idx="0">
                  <c:v>Нас барсан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5000000000000001E-2"/>
                  <c:y val="-2.7777777777777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51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701E-2"/>
                  <c:y val="-3.2407407407407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Sheet1!$D$54:$F$54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Sheet1!$D$56:$F$56</c:f>
              <c:numCache>
                <c:formatCode>General</c:formatCode>
                <c:ptCount val="3"/>
                <c:pt idx="0">
                  <c:v>9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2899456"/>
        <c:axId val="202900992"/>
        <c:axId val="0"/>
      </c:bar3DChart>
      <c:catAx>
        <c:axId val="20289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2900992"/>
        <c:crosses val="autoZero"/>
        <c:auto val="1"/>
        <c:lblAlgn val="ctr"/>
        <c:lblOffset val="100"/>
        <c:noMultiLvlLbl val="0"/>
      </c:catAx>
      <c:valAx>
        <c:axId val="202900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028994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329281329868937"/>
          <c:y val="0.8656251822688843"/>
          <c:w val="0.53972440944882083"/>
          <c:h val="0.10686533974919801"/>
        </c:manualLayout>
      </c:layout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mn-MN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Гэмт хэргийн улмаас учирсан</a:t>
            </a:r>
            <a:r>
              <a:rPr lang="mn-MN" sz="1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хохирол,нөхөн төлүүлэлт сүүлийн 3 жилийн 6 сарын байдлаар</a:t>
            </a:r>
            <a:endParaRPr lang="en-US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4489454443194599"/>
          <c:y val="2.602741192588343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085831464050095E-4"/>
          <c:y val="0.21216251824750718"/>
          <c:w val="0.93888888888889033"/>
          <c:h val="0.56223043160988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Sheet1!$A$63</c:f>
              <c:strCache>
                <c:ptCount val="1"/>
                <c:pt idx="0">
                  <c:v>Учирсан хохирол/сая. төг/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Sheet1!$B$62:$D$62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Sheet1!$B$63:$D$63</c:f>
              <c:numCache>
                <c:formatCode>0.0</c:formatCode>
                <c:ptCount val="3"/>
                <c:pt idx="0">
                  <c:v>592.5</c:v>
                </c:pt>
                <c:pt idx="1">
                  <c:v>517.6</c:v>
                </c:pt>
                <c:pt idx="2">
                  <c:v>403.9</c:v>
                </c:pt>
              </c:numCache>
            </c:numRef>
          </c:val>
        </c:ser>
        <c:ser>
          <c:idx val="1"/>
          <c:order val="1"/>
          <c:tx>
            <c:strRef>
              <c:f>Sheet1!$A$64</c:f>
              <c:strCache>
                <c:ptCount val="1"/>
                <c:pt idx="0">
                  <c:v>Нөхөн төлүүлэлт /сая.төг/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999999999999897E-2"/>
                  <c:y val="-1.3888888888888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Sheet1!$B$62:$D$62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Sheet1!$B$64:$D$64</c:f>
              <c:numCache>
                <c:formatCode>0.0</c:formatCode>
                <c:ptCount val="3"/>
                <c:pt idx="0" formatCode="General">
                  <c:v>414.2</c:v>
                </c:pt>
                <c:pt idx="1">
                  <c:v>303.8</c:v>
                </c:pt>
                <c:pt idx="2">
                  <c:v>296.89999999999986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241719552"/>
        <c:axId val="241895296"/>
        <c:axId val="0"/>
      </c:bar3DChart>
      <c:catAx>
        <c:axId val="24171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1895296"/>
        <c:crosses val="autoZero"/>
        <c:auto val="1"/>
        <c:lblAlgn val="ctr"/>
        <c:lblOffset val="100"/>
        <c:noMultiLvlLbl val="0"/>
      </c:catAx>
      <c:valAx>
        <c:axId val="2418952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41719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0311211098612714E-2"/>
          <c:y val="0.86087962962962983"/>
          <c:w val="0.87425829583802062"/>
          <c:h val="0.13912037037037039"/>
        </c:manualLayout>
      </c:layout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r>
              <a:rPr lang="mn-MN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Бүртгэгдсэн гэмт хэргийн тоо сүүлийн      </a:t>
            </a:r>
          </a:p>
          <a:p>
            <a:pPr>
              <a:defRPr sz="1400">
                <a:solidFill>
                  <a:schemeClr val="tx1"/>
                </a:solidFill>
              </a:defRPr>
            </a:pPr>
            <a:r>
              <a:rPr lang="mn-MN"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 жилийн 6 сарын байдлаар</a:t>
            </a:r>
            <a:endParaRPr lang="mn-MN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406545711314364E-2"/>
          <c:y val="0.34713474012454082"/>
          <c:w val="0.85580371327218241"/>
          <c:h val="0.36095970167560171"/>
        </c:manualLayout>
      </c:layout>
      <c:lineChart>
        <c:grouping val="standard"/>
        <c:varyColors val="0"/>
        <c:ser>
          <c:idx val="0"/>
          <c:order val="0"/>
          <c:tx>
            <c:strRef>
              <c:f>Sheet1!$A$70</c:f>
              <c:strCache>
                <c:ptCount val="1"/>
                <c:pt idx="0">
                  <c:v>гэмт хэргийн тоо</c:v>
                </c:pt>
              </c:strCache>
            </c:strRef>
          </c:tx>
          <c:spPr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4.1666666666666664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88888888888889E-2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00000000000001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Sheet1!$B$69:$D$69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Sheet1!$B$70:$D$70</c:f>
              <c:numCache>
                <c:formatCode>General</c:formatCode>
                <c:ptCount val="3"/>
                <c:pt idx="0">
                  <c:v>227</c:v>
                </c:pt>
                <c:pt idx="1">
                  <c:v>226</c:v>
                </c:pt>
                <c:pt idx="2">
                  <c:v>193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5045888"/>
        <c:axId val="135046656"/>
      </c:lineChart>
      <c:catAx>
        <c:axId val="1350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5046656"/>
        <c:crosses val="autoZero"/>
        <c:auto val="1"/>
        <c:lblAlgn val="ctr"/>
        <c:lblOffset val="100"/>
        <c:noMultiLvlLbl val="0"/>
      </c:catAx>
      <c:valAx>
        <c:axId val="135046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5045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6807928490070842E-2"/>
          <c:y val="0.90729184893554971"/>
          <c:w val="0.46249517159411685"/>
          <c:h val="7.4457932341790836E-2"/>
        </c:manualLayout>
      </c:layout>
      <c:overlay val="0"/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Нийгмийн даатгалд даатгуулагчдын</a:t>
            </a:r>
            <a:r>
              <a:rPr lang="mn-MN" sz="1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тоо сүүлийн    </a:t>
            </a:r>
          </a:p>
          <a:p>
            <a: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 жилийн 6 сарын байдлаар</a:t>
            </a:r>
            <a:endParaRPr lang="en-US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2471663748643827"/>
          <c:y val="3.235287311938055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283968925507704E-2"/>
          <c:y val="0.17555509276734363"/>
          <c:w val="0.94171603107449264"/>
          <c:h val="0.604508136097218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Sheet1!$A$97</c:f>
              <c:strCache>
                <c:ptCount val="1"/>
                <c:pt idx="0">
                  <c:v>Сайн дурын даатгуулагч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5.015911696256925E-3"/>
                  <c:y val="-3.9319940473119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368882274790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15911696256925E-3"/>
                  <c:y val="-2.1844411373955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Sheet1!$B$96:$D$96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Sheet1!$B$97:$D$97</c:f>
              <c:numCache>
                <c:formatCode>General</c:formatCode>
                <c:ptCount val="3"/>
                <c:pt idx="0">
                  <c:v>3743</c:v>
                </c:pt>
                <c:pt idx="1">
                  <c:v>4283</c:v>
                </c:pt>
                <c:pt idx="2">
                  <c:v>4115</c:v>
                </c:pt>
              </c:numCache>
            </c:numRef>
          </c:val>
        </c:ser>
        <c:ser>
          <c:idx val="1"/>
          <c:order val="1"/>
          <c:tx>
            <c:strRef>
              <c:f>Sheet1!$A$98</c:f>
              <c:strCache>
                <c:ptCount val="1"/>
                <c:pt idx="0">
                  <c:v>Заавал даатуулагч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3.4951058198327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15911696256925E-3"/>
                  <c:y val="-3.9319940473119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31823392513765E-2"/>
                  <c:y val="-2.1844411373955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Sheet1!$B$96:$D$96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Sheet1!$B$98:$D$98</c:f>
              <c:numCache>
                <c:formatCode>General</c:formatCode>
                <c:ptCount val="3"/>
                <c:pt idx="0">
                  <c:v>10241</c:v>
                </c:pt>
                <c:pt idx="1">
                  <c:v>10169</c:v>
                </c:pt>
                <c:pt idx="2">
                  <c:v>10561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861376"/>
        <c:axId val="135862912"/>
        <c:axId val="0"/>
      </c:bar3DChart>
      <c:catAx>
        <c:axId val="1358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5862912"/>
        <c:crosses val="autoZero"/>
        <c:auto val="1"/>
        <c:lblAlgn val="ctr"/>
        <c:lblOffset val="100"/>
        <c:noMultiLvlLbl val="0"/>
      </c:catAx>
      <c:valAx>
        <c:axId val="135862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5861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4179893500741"/>
          <c:y val="0.89304356979650623"/>
          <c:w val="0.7665604570403951"/>
          <c:h val="0.10695643020349359"/>
        </c:manualLayout>
      </c:layout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r>
              <a:rPr lang="mn-MN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Тэтгэвэр авагчдын</a:t>
            </a:r>
            <a:r>
              <a:rPr lang="mn-MN" sz="1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тоо сүүлийн 3 жилийн байдлаар</a:t>
            </a:r>
            <a:endParaRPr lang="en-US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3185696909385874"/>
          <c:y val="5.506492530464571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362739255375905E-2"/>
          <c:y val="0.16591958063940368"/>
          <c:w val="0.94163726074462417"/>
          <c:h val="0.607025402851958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Sheet1!$A$105</c:f>
              <c:strCache>
                <c:ptCount val="1"/>
                <c:pt idx="0">
                  <c:v>Өндөр настаны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2345679012345684E-2"/>
                  <c:y val="-3.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45679012345684E-2"/>
                  <c:y val="-3.33333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105E-2"/>
                  <c:y val="-3.3333333333333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Sheet1!$B$104:$D$104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Sheet1!$B$105:$D$105</c:f>
              <c:numCache>
                <c:formatCode>General</c:formatCode>
                <c:ptCount val="3"/>
                <c:pt idx="0">
                  <c:v>6615</c:v>
                </c:pt>
                <c:pt idx="1">
                  <c:v>7001</c:v>
                </c:pt>
                <c:pt idx="2">
                  <c:v>7335</c:v>
                </c:pt>
              </c:numCache>
            </c:numRef>
          </c:val>
        </c:ser>
        <c:ser>
          <c:idx val="1"/>
          <c:order val="1"/>
          <c:tx>
            <c:strRef>
              <c:f>Sheet1!$A$106</c:f>
              <c:strCache>
                <c:ptCount val="1"/>
                <c:pt idx="0">
                  <c:v>Тахир дутуу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917110706011591E-2"/>
                  <c:y val="-9.1774875507742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222814274682131E-2"/>
                  <c:y val="-9.1774875507742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9171107060115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Sheet1!$B$104:$D$104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Sheet1!$B$106:$D$106</c:f>
              <c:numCache>
                <c:formatCode>General</c:formatCode>
                <c:ptCount val="3"/>
                <c:pt idx="0">
                  <c:v>1609</c:v>
                </c:pt>
                <c:pt idx="1">
                  <c:v>1655</c:v>
                </c:pt>
                <c:pt idx="2">
                  <c:v>1564</c:v>
                </c:pt>
              </c:numCache>
            </c:numRef>
          </c:val>
        </c:ser>
        <c:ser>
          <c:idx val="2"/>
          <c:order val="2"/>
          <c:tx>
            <c:strRef>
              <c:f>Sheet1!$A$107</c:f>
              <c:strCache>
                <c:ptCount val="1"/>
                <c:pt idx="0">
                  <c:v>Тэжээгчээ алдсаны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7.9585553530057956E-3"/>
                  <c:y val="8.4125997384730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91711070601159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6425892167632E-2"/>
                  <c:y val="-9.1774875507741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Sheet1!$B$104:$D$104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Sheet1!$B$107:$D$107</c:f>
              <c:numCache>
                <c:formatCode>General</c:formatCode>
                <c:ptCount val="3"/>
                <c:pt idx="0">
                  <c:v>684</c:v>
                </c:pt>
                <c:pt idx="1">
                  <c:v>683</c:v>
                </c:pt>
                <c:pt idx="2">
                  <c:v>653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6198784"/>
        <c:axId val="136241536"/>
        <c:axId val="0"/>
      </c:bar3DChart>
      <c:catAx>
        <c:axId val="13619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6241536"/>
        <c:crosses val="autoZero"/>
        <c:auto val="1"/>
        <c:lblAlgn val="ctr"/>
        <c:lblOffset val="100"/>
        <c:noMultiLvlLbl val="0"/>
      </c:catAx>
      <c:valAx>
        <c:axId val="136241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61987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4341401769223304E-2"/>
          <c:y val="0.85843942243975235"/>
          <c:w val="0.92514435695538078"/>
          <c:h val="0.11715518372703412"/>
        </c:manualLayout>
      </c:layout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Олгосон тэтгэвэр сүүлийн 3 жилийн  6 сарын байдлаар /сая,төг/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6538060044993621E-3"/>
          <c:y val="0.21784256136980681"/>
          <c:w val="0.95276506138023354"/>
          <c:h val="0.47771369439836875"/>
        </c:manualLayout>
      </c:layout>
      <c:lineChart>
        <c:grouping val="stacked"/>
        <c:varyColors val="0"/>
        <c:ser>
          <c:idx val="0"/>
          <c:order val="0"/>
          <c:tx>
            <c:strRef>
              <c:f>Sheet1!$A$110</c:f>
              <c:strCache>
                <c:ptCount val="1"/>
                <c:pt idx="0">
                  <c:v>Олгосон тэтгэвэр</c:v>
                </c:pt>
              </c:strCache>
            </c:strRef>
          </c:tx>
          <c:spPr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7.5230661288263084E-2"/>
                  <c:y val="-4.1298693978484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589623653625655E-2"/>
                  <c:y val="-5.506492530464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589623653625655E-2"/>
                  <c:y val="-5.506492530464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Sheet1!$B$109:$D$109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Sheet1!$B$110:$D$110</c:f>
              <c:numCache>
                <c:formatCode>0.0</c:formatCode>
                <c:ptCount val="3"/>
                <c:pt idx="0" formatCode="General">
                  <c:v>13898.2</c:v>
                </c:pt>
                <c:pt idx="1">
                  <c:v>14228.1</c:v>
                </c:pt>
                <c:pt idx="2">
                  <c:v>16058.8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6245632"/>
        <c:axId val="136390912"/>
      </c:lineChart>
      <c:catAx>
        <c:axId val="13624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6390912"/>
        <c:crosses val="autoZero"/>
        <c:auto val="1"/>
        <c:lblAlgn val="ctr"/>
        <c:lblOffset val="100"/>
        <c:noMultiLvlLbl val="0"/>
      </c:catAx>
      <c:valAx>
        <c:axId val="136390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6245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0212668728908884E-2"/>
          <c:y val="0.79413510264331266"/>
          <c:w val="0.41055364173228348"/>
          <c:h val="0.20234737329259775"/>
        </c:manualLayout>
      </c:layout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18940738379388947"/>
          <c:y val="2.755036075787356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967320512448561E-2"/>
          <c:y val="0.11475646486812102"/>
          <c:w val="0.87051023633518021"/>
          <c:h val="0.69344606514349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Sheet1!$A$125</c:f>
              <c:strCache>
                <c:ptCount val="1"/>
                <c:pt idx="0">
                  <c:v>Халамжийн сан /сая,төг/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Sheet1!$B$124:$D$124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Sheet1!$B$125:$D$125</c:f>
              <c:numCache>
                <c:formatCode>General</c:formatCode>
                <c:ptCount val="3"/>
                <c:pt idx="0">
                  <c:v>4200.1000000000004</c:v>
                </c:pt>
                <c:pt idx="1">
                  <c:v>3822.6</c:v>
                </c:pt>
                <c:pt idx="2">
                  <c:v>4201.2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36740224"/>
        <c:axId val="136755456"/>
        <c:axId val="0"/>
      </c:bar3DChart>
      <c:catAx>
        <c:axId val="13674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6755456"/>
        <c:crosses val="autoZero"/>
        <c:auto val="1"/>
        <c:lblAlgn val="ctr"/>
        <c:lblOffset val="100"/>
        <c:noMultiLvlLbl val="0"/>
      </c:catAx>
      <c:valAx>
        <c:axId val="136755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67402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670194565760268E-2"/>
          <c:y val="0.89527211223771119"/>
          <c:w val="0.64592006970788574"/>
          <c:h val="7.3848344302860178E-2"/>
        </c:manualLayout>
      </c:layout>
      <c:overlay val="0"/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>
                <a:latin typeface="Arial" pitchFamily="34" charset="0"/>
                <a:cs typeface="Arial" pitchFamily="34" charset="0"/>
              </a:rPr>
              <a:t>Халамжийн санд</a:t>
            </a:r>
            <a:r>
              <a:rPr lang="mn-MN" sz="1400" baseline="0">
                <a:latin typeface="Arial" pitchFamily="34" charset="0"/>
                <a:cs typeface="Arial" pitchFamily="34" charset="0"/>
              </a:rPr>
              <a:t> хамрагдсан хүний тоо сүүлийн 3 жилийн байдлаар</a:t>
            </a:r>
            <a:endParaRPr lang="en-US" sz="14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754385964912282E-2"/>
          <c:y val="8.9300544521487085E-2"/>
          <c:w val="0.96491228070175417"/>
          <c:h val="0.65597465428761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Sheet1!$A$116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1.7412935323383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Sheet1!$B$115:$E$115</c:f>
              <c:strCache>
                <c:ptCount val="4"/>
                <c:pt idx="0">
                  <c:v>Тэтгэвэр</c:v>
                </c:pt>
                <c:pt idx="1">
                  <c:v>Тэтгэмж</c:v>
                </c:pt>
                <c:pt idx="2">
                  <c:v>Ахмад настанд үзүүлсэн хөнгөлөлт</c:v>
                </c:pt>
                <c:pt idx="3">
                  <c:v>Тахир дутуу хүмүүст үзүүлсэн хөнгөлөлт</c:v>
                </c:pt>
              </c:strCache>
            </c:strRef>
          </c:cat>
          <c:val>
            <c:numRef>
              <c:f>Sheet1!$B$116:$E$116</c:f>
              <c:numCache>
                <c:formatCode>General</c:formatCode>
                <c:ptCount val="4"/>
                <c:pt idx="0">
                  <c:v>1828</c:v>
                </c:pt>
                <c:pt idx="1">
                  <c:v>1917</c:v>
                </c:pt>
                <c:pt idx="2">
                  <c:v>579</c:v>
                </c:pt>
                <c:pt idx="3">
                  <c:v>172</c:v>
                </c:pt>
              </c:numCache>
            </c:numRef>
          </c:val>
        </c:ser>
        <c:ser>
          <c:idx val="1"/>
          <c:order val="1"/>
          <c:tx>
            <c:strRef>
              <c:f>Sheet1!$A$117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Sheet1!$B$115:$E$115</c:f>
              <c:strCache>
                <c:ptCount val="4"/>
                <c:pt idx="0">
                  <c:v>Тэтгэвэр</c:v>
                </c:pt>
                <c:pt idx="1">
                  <c:v>Тэтгэмж</c:v>
                </c:pt>
                <c:pt idx="2">
                  <c:v>Ахмад настанд үзүүлсэн хөнгөлөлт</c:v>
                </c:pt>
                <c:pt idx="3">
                  <c:v>Тахир дутуу хүмүүст үзүүлсэн хөнгөлөлт</c:v>
                </c:pt>
              </c:strCache>
            </c:strRef>
          </c:cat>
          <c:val>
            <c:numRef>
              <c:f>Sheet1!$B$117:$E$117</c:f>
              <c:numCache>
                <c:formatCode>General</c:formatCode>
                <c:ptCount val="4"/>
                <c:pt idx="0">
                  <c:v>1531</c:v>
                </c:pt>
                <c:pt idx="1">
                  <c:v>1283</c:v>
                </c:pt>
                <c:pt idx="2">
                  <c:v>579</c:v>
                </c:pt>
                <c:pt idx="3">
                  <c:v>223</c:v>
                </c:pt>
              </c:numCache>
            </c:numRef>
          </c:val>
        </c:ser>
        <c:ser>
          <c:idx val="2"/>
          <c:order val="2"/>
          <c:tx>
            <c:strRef>
              <c:f>Sheet1!$A$118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2388059701492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Sheet1!$B$115:$E$115</c:f>
              <c:strCache>
                <c:ptCount val="4"/>
                <c:pt idx="0">
                  <c:v>Тэтгэвэр</c:v>
                </c:pt>
                <c:pt idx="1">
                  <c:v>Тэтгэмж</c:v>
                </c:pt>
                <c:pt idx="2">
                  <c:v>Ахмад настанд үзүүлсэн хөнгөлөлт</c:v>
                </c:pt>
                <c:pt idx="3">
                  <c:v>Тахир дутуу хүмүүст үзүүлсэн хөнгөлөлт</c:v>
                </c:pt>
              </c:strCache>
            </c:strRef>
          </c:cat>
          <c:val>
            <c:numRef>
              <c:f>Sheet1!$B$118:$E$118</c:f>
              <c:numCache>
                <c:formatCode>General</c:formatCode>
                <c:ptCount val="4"/>
                <c:pt idx="0">
                  <c:v>1710</c:v>
                </c:pt>
                <c:pt idx="1">
                  <c:v>12062</c:v>
                </c:pt>
                <c:pt idx="2">
                  <c:v>4367</c:v>
                </c:pt>
                <c:pt idx="3">
                  <c:v>312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6811648"/>
        <c:axId val="136813184"/>
      </c:barChart>
      <c:catAx>
        <c:axId val="1368116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6813184"/>
        <c:crosses val="autoZero"/>
        <c:auto val="1"/>
        <c:lblAlgn val="ctr"/>
        <c:lblOffset val="100"/>
        <c:noMultiLvlLbl val="0"/>
      </c:catAx>
      <c:valAx>
        <c:axId val="136813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6811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199981581249707"/>
          <c:y val="0.90669230769230769"/>
          <c:w val="0.68290095317032762"/>
          <c:h val="7.7135675348273799E-2"/>
        </c:manualLayout>
      </c:layout>
      <c:overlay val="0"/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r>
              <a:rPr lang="mn-MN" sz="1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Номын</a:t>
            </a:r>
            <a:r>
              <a:rPr lang="mn-MN" sz="1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сангуудаар үйлчлүүлсэн үйлчлүүлэгчдийн тоо, уншуулсан номын тоо сүүлийн 3 жилийн байдлаар</a:t>
            </a:r>
            <a:endParaRPr lang="en-US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139467379661655"/>
          <c:y val="2.77777777777778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468285214348227E-2"/>
          <c:y val="0.16789734616506274"/>
          <c:w val="0.90861889927310524"/>
          <c:h val="0.57723388743073778"/>
        </c:manualLayout>
      </c:layout>
      <c:lineChart>
        <c:grouping val="standard"/>
        <c:varyColors val="0"/>
        <c:ser>
          <c:idx val="0"/>
          <c:order val="0"/>
          <c:tx>
            <c:strRef>
              <c:f>Sheet1!$A$136</c:f>
              <c:strCache>
                <c:ptCount val="1"/>
                <c:pt idx="0">
                  <c:v>Уншуулсан номын тоо</c:v>
                </c:pt>
              </c:strCache>
            </c:strRef>
          </c:tx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8.722741433021805E-2"/>
                  <c:y val="-4.6296296296296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0612668743509882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651356080489918E-3"/>
                  <c:y val="2.12188906800333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Sheet1!$B$135:$D$135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Sheet1!$B$136:$D$136</c:f>
              <c:numCache>
                <c:formatCode>0.0</c:formatCode>
                <c:ptCount val="3"/>
                <c:pt idx="0" formatCode="General">
                  <c:v>28.2</c:v>
                </c:pt>
                <c:pt idx="1">
                  <c:v>34.4</c:v>
                </c:pt>
                <c:pt idx="2">
                  <c:v>40.4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Sheet1!$A$137</c:f>
              <c:strCache>
                <c:ptCount val="1"/>
                <c:pt idx="0">
                  <c:v>Үйлчлүүлсэн үйлчлүүлэгчийн тоо</c:v>
                </c:pt>
              </c:strCache>
            </c:strRef>
          </c:tx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0.10231058617672791"/>
                  <c:y val="-1.85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844236760124623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458982346832812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Sheet1!$B$135:$D$135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Sheet1!$B$137:$D$137</c:f>
              <c:numCache>
                <c:formatCode>0.0</c:formatCode>
                <c:ptCount val="3"/>
                <c:pt idx="0">
                  <c:v>15.1</c:v>
                </c:pt>
                <c:pt idx="1">
                  <c:v>14.1</c:v>
                </c:pt>
                <c:pt idx="2">
                  <c:v>18.3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370880"/>
        <c:axId val="141372416"/>
      </c:lineChart>
      <c:catAx>
        <c:axId val="1413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1372416"/>
        <c:crosses val="autoZero"/>
        <c:auto val="1"/>
        <c:lblAlgn val="ctr"/>
        <c:lblOffset val="100"/>
        <c:noMultiLvlLbl val="0"/>
      </c:catAx>
      <c:valAx>
        <c:axId val="141372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1370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7206400601793946E-2"/>
          <c:y val="0.88703703703703707"/>
          <c:w val="0.82635530371787635"/>
          <c:h val="0.11296296296296296"/>
        </c:manualLayout>
      </c:layout>
      <c:overlay val="0"/>
      <c:txPr>
        <a:bodyPr/>
        <a:lstStyle/>
        <a:p>
          <a:pPr>
            <a:defRPr sz="10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solidFill>
                  <a:schemeClr val="tx1"/>
                </a:solidFill>
              </a:defRPr>
            </a:pPr>
            <a:r>
              <a:rPr lang="mn-MN" sz="1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Урлагын</a:t>
            </a:r>
            <a:r>
              <a:rPr lang="mn-MN" sz="1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байгууллагуудын олсон орлого</a:t>
            </a:r>
          </a:p>
          <a:p>
            <a:pPr>
              <a:defRPr sz="1000">
                <a:solidFill>
                  <a:schemeClr val="tx1"/>
                </a:solidFill>
              </a:defRPr>
            </a:pPr>
            <a:r>
              <a:rPr lang="mn-MN" sz="1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сүүлийн 3 жилийн байдлаар</a:t>
            </a:r>
            <a:endParaRPr lang="en-US" sz="1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1477704324392612"/>
          <c:y val="1.388888888888891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215686274509803E-2"/>
          <c:y val="0.14380314960629922"/>
          <c:w val="0.92156862745098034"/>
          <c:h val="0.616804274465692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Sheet1!$A$130</c:f>
              <c:strCache>
                <c:ptCount val="1"/>
                <c:pt idx="0">
                  <c:v>ОНСМузей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Sheet1!$B$129:$D$129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Sheet1!$B$130:$D$130</c:f>
              <c:numCache>
                <c:formatCode>General</c:formatCode>
                <c:ptCount val="3"/>
                <c:pt idx="0" formatCode="0.0">
                  <c:v>339</c:v>
                </c:pt>
                <c:pt idx="1">
                  <c:v>805.1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Sheet1!$A$131</c:f>
              <c:strCache>
                <c:ptCount val="1"/>
                <c:pt idx="0">
                  <c:v>АДБЧуулга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1.4260249554367201E-2"/>
                  <c:y val="9.2592592592592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Sheet1!$B$129:$D$129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Sheet1!$B$131:$D$131</c:f>
              <c:numCache>
                <c:formatCode>General</c:formatCode>
                <c:ptCount val="3"/>
                <c:pt idx="0">
                  <c:v>12521.4</c:v>
                </c:pt>
                <c:pt idx="1">
                  <c:v>11121.8</c:v>
                </c:pt>
                <c:pt idx="2">
                  <c:v>18810.900000000001</c:v>
                </c:pt>
              </c:numCache>
            </c:numRef>
          </c:val>
        </c:ser>
        <c:ser>
          <c:idx val="2"/>
          <c:order val="2"/>
          <c:tx>
            <c:strRef>
              <c:f>Sheet1!$A$132</c:f>
              <c:strCache>
                <c:ptCount val="1"/>
                <c:pt idx="0">
                  <c:v>Соёлын төвүүд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4.63458110516934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215686274509866E-2"/>
                  <c:y val="-9.2592592592592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152277840269975E-2"/>
                  <c:y val="-4.7619047619047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Sheet1!$B$129:$D$129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Sheet1!$B$132:$D$132</c:f>
              <c:numCache>
                <c:formatCode>General</c:formatCode>
                <c:ptCount val="3"/>
                <c:pt idx="0">
                  <c:v>5598.3</c:v>
                </c:pt>
                <c:pt idx="1">
                  <c:v>11752.3</c:v>
                </c:pt>
                <c:pt idx="2">
                  <c:v>11313.7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1411840"/>
        <c:axId val="141413376"/>
        <c:axId val="0"/>
      </c:bar3DChart>
      <c:catAx>
        <c:axId val="14141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41413376"/>
        <c:crosses val="autoZero"/>
        <c:auto val="1"/>
        <c:lblAlgn val="ctr"/>
        <c:lblOffset val="100"/>
        <c:noMultiLvlLbl val="0"/>
      </c:catAx>
      <c:valAx>
        <c:axId val="1414133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414118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3261470658413735E-2"/>
          <c:y val="0.91392200974878135"/>
          <c:w val="0.86060690274678264"/>
          <c:h val="8.607799025121859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rgbClr val="7030A0"/>
                </a:solidFill>
              </a:defRPr>
            </a:pPr>
            <a:r>
              <a:rPr lang="mn-MN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Амаржсан эх, амьд төрсөн хүүхдийн тоо </a:t>
            </a:r>
            <a:r>
              <a:rPr lang="mn-MN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сүүлийн</a:t>
            </a: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mn-MN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жилийн байдлаар</a:t>
            </a: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82E-2"/>
          <c:y val="0.17913385826771652"/>
          <c:w val="0.93888888888889022"/>
          <c:h val="0.589145523476232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Sheet1!$A$81</c:f>
              <c:strCache>
                <c:ptCount val="1"/>
                <c:pt idx="0">
                  <c:v>Амаржсан эх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Sheet1!$B$80:$D$80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Sheet1!$B$81:$D$81</c:f>
              <c:numCache>
                <c:formatCode>General</c:formatCode>
                <c:ptCount val="3"/>
                <c:pt idx="0">
                  <c:v>874</c:v>
                </c:pt>
                <c:pt idx="1">
                  <c:v>833</c:v>
                </c:pt>
                <c:pt idx="2">
                  <c:v>708</c:v>
                </c:pt>
              </c:numCache>
            </c:numRef>
          </c:val>
        </c:ser>
        <c:ser>
          <c:idx val="1"/>
          <c:order val="1"/>
          <c:tx>
            <c:strRef>
              <c:f>Sheet1!$A$82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Sheet1!$B$80:$D$80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Sheet1!$B$82:$D$82</c:f>
              <c:numCache>
                <c:formatCode>General</c:formatCode>
                <c:ptCount val="3"/>
                <c:pt idx="0">
                  <c:v>874</c:v>
                </c:pt>
                <c:pt idx="1">
                  <c:v>834</c:v>
                </c:pt>
                <c:pt idx="2">
                  <c:v>708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73707648"/>
        <c:axId val="173709184"/>
        <c:axId val="0"/>
      </c:bar3DChart>
      <c:catAx>
        <c:axId val="17370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3709184"/>
        <c:crosses val="autoZero"/>
        <c:auto val="1"/>
        <c:lblAlgn val="ctr"/>
        <c:lblOffset val="100"/>
        <c:noMultiLvlLbl val="0"/>
      </c:catAx>
      <c:valAx>
        <c:axId val="173709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3707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421828521434883"/>
          <c:y val="0.88245370370370357"/>
          <c:w val="0.63156321084864397"/>
          <c:h val="0.1175463294360932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Соёлын</a:t>
            </a:r>
            <a:r>
              <a:rPr lang="mn-MN" sz="1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байгууллагуудын үзэгчдийн тоо сүүлийн 3 жилийн 6 сарын байдлаар</a:t>
            </a:r>
            <a:endParaRPr lang="en-US" sz="11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5507436570428"/>
          <c:y val="0.17168015456401284"/>
          <c:w val="0.86928937007874052"/>
          <c:h val="0.6848013269174685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Sheet1!$A$169</c:f>
              <c:strCache>
                <c:ptCount val="1"/>
                <c:pt idx="0">
                  <c:v>ОНСМузей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Sheet1!$B$168:$D$168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Sheet1!$B$169:$D$169</c:f>
              <c:numCache>
                <c:formatCode>General</c:formatCode>
                <c:ptCount val="3"/>
                <c:pt idx="0">
                  <c:v>1423</c:v>
                </c:pt>
                <c:pt idx="1">
                  <c:v>1887</c:v>
                </c:pt>
                <c:pt idx="2">
                  <c:v>1731</c:v>
                </c:pt>
              </c:numCache>
            </c:numRef>
          </c:val>
        </c:ser>
        <c:ser>
          <c:idx val="1"/>
          <c:order val="1"/>
          <c:tx>
            <c:strRef>
              <c:f>Sheet1!$A$170</c:f>
              <c:strCache>
                <c:ptCount val="1"/>
                <c:pt idx="0">
                  <c:v>АДБЧуулга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Sheet1!$B$168:$D$168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Sheet1!$B$170:$D$170</c:f>
              <c:numCache>
                <c:formatCode>General</c:formatCode>
                <c:ptCount val="3"/>
                <c:pt idx="0">
                  <c:v>7862</c:v>
                </c:pt>
                <c:pt idx="1">
                  <c:v>9447</c:v>
                </c:pt>
                <c:pt idx="2">
                  <c:v>12563</c:v>
                </c:pt>
              </c:numCache>
            </c:numRef>
          </c:val>
        </c:ser>
        <c:ser>
          <c:idx val="2"/>
          <c:order val="2"/>
          <c:tx>
            <c:strRef>
              <c:f>Sheet1!$A$171</c:f>
              <c:strCache>
                <c:ptCount val="1"/>
                <c:pt idx="0">
                  <c:v>Соёлын төвүүд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Sheet1!$B$168:$D$168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Sheet1!$B$171:$D$171</c:f>
              <c:numCache>
                <c:formatCode>General</c:formatCode>
                <c:ptCount val="3"/>
                <c:pt idx="0">
                  <c:v>94731</c:v>
                </c:pt>
                <c:pt idx="1">
                  <c:v>88144</c:v>
                </c:pt>
                <c:pt idx="2">
                  <c:v>89907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41584640"/>
        <c:axId val="141611008"/>
        <c:axId val="0"/>
      </c:bar3DChart>
      <c:catAx>
        <c:axId val="141584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1611008"/>
        <c:crosses val="autoZero"/>
        <c:auto val="1"/>
        <c:lblAlgn val="ctr"/>
        <c:lblOffset val="100"/>
        <c:noMultiLvlLbl val="0"/>
      </c:catAx>
      <c:valAx>
        <c:axId val="141611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1584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805511811023631"/>
          <c:y val="0.87037037037037079"/>
          <c:w val="0.74277843394575715"/>
          <c:h val="0.10686533974919801"/>
        </c:manualLayout>
      </c:layout>
      <c:overlay val="0"/>
      <c:txPr>
        <a:bodyPr/>
        <a:lstStyle/>
        <a:p>
          <a:pPr>
            <a:defRPr sz="1200" b="1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"/>
          <c:y val="2.492093175853018E-2"/>
          <c:w val="0.93888888888888955"/>
          <c:h val="0.8150095144356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Sheet2!$I$5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3.8888888888888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22222222222223E-2"/>
                  <c:y val="4.1666666666667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Sheet2!$H$6:$H$9</c:f>
              <c:strCache>
                <c:ptCount val="4"/>
                <c:pt idx="0">
                  <c:v>Дулаан</c:v>
                </c:pt>
                <c:pt idx="1">
                  <c:v>Олборлох</c:v>
                </c:pt>
                <c:pt idx="2">
                  <c:v>Боловсруулах</c:v>
                </c:pt>
                <c:pt idx="3">
                  <c:v>Мод боловсруулах</c:v>
                </c:pt>
              </c:strCache>
            </c:strRef>
          </c:cat>
          <c:val>
            <c:numRef>
              <c:f>Sheet2!$I$6:$I$9</c:f>
              <c:numCache>
                <c:formatCode>0.0</c:formatCode>
                <c:ptCount val="4"/>
                <c:pt idx="0">
                  <c:v>1509.3</c:v>
                </c:pt>
                <c:pt idx="1">
                  <c:v>464.2</c:v>
                </c:pt>
                <c:pt idx="2">
                  <c:v>1360.9</c:v>
                </c:pt>
                <c:pt idx="3">
                  <c:v>128.69999999999999</c:v>
                </c:pt>
              </c:numCache>
            </c:numRef>
          </c:val>
        </c:ser>
        <c:ser>
          <c:idx val="1"/>
          <c:order val="1"/>
          <c:tx>
            <c:strRef>
              <c:f>Sheet2!$J$5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Sheet2!$H$6:$H$9</c:f>
              <c:strCache>
                <c:ptCount val="4"/>
                <c:pt idx="0">
                  <c:v>Дулаан</c:v>
                </c:pt>
                <c:pt idx="1">
                  <c:v>Олборлох</c:v>
                </c:pt>
                <c:pt idx="2">
                  <c:v>Боловсруулах</c:v>
                </c:pt>
                <c:pt idx="3">
                  <c:v>Мод боловсруулах</c:v>
                </c:pt>
              </c:strCache>
            </c:strRef>
          </c:cat>
          <c:val>
            <c:numRef>
              <c:f>Sheet2!$J$6:$J$9</c:f>
              <c:numCache>
                <c:formatCode>0.0</c:formatCode>
                <c:ptCount val="4"/>
                <c:pt idx="0">
                  <c:v>1793.7</c:v>
                </c:pt>
                <c:pt idx="1">
                  <c:v>394.4</c:v>
                </c:pt>
                <c:pt idx="2">
                  <c:v>1052.5</c:v>
                </c:pt>
                <c:pt idx="3">
                  <c:v>29.5</c:v>
                </c:pt>
              </c:numCache>
            </c:numRef>
          </c:val>
        </c:ser>
        <c:ser>
          <c:idx val="2"/>
          <c:order val="2"/>
          <c:tx>
            <c:strRef>
              <c:f>Sheet2!$K$5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2"/>
              <c:layout>
                <c:manualLayout>
                  <c:x val="3.888888888888889E-2"/>
                  <c:y val="-4.1666666666666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Sheet2!$H$6:$H$9</c:f>
              <c:strCache>
                <c:ptCount val="4"/>
                <c:pt idx="0">
                  <c:v>Дулаан</c:v>
                </c:pt>
                <c:pt idx="1">
                  <c:v>Олборлох</c:v>
                </c:pt>
                <c:pt idx="2">
                  <c:v>Боловсруулах</c:v>
                </c:pt>
                <c:pt idx="3">
                  <c:v>Мод боловсруулах</c:v>
                </c:pt>
              </c:strCache>
            </c:strRef>
          </c:cat>
          <c:val>
            <c:numRef>
              <c:f>Sheet2!$K$6:$K$9</c:f>
              <c:numCache>
                <c:formatCode>0.0</c:formatCode>
                <c:ptCount val="4"/>
                <c:pt idx="0">
                  <c:v>2241.6</c:v>
                </c:pt>
                <c:pt idx="1">
                  <c:v>545.6</c:v>
                </c:pt>
                <c:pt idx="2">
                  <c:v>1163.9000000000001</c:v>
                </c:pt>
                <c:pt idx="3">
                  <c:v>34.5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4451072"/>
        <c:axId val="144452608"/>
      </c:barChart>
      <c:catAx>
        <c:axId val="1444510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n-US"/>
          </a:p>
        </c:txPr>
        <c:crossAx val="144452608"/>
        <c:crosses val="autoZero"/>
        <c:auto val="1"/>
        <c:lblAlgn val="ctr"/>
        <c:lblOffset val="100"/>
        <c:noMultiLvlLbl val="0"/>
      </c:catAx>
      <c:valAx>
        <c:axId val="1444526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44451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242331583552055"/>
          <c:y val="6.4814814814814908E-2"/>
          <c:w val="0.1404225721784777"/>
          <c:h val="0.37075422863808677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79E-2"/>
          <c:y val="6.0569043452901733E-2"/>
          <c:w val="0.93888888888888955"/>
          <c:h val="0.732552128900553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Sheet2!$I$44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3.6111111111111115E-2"/>
                  <c:y val="1.1904761904761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Sheet2!$H$45:$H$48</c:f>
              <c:strCache>
                <c:ptCount val="4"/>
                <c:pt idx="0">
                  <c:v>Дулаан</c:v>
                </c:pt>
                <c:pt idx="1">
                  <c:v>Олборлох</c:v>
                </c:pt>
                <c:pt idx="2">
                  <c:v>Боловсруулах</c:v>
                </c:pt>
                <c:pt idx="3">
                  <c:v>Мод боловсруулах</c:v>
                </c:pt>
              </c:strCache>
            </c:strRef>
          </c:cat>
          <c:val>
            <c:numRef>
              <c:f>Sheet2!$I$45:$I$48</c:f>
              <c:numCache>
                <c:formatCode>0.0</c:formatCode>
                <c:ptCount val="4"/>
                <c:pt idx="0">
                  <c:v>1587.9</c:v>
                </c:pt>
                <c:pt idx="1">
                  <c:v>464.2</c:v>
                </c:pt>
                <c:pt idx="2" formatCode="General">
                  <c:v>1367.1</c:v>
                </c:pt>
                <c:pt idx="3" formatCode="General">
                  <c:v>130.5</c:v>
                </c:pt>
              </c:numCache>
            </c:numRef>
          </c:val>
        </c:ser>
        <c:ser>
          <c:idx val="1"/>
          <c:order val="1"/>
          <c:tx>
            <c:strRef>
              <c:f>Sheet2!$J$44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8.3333333333333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666666666667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Sheet2!$H$45:$H$48</c:f>
              <c:strCache>
                <c:ptCount val="4"/>
                <c:pt idx="0">
                  <c:v>Дулаан</c:v>
                </c:pt>
                <c:pt idx="1">
                  <c:v>Олборлох</c:v>
                </c:pt>
                <c:pt idx="2">
                  <c:v>Боловсруулах</c:v>
                </c:pt>
                <c:pt idx="3">
                  <c:v>Мод боловсруулах</c:v>
                </c:pt>
              </c:strCache>
            </c:strRef>
          </c:cat>
          <c:val>
            <c:numRef>
              <c:f>Sheet2!$J$45:$J$48</c:f>
              <c:numCache>
                <c:formatCode>General</c:formatCode>
                <c:ptCount val="4"/>
                <c:pt idx="0">
                  <c:v>1807.5</c:v>
                </c:pt>
                <c:pt idx="1">
                  <c:v>394.4</c:v>
                </c:pt>
                <c:pt idx="2">
                  <c:v>962.6</c:v>
                </c:pt>
                <c:pt idx="3">
                  <c:v>29.5</c:v>
                </c:pt>
              </c:numCache>
            </c:numRef>
          </c:val>
        </c:ser>
        <c:ser>
          <c:idx val="2"/>
          <c:order val="2"/>
          <c:tx>
            <c:strRef>
              <c:f>Sheet2!$K$44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1"/>
              <c:layout>
                <c:manualLayout>
                  <c:x val="1.1111111111111115E-2"/>
                  <c:y val="-1.9841269841269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39E-2"/>
                  <c:y val="-1.984126984126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999999999999897E-2"/>
                  <c:y val="-8.23035759710385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Sheet2!$H$45:$H$48</c:f>
              <c:strCache>
                <c:ptCount val="4"/>
                <c:pt idx="0">
                  <c:v>Дулаан</c:v>
                </c:pt>
                <c:pt idx="1">
                  <c:v>Олборлох</c:v>
                </c:pt>
                <c:pt idx="2">
                  <c:v>Боловсруулах</c:v>
                </c:pt>
                <c:pt idx="3">
                  <c:v>Мод боловсруулах</c:v>
                </c:pt>
              </c:strCache>
            </c:strRef>
          </c:cat>
          <c:val>
            <c:numRef>
              <c:f>Sheet2!$K$45:$K$48</c:f>
              <c:numCache>
                <c:formatCode>General</c:formatCode>
                <c:ptCount val="4"/>
                <c:pt idx="0">
                  <c:v>1946.6</c:v>
                </c:pt>
                <c:pt idx="1">
                  <c:v>545.6</c:v>
                </c:pt>
                <c:pt idx="2">
                  <c:v>1106.5999999999999</c:v>
                </c:pt>
                <c:pt idx="3">
                  <c:v>36.4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525568"/>
        <c:axId val="144838656"/>
        <c:axId val="0"/>
      </c:bar3DChart>
      <c:catAx>
        <c:axId val="144525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en-US"/>
          </a:p>
        </c:txPr>
        <c:crossAx val="144838656"/>
        <c:crosses val="autoZero"/>
        <c:auto val="1"/>
        <c:lblAlgn val="ctr"/>
        <c:lblOffset val="100"/>
        <c:noMultiLvlLbl val="0"/>
      </c:catAx>
      <c:valAx>
        <c:axId val="1448386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445255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07566491688539"/>
          <c:y val="8.3333333333333343E-2"/>
          <c:w val="0.1515336832895888"/>
          <c:h val="0.2966801545640128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1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0-1 нас, 1-5 хүртэл насны хүүхдийн эндэгдэл сүүлийн 3 жилийн 6 сарын байдлаар</a:t>
            </a: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005978419364245"/>
          <c:w val="0.94168323392975484"/>
          <c:h val="0.564010279965004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Sheet1!$A$84</c:f>
              <c:strCache>
                <c:ptCount val="1"/>
                <c:pt idx="0">
                  <c:v>Нялхасын эндэгдэл 0-1 нас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Sheet1!$B$83:$D$83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Sheet1!$B$84:$D$84</c:f>
              <c:numCache>
                <c:formatCode>General</c:formatCode>
                <c:ptCount val="3"/>
                <c:pt idx="0">
                  <c:v>12</c:v>
                </c:pt>
                <c:pt idx="1">
                  <c:v>17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Sheet1!$A$85</c:f>
              <c:strCache>
                <c:ptCount val="1"/>
                <c:pt idx="0">
                  <c:v>1-5 хүртэл насны хүүхдийн эндэгдэл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Sheet1!$B$83:$D$83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Sheet1!$B$85:$D$85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5682304"/>
        <c:axId val="175684224"/>
        <c:axId val="0"/>
      </c:bar3DChart>
      <c:catAx>
        <c:axId val="17568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5684224"/>
        <c:crosses val="autoZero"/>
        <c:auto val="1"/>
        <c:lblAlgn val="ctr"/>
        <c:lblOffset val="100"/>
        <c:noMultiLvlLbl val="0"/>
      </c:catAx>
      <c:valAx>
        <c:axId val="175684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5682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0000052180356185E-2"/>
          <c:y val="0.89634259259259264"/>
          <c:w val="0.89999989563928806"/>
          <c:h val="6.9828302712160978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pPr>
            <a:r>
              <a:rPr lang="mn-MN" dirty="0">
                <a:solidFill>
                  <a:schemeClr val="tx1"/>
                </a:solidFill>
              </a:rPr>
              <a:t>Халдварт өвчнөөр өвчлөгчид</a:t>
            </a:r>
          </a:p>
        </c:rich>
      </c:tx>
      <c:layout>
        <c:manualLayout>
          <c:xMode val="edge"/>
          <c:yMode val="edge"/>
          <c:x val="0.25466518474455108"/>
          <c:y val="5.71428571428571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3971812171589884E-3"/>
          <c:y val="0.17619422572178481"/>
          <c:w val="0.93888888888889022"/>
          <c:h val="0.58745552639253429"/>
        </c:manualLayout>
      </c:layout>
      <c:lineChart>
        <c:grouping val="standard"/>
        <c:varyColors val="0"/>
        <c:ser>
          <c:idx val="0"/>
          <c:order val="0"/>
          <c:tx>
            <c:strRef>
              <c:f>Sheet1!$A$88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spPr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3015241882041146E-2"/>
                  <c:y val="-5.555555555555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919814446653418E-2"/>
                  <c:y val="-5.555555555555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809145129224732E-2"/>
                  <c:y val="-5.555555555555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Sheet1!$B$87:$D$87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Sheet1!$B$88:$D$88</c:f>
              <c:numCache>
                <c:formatCode>General</c:formatCode>
                <c:ptCount val="3"/>
                <c:pt idx="0">
                  <c:v>681</c:v>
                </c:pt>
                <c:pt idx="1">
                  <c:v>871</c:v>
                </c:pt>
                <c:pt idx="2">
                  <c:v>363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5953024"/>
        <c:axId val="178483584"/>
      </c:lineChart>
      <c:catAx>
        <c:axId val="17595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8483584"/>
        <c:crosses val="autoZero"/>
        <c:auto val="1"/>
        <c:lblAlgn val="ctr"/>
        <c:lblOffset val="100"/>
        <c:noMultiLvlLbl val="0"/>
      </c:catAx>
      <c:valAx>
        <c:axId val="178483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59530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352493438320289"/>
          <c:y val="0.88414370078740157"/>
          <c:w val="0.54910536779324048"/>
          <c:h val="7.899642752989218E-2"/>
        </c:manualLayout>
      </c:layout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7030A0"/>
                </a:solidFill>
              </a:defRPr>
            </a:pPr>
            <a:r>
              <a:rPr lang="mn-MN" sz="1200" dirty="0">
                <a:solidFill>
                  <a:schemeClr val="tx1"/>
                </a:solidFill>
              </a:rPr>
              <a:t>Нийт үзлэг, урьдчилан сэргийлэх үзлэгийн тоо сүүлийн 3 жилийн байдлаар</a:t>
            </a:r>
            <a:r>
              <a:rPr lang="en-US" sz="1200" dirty="0">
                <a:solidFill>
                  <a:schemeClr val="tx1"/>
                </a:solidFill>
              </a:rPr>
              <a:t> /</a:t>
            </a:r>
            <a:r>
              <a:rPr lang="mn-MN" sz="1200" dirty="0">
                <a:solidFill>
                  <a:schemeClr val="tx1"/>
                </a:solidFill>
              </a:rPr>
              <a:t>мян,хүн/</a:t>
            </a:r>
            <a:endParaRPr lang="en-US" sz="1200" dirty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546562216193581E-2"/>
          <c:y val="0.18379294845693075"/>
          <c:w val="0.92673772872006055"/>
          <c:h val="0.559545946505560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Sheet1!$A$91</c:f>
              <c:strCache>
                <c:ptCount val="1"/>
                <c:pt idx="0">
                  <c:v>нийт үзлэг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3701464718944135E-2"/>
                  <c:y val="-1.851851176782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01464718944135E-2"/>
                  <c:y val="-1.851851176782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61171775155324E-2"/>
                  <c:y val="-2.3148139709777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Sheet1!$B$90:$D$90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Sheet1!$B$91:$D$91</c:f>
              <c:numCache>
                <c:formatCode>General</c:formatCode>
                <c:ptCount val="3"/>
                <c:pt idx="0" formatCode="0.0">
                  <c:v>151</c:v>
                </c:pt>
                <c:pt idx="1">
                  <c:v>166.4</c:v>
                </c:pt>
                <c:pt idx="2">
                  <c:v>172.5</c:v>
                </c:pt>
              </c:numCache>
            </c:numRef>
          </c:val>
        </c:ser>
        <c:ser>
          <c:idx val="1"/>
          <c:order val="1"/>
          <c:tx>
            <c:strRef>
              <c:f>Sheet1!$A$92</c:f>
              <c:strCache>
                <c:ptCount val="1"/>
                <c:pt idx="0">
                  <c:v>урьдчилан сэргийлэх үзлэг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6441757662732977E-2"/>
                  <c:y val="-1.388888382586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8205060652179E-2"/>
                  <c:y val="-1.851851176782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441757662732977E-2"/>
                  <c:y val="-1.388888382586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Sheet1!$B$90:$D$90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Sheet1!$B$92:$D$92</c:f>
              <c:numCache>
                <c:formatCode>General</c:formatCode>
                <c:ptCount val="3"/>
                <c:pt idx="0" formatCode="0.0">
                  <c:v>47.3</c:v>
                </c:pt>
                <c:pt idx="1">
                  <c:v>54.9</c:v>
                </c:pt>
                <c:pt idx="2">
                  <c:v>58.6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1080832"/>
        <c:axId val="181082368"/>
        <c:axId val="0"/>
      </c:bar3DChart>
      <c:catAx>
        <c:axId val="18108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81082368"/>
        <c:crosses val="autoZero"/>
        <c:auto val="1"/>
        <c:lblAlgn val="ctr"/>
        <c:lblOffset val="100"/>
        <c:noMultiLvlLbl val="0"/>
      </c:catAx>
      <c:valAx>
        <c:axId val="1810823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81080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5596804050748954E-2"/>
          <c:y val="0.88245338201611856"/>
          <c:w val="0.80084514582349065"/>
          <c:h val="0.11612459900845727"/>
        </c:manualLayout>
      </c:layout>
      <c:overlay val="0"/>
      <c:txPr>
        <a:bodyPr/>
        <a:lstStyle/>
        <a:p>
          <a:pPr>
            <a:defRPr sz="11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rgbClr val="7030A0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</a:t>
            </a:r>
            <a:r>
              <a:rPr lang="mn-MN" sz="11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бүрийн 6-р сарын байдлаар бүртгэлтэй ажилгүй иргэд</a:t>
            </a:r>
            <a:r>
              <a:rPr lang="mn-MN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777777777777792E-2"/>
          <c:y val="0.15431922572178483"/>
          <c:w val="0.93888888888888966"/>
          <c:h val="0.64173802493438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Sheet1!$A$7:$C$7</c:f>
              <c:strCache>
                <c:ptCount val="1"/>
                <c:pt idx="0">
                  <c:v>Бүртгэлтэй ажилгүй иргэд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6666666666666687E-2"/>
                  <c:y val="-2.777777777777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861E-3"/>
                  <c:y val="-3.2407407407407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87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Sheet1!$D$6:$F$6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Sheet1!$D$7:$F$7</c:f>
              <c:numCache>
                <c:formatCode>General</c:formatCode>
                <c:ptCount val="3"/>
                <c:pt idx="0">
                  <c:v>1175</c:v>
                </c:pt>
                <c:pt idx="1">
                  <c:v>884</c:v>
                </c:pt>
                <c:pt idx="2">
                  <c:v>1082</c:v>
                </c:pt>
              </c:numCache>
            </c:numRef>
          </c:val>
        </c:ser>
        <c:ser>
          <c:idx val="1"/>
          <c:order val="1"/>
          <c:tx>
            <c:strRef>
              <c:f>Sheet1!$A$8:$C$8</c:f>
              <c:strCache>
                <c:ptCount val="1"/>
                <c:pt idx="0">
                  <c:v>Эмэгтэй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5000000000000001E-2"/>
                  <c:y val="-2.3148148148148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33333333333334E-2"/>
                  <c:y val="-2.777777777777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842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Sheet1!$D$6:$F$6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Sheet1!$D$8:$F$8</c:f>
              <c:numCache>
                <c:formatCode>General</c:formatCode>
                <c:ptCount val="3"/>
                <c:pt idx="0">
                  <c:v>646</c:v>
                </c:pt>
                <c:pt idx="1">
                  <c:v>512</c:v>
                </c:pt>
                <c:pt idx="2">
                  <c:v>616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009344"/>
        <c:axId val="190012800"/>
        <c:axId val="0"/>
      </c:bar3DChart>
      <c:catAx>
        <c:axId val="19000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90012800"/>
        <c:crosses val="autoZero"/>
        <c:auto val="1"/>
        <c:lblAlgn val="ctr"/>
        <c:lblOffset val="100"/>
        <c:noMultiLvlLbl val="0"/>
      </c:catAx>
      <c:valAx>
        <c:axId val="190012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00093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840988626421717"/>
          <c:y val="0.87710455853632463"/>
          <c:w val="0.56318000874890639"/>
          <c:h val="0.12096431998555639"/>
        </c:manualLayout>
      </c:layout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7030A0"/>
                </a:solidFill>
              </a:defRPr>
            </a:pPr>
            <a:r>
              <a:rPr lang="mn-MN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Шинээр </a:t>
            </a:r>
            <a:r>
              <a:rPr lang="mn-MN" sz="11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бүртгүүлсэн болон шинээр ажилд орсон ажилгүйчүүд</a:t>
            </a:r>
            <a:r>
              <a:rPr lang="en-US" sz="11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1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 бүрийн 6-р сарын байдлаар</a:t>
            </a: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1111111111111123E-2"/>
          <c:y val="0.20436235911687514"/>
          <c:w val="0.93888888888889077"/>
          <c:h val="0.4705253203643664"/>
        </c:manualLayout>
      </c:layout>
      <c:lineChart>
        <c:grouping val="standar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Шинээр бүртгүүлсэн ажилгүйчүүд</c:v>
                </c:pt>
              </c:strCache>
            </c:strRef>
          </c:tx>
          <c:dLbls>
            <c:dLbl>
              <c:idx val="0"/>
              <c:layout>
                <c:manualLayout>
                  <c:x val="-0.10301325681747409"/>
                  <c:y val="1.715686274509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0339944254788594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39898068729318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6666666666664E-2"/>
                  <c:y val="-6.4814814814815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222222222222251E-2"/>
                  <c:y val="-3.2407407407407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Sheet1!$D$18:$F$18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Sheet1!$D$19:$F$19</c:f>
              <c:numCache>
                <c:formatCode>General</c:formatCode>
                <c:ptCount val="3"/>
                <c:pt idx="0">
                  <c:v>540</c:v>
                </c:pt>
                <c:pt idx="1">
                  <c:v>159</c:v>
                </c:pt>
                <c:pt idx="2">
                  <c:v>286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шинээр ажилд зуучлагдан орсон ажилгүйчүүд</c:v>
                </c:pt>
              </c:strCache>
            </c:strRef>
          </c:tx>
          <c:dLbls>
            <c:dLbl>
              <c:idx val="0"/>
              <c:layout>
                <c:manualLayout>
                  <c:x val="-8.5901508074202632E-2"/>
                  <c:y val="2.614366218928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8888888888888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39543574002412E-3"/>
                  <c:y val="-3.7037208584221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555555555555582E-2"/>
                  <c:y val="-5.0926290463692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888888888888947E-2"/>
                  <c:y val="-9.2592592592593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Sheet1!$D$18:$F$18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Sheet1!$D$20:$F$20</c:f>
              <c:numCache>
                <c:formatCode>General</c:formatCode>
                <c:ptCount val="3"/>
                <c:pt idx="0">
                  <c:v>323</c:v>
                </c:pt>
                <c:pt idx="1">
                  <c:v>18</c:v>
                </c:pt>
                <c:pt idx="2">
                  <c:v>50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2183680"/>
        <c:axId val="192205952"/>
      </c:lineChart>
      <c:catAx>
        <c:axId val="19218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92205952"/>
        <c:crosses val="autoZero"/>
        <c:auto val="1"/>
        <c:lblAlgn val="ctr"/>
        <c:lblOffset val="100"/>
        <c:noMultiLvlLbl val="0"/>
      </c:catAx>
      <c:valAx>
        <c:axId val="192205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21836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79387254901960758"/>
          <c:w val="1"/>
          <c:h val="0.1690902423961711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95100612423454E-2"/>
          <c:y val="0.31250000000000072"/>
          <c:w val="0.43151348538329276"/>
          <c:h val="0.65862584611134167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Sheet1!$A$34:$A$41</c:f>
              <c:strCache>
                <c:ptCount val="8"/>
                <c:pt idx="0">
                  <c:v>Магистр, доктор</c:v>
                </c:pt>
                <c:pt idx="1">
                  <c:v>Дээд, бакалавр</c:v>
                </c:pt>
                <c:pt idx="2">
                  <c:v>Тусгай дунд</c:v>
                </c:pt>
                <c:pt idx="3">
                  <c:v>Техник мэргэжлийн</c:v>
                </c:pt>
                <c:pt idx="4">
                  <c:v>Бүрэн дунд</c:v>
                </c:pt>
                <c:pt idx="5">
                  <c:v>Суурь</c:v>
                </c:pt>
                <c:pt idx="6">
                  <c:v>Бага</c:v>
                </c:pt>
                <c:pt idx="7">
                  <c:v>Боловсролгүй</c:v>
                </c:pt>
              </c:strCache>
            </c:strRef>
          </c:cat>
          <c:val>
            <c:numRef>
              <c:f>Sheet1!$B$34:$B$41</c:f>
              <c:numCache>
                <c:formatCode>General</c:formatCode>
                <c:ptCount val="8"/>
                <c:pt idx="0">
                  <c:v>6</c:v>
                </c:pt>
                <c:pt idx="1">
                  <c:v>328</c:v>
                </c:pt>
                <c:pt idx="2">
                  <c:v>98</c:v>
                </c:pt>
                <c:pt idx="3">
                  <c:v>112</c:v>
                </c:pt>
                <c:pt idx="4">
                  <c:v>410</c:v>
                </c:pt>
                <c:pt idx="5">
                  <c:v>84</c:v>
                </c:pt>
                <c:pt idx="6">
                  <c:v>33</c:v>
                </c:pt>
                <c:pt idx="7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437536725819782"/>
          <c:y val="0.1929090113735783"/>
          <c:w val="0.40508077654086366"/>
          <c:h val="0.67753488050835764"/>
        </c:manualLayout>
      </c:layout>
      <c:overlay val="0"/>
      <c:txPr>
        <a:bodyPr/>
        <a:lstStyle/>
        <a:p>
          <a:pPr>
            <a:defRPr sz="9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rgbClr val="7030A0"/>
                </a:solidFill>
              </a:defRPr>
            </a:pPr>
            <a:r>
              <a:rPr lang="mn-MN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Бүртгэлтэй</a:t>
            </a:r>
            <a:r>
              <a:rPr lang="mn-MN" sz="11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ажилгүй иргэд насны бүлгээр </a:t>
            </a:r>
          </a:p>
          <a:p>
            <a:pPr>
              <a:defRPr sz="1100">
                <a:solidFill>
                  <a:srgbClr val="7030A0"/>
                </a:solidFill>
              </a:defRPr>
            </a:pPr>
            <a:r>
              <a:rPr lang="mn-MN" sz="11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11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mn-MN" sz="11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оны </a:t>
            </a:r>
            <a:r>
              <a:rPr lang="en-US" sz="11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mn-MN" sz="11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-р сарын байдлаар</a:t>
            </a:r>
            <a:endParaRPr lang="mn-MN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6397790901137371"/>
          <c:y val="3.83485980176581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384514435695499E-2"/>
          <c:y val="0.23665172061825554"/>
          <c:w val="0.45800896762904797"/>
          <c:h val="0.76334827938174465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Sheet1!$A$49:$A$52</c:f>
              <c:strCache>
                <c:ptCount val="4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45-с дээш</c:v>
                </c:pt>
              </c:strCache>
            </c:strRef>
          </c:cat>
          <c:val>
            <c:numRef>
              <c:f>Sheet1!$B$49:$B$52</c:f>
              <c:numCache>
                <c:formatCode>General</c:formatCode>
                <c:ptCount val="4"/>
                <c:pt idx="0">
                  <c:v>180</c:v>
                </c:pt>
                <c:pt idx="1">
                  <c:v>399</c:v>
                </c:pt>
                <c:pt idx="2">
                  <c:v>301</c:v>
                </c:pt>
                <c:pt idx="3">
                  <c:v>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64236331687352666"/>
          <c:y val="0.21081628195966287"/>
          <c:w val="0.22097023888963038"/>
          <c:h val="0.47375910738944332"/>
        </c:manualLayout>
      </c:layout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0.17241</cdr:x>
      <cdr:y>0.02632</cdr:y>
    </cdr:from>
    <cdr:to>
      <cdr:x>0.93103</cdr:x>
      <cdr:y>0.18421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76200"/>
          <a:ext cx="335279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mn-MN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Бүртгэлтэй</a:t>
          </a:r>
          <a:r>
            <a:rPr lang="mn-MN" b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ажилгүй иргэд, боловсролын</a:t>
          </a:r>
        </a:p>
        <a:p xmlns:a="http://schemas.openxmlformats.org/drawingml/2006/main">
          <a:r>
            <a:rPr lang="mn-MN" b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түвшинээр 201</a:t>
          </a:r>
          <a:r>
            <a:rPr lang="en-US" b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</a:t>
          </a:r>
          <a:r>
            <a:rPr lang="mn-MN" b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оны </a:t>
          </a:r>
          <a:r>
            <a:rPr lang="en-US" b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</a:t>
          </a:r>
          <a:r>
            <a:rPr lang="mn-MN" b="1" baseline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 сарын байдлаар</a:t>
          </a:r>
          <a:endParaRPr lang="en-US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7B70FBA-8F27-45F6-8A8D-1B2EB9D0B5FE}" type="datetimeFigureOut">
              <a:rPr lang="en-US"/>
              <a:pPr>
                <a:defRPr/>
              </a:pPr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41AF91-2A4B-4132-B198-9F37AA909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32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BD83F26-8DB8-4739-9019-EB39C7C9D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69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83F26-8DB8-4739-9019-EB39C7C9D4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83F26-8DB8-4739-9019-EB39C7C9D4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83F26-8DB8-4739-9019-EB39C7C9D4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83F26-8DB8-4739-9019-EB39C7C9D4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59174-492A-4A7F-B819-8257C26CF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AD6A-6337-4BF4-947E-2E83FE090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05C4F-6417-422C-9F99-1DF5F8CB5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EC17-D628-4C70-A38A-C35D65C9B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A3FD-0115-4F76-9F8C-2EF215E3B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F7E69-F61F-4F79-89D1-33FD17AE0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600D-A590-4FAB-A447-DB3F7B8AF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D0F4-2136-4953-916A-FF98A17DD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0160A-EF60-4E55-948F-F5F60AE58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0672-490A-4C40-A7CA-8F6056438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5335-40FE-4E85-B00A-4AC148473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543D41-A6D1-43E9-82C0-FCD64A131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chart" Target="../charts/char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857250"/>
          </a:xfrm>
        </p:spPr>
        <p:txBody>
          <a:bodyPr/>
          <a:lstStyle/>
          <a:p>
            <a:r>
              <a:rPr lang="mn-MN" altLang="en-US" sz="3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ХЭНТИЙ АЙМГИЙН НИЙГЭМ ЭДИЙН ЗАСГИЙН БАЙДАЛ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(</a:t>
            </a:r>
            <a:r>
              <a:rPr lang="mn-MN" altLang="en-US" b="1" dirty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201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7</a:t>
            </a:r>
            <a:r>
              <a:rPr lang="mn-MN" altLang="en-US" b="1" dirty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 оны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06</a:t>
            </a:r>
            <a:r>
              <a:rPr lang="mn-MN" altLang="en-US" b="1" dirty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 сарын байдлаар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ea typeface="Arial Unicode MS" pitchFamily="34" charset="-128"/>
                <a:cs typeface="Arial" charset="0"/>
              </a:rPr>
              <a:t>)</a:t>
            </a:r>
          </a:p>
          <a:p>
            <a:endParaRPr lang="en-US" dirty="0"/>
          </a:p>
        </p:txBody>
      </p:sp>
      <p:pic>
        <p:nvPicPr>
          <p:cNvPr id="4" name="Picture 2" descr="http://khentii.nso.mn/uploads/site/19/site_config/logo/a5278377344e0ca6792ffb424ca99118d34d8d1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1104900" cy="1524001"/>
          </a:xfrm>
          <a:prstGeom prst="rect">
            <a:avLst/>
          </a:prstGeom>
          <a:noFill/>
        </p:spPr>
      </p:pic>
      <p:pic>
        <p:nvPicPr>
          <p:cNvPr id="6" name="Picture 3" descr="nso_logo.jpg"/>
          <p:cNvPicPr>
            <a:picLocks noChangeAspect="1"/>
          </p:cNvPicPr>
          <p:nvPr/>
        </p:nvPicPr>
        <p:blipFill>
          <a:blip r:embed="rId3" cstate="print"/>
          <a:srcRect l="24696" t="16194" r="24290" b="17409"/>
          <a:stretch>
            <a:fillRect/>
          </a:stretch>
        </p:blipFill>
        <p:spPr bwMode="auto">
          <a:xfrm>
            <a:off x="5638800" y="1106486"/>
            <a:ext cx="1422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812997"/>
      </p:ext>
    </p:extLst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3380553"/>
              </p:ext>
            </p:extLst>
          </p:nvPr>
        </p:nvGraphicFramePr>
        <p:xfrm>
          <a:off x="533400" y="1752600"/>
          <a:ext cx="7162800" cy="401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04800" y="685800"/>
            <a:ext cx="85344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D:\C disk\taniltsuulga\2017\2017 onii taniltsuulga zagwar zaavar\salbariin embelem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70446"/>
            <a:ext cx="900907" cy="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04800" y="685800"/>
            <a:ext cx="85344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Эрүүл мэнд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2096294" y="3696494"/>
            <a:ext cx="5028406" cy="75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3581400"/>
            <a:ext cx="853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39136410"/>
              </p:ext>
            </p:extLst>
          </p:nvPr>
        </p:nvGraphicFramePr>
        <p:xfrm>
          <a:off x="0" y="1066800"/>
          <a:ext cx="479107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33913991"/>
              </p:ext>
            </p:extLst>
          </p:nvPr>
        </p:nvGraphicFramePr>
        <p:xfrm>
          <a:off x="4648200" y="1066800"/>
          <a:ext cx="4495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308317275"/>
              </p:ext>
            </p:extLst>
          </p:nvPr>
        </p:nvGraphicFramePr>
        <p:xfrm>
          <a:off x="0" y="3581400"/>
          <a:ext cx="479107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221918531"/>
              </p:ext>
            </p:extLst>
          </p:nvPr>
        </p:nvGraphicFramePr>
        <p:xfrm>
          <a:off x="4509459" y="3581401"/>
          <a:ext cx="463454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50" name="Picture 2" descr="D:\C disk\taniltsuulga\2017\2017 onii taniltsuulga zagwar zaavar\salbariin embelem\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51" y="3303277"/>
            <a:ext cx="701498" cy="5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2247900" y="3695700"/>
            <a:ext cx="4724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3657600"/>
            <a:ext cx="838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439683"/>
              </p:ext>
            </p:extLst>
          </p:nvPr>
        </p:nvGraphicFramePr>
        <p:xfrm>
          <a:off x="0" y="1066800"/>
          <a:ext cx="4495800" cy="251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395428638"/>
              </p:ext>
            </p:extLst>
          </p:nvPr>
        </p:nvGraphicFramePr>
        <p:xfrm>
          <a:off x="4648200" y="1066800"/>
          <a:ext cx="4495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863476466"/>
              </p:ext>
            </p:extLst>
          </p:nvPr>
        </p:nvGraphicFramePr>
        <p:xfrm>
          <a:off x="0" y="3657600"/>
          <a:ext cx="4419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813150431"/>
              </p:ext>
            </p:extLst>
          </p:nvPr>
        </p:nvGraphicFramePr>
        <p:xfrm>
          <a:off x="4648200" y="3657600"/>
          <a:ext cx="4495800" cy="289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074" name="Picture 2" descr="D:\C disk\taniltsuulga\2017\2017 onii taniltsuulga zagwar zaavar\salbariin embelem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44" y="3207543"/>
            <a:ext cx="90011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14400" y="40386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572000" y="1295400"/>
            <a:ext cx="11112" cy="27432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04800" y="685800"/>
            <a:ext cx="85344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6284024"/>
              </p:ext>
            </p:extLst>
          </p:nvPr>
        </p:nvGraphicFramePr>
        <p:xfrm>
          <a:off x="228600" y="990600"/>
          <a:ext cx="4267200" cy="30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9500740"/>
              </p:ext>
            </p:extLst>
          </p:nvPr>
        </p:nvGraphicFramePr>
        <p:xfrm>
          <a:off x="4648200" y="1066800"/>
          <a:ext cx="4267200" cy="289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724821122"/>
              </p:ext>
            </p:extLst>
          </p:nvPr>
        </p:nvGraphicFramePr>
        <p:xfrm>
          <a:off x="609600" y="4191000"/>
          <a:ext cx="8077200" cy="198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098" name="Picture 2" descr="D:\C disk\taniltsuulga\2017\2017 onii taniltsuulga zagwar zaavar\salbariin embelem\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838199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04800" y="685800"/>
            <a:ext cx="85344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даатгал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277394" y="2437606"/>
            <a:ext cx="2894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" y="4038600"/>
            <a:ext cx="830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86366091"/>
              </p:ext>
            </p:extLst>
          </p:nvPr>
        </p:nvGraphicFramePr>
        <p:xfrm>
          <a:off x="0" y="1066800"/>
          <a:ext cx="5063885" cy="290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66178682"/>
              </p:ext>
            </p:extLst>
          </p:nvPr>
        </p:nvGraphicFramePr>
        <p:xfrm>
          <a:off x="4800600" y="990600"/>
          <a:ext cx="4114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719891047"/>
              </p:ext>
            </p:extLst>
          </p:nvPr>
        </p:nvGraphicFramePr>
        <p:xfrm>
          <a:off x="381000" y="4090358"/>
          <a:ext cx="8534400" cy="2234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2" name="Picture 2" descr="D:\C disk\taniltsuulga\2017\2017 onii taniltsuulga zagwar zaavar\salbariin embelem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95800"/>
            <a:ext cx="685801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228600" y="685800"/>
            <a:ext cx="85344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Халамж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2248694" y="3543300"/>
            <a:ext cx="4647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30663998"/>
              </p:ext>
            </p:extLst>
          </p:nvPr>
        </p:nvGraphicFramePr>
        <p:xfrm>
          <a:off x="4695826" y="1295400"/>
          <a:ext cx="4219574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94032071"/>
              </p:ext>
            </p:extLst>
          </p:nvPr>
        </p:nvGraphicFramePr>
        <p:xfrm>
          <a:off x="152400" y="1143000"/>
          <a:ext cx="4343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6" name="Picture 2" descr="D:\C disk\taniltsuulga\2017\2017 onii taniltsuulga zagwar zaavar\salbariin embelem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43" y="3726382"/>
            <a:ext cx="747713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228600" y="685800"/>
            <a:ext cx="85344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Соёл, Урлаг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467894" y="2552700"/>
            <a:ext cx="2666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38862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06243426"/>
              </p:ext>
            </p:extLst>
          </p:nvPr>
        </p:nvGraphicFramePr>
        <p:xfrm>
          <a:off x="228600" y="1066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759780153"/>
              </p:ext>
            </p:extLst>
          </p:nvPr>
        </p:nvGraphicFramePr>
        <p:xfrm>
          <a:off x="4876800" y="10668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938553159"/>
              </p:ext>
            </p:extLst>
          </p:nvPr>
        </p:nvGraphicFramePr>
        <p:xfrm>
          <a:off x="457200" y="3962400"/>
          <a:ext cx="7772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170" name="Picture 2" descr="D:\C disk\taniltsuulga\2017\2017 onii taniltsuulga zagwar zaavar\salbariin embelem\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00" y="3227613"/>
            <a:ext cx="80080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685800"/>
            <a:ext cx="68580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Аж үйлдвэрийн салбарын нийт үйлдвэрлэлт,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борлуулалт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сүүлийн 3 жилийн 6 сарын байдлаар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209006" y="3657600"/>
            <a:ext cx="48775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1219201"/>
          <a:ext cx="4191000" cy="2362198"/>
        </p:xfrm>
        <a:graphic>
          <a:graphicData uri="http://schemas.openxmlformats.org/drawingml/2006/table">
            <a:tbl>
              <a:tblPr/>
              <a:tblGrid>
                <a:gridCol w="412360"/>
                <a:gridCol w="1300519"/>
                <a:gridCol w="824719"/>
                <a:gridCol w="808859"/>
                <a:gridCol w="844543"/>
              </a:tblGrid>
              <a:tr h="17760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 Mon"/>
                        </a:rPr>
                        <a:t>       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Arial Mon"/>
                        </a:rPr>
                        <a:t>Á¿òýýãäýõ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 Mon"/>
                        </a:rPr>
                        <a:t>¿¿í ¿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Arial Mon"/>
                        </a:rPr>
                        <a:t>éëäâýðëýëò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 Mo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60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        / ñàëáàðûí àíãèëëààð 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608">
                <a:tc>
                  <a:txBody>
                    <a:bodyPr/>
                    <a:lstStyle/>
                    <a:p>
                      <a:pPr algn="ctr" fontAlgn="ctr"/>
                      <a:endParaRPr lang="en-US" sz="1000" b="1" i="1" u="none" strike="noStrike">
                        <a:solidFill>
                          <a:srgbClr val="000000"/>
                        </a:solidFill>
                        <a:latin typeface="Arial Mo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1" u="none" strike="noStrike">
                        <a:solidFill>
                          <a:srgbClr val="000000"/>
                        </a:solidFill>
                        <a:latin typeface="Arial Mo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1" u="none" strike="noStrike">
                        <a:solidFill>
                          <a:srgbClr val="000000"/>
                        </a:solidFill>
                        <a:latin typeface="Arial Mo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1" u="none" strike="noStrike">
                        <a:solidFill>
                          <a:srgbClr val="000000"/>
                        </a:solidFill>
                        <a:latin typeface="Arial Mo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/сая,төг/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800" b="1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Бүтээгдэхүүний    нэр төрөл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2015/06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2016/06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2017/06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308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Îíû ¿íýýð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Îíû ¿íýýð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Îíû ¿íýýð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01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Àæ ¿éëäâýð á¿ãä ¯¿íýýñ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3463.1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3270.1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3985.6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Äóëààí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1509.3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1793.7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2241.6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Îëáîðëîõ ¿éëäâýð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464.2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394.4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545.6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Áîëîâñðóóëàõ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1360.9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1052.5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1163.9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Ìîä áîëâñðóóëàõ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Mon"/>
                        </a:rPr>
                        <a:t>128.7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29.5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 Mon"/>
                        </a:rPr>
                        <a:t>34.5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460989528"/>
              </p:ext>
            </p:extLst>
          </p:nvPr>
        </p:nvGraphicFramePr>
        <p:xfrm>
          <a:off x="0" y="3581400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800600" y="1219201"/>
          <a:ext cx="4038600" cy="2362200"/>
        </p:xfrm>
        <a:graphic>
          <a:graphicData uri="http://schemas.openxmlformats.org/drawingml/2006/table">
            <a:tbl>
              <a:tblPr/>
              <a:tblGrid>
                <a:gridCol w="397365"/>
                <a:gridCol w="1253228"/>
                <a:gridCol w="794728"/>
                <a:gridCol w="779446"/>
                <a:gridCol w="813833"/>
              </a:tblGrid>
              <a:tr h="2017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Mo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Á¿òýýãäýõ¿¿í áîðëóóëàëò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7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Mo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    /ñàëáàðûí àíãèëëààð/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7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Mo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Mo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Mo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Arial Mo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n-MN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/сая,төг/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үзүүлэлтүүд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429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Àæ ¿éëäâýð á¿ãä  ¯¿íýýñ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3549.7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3194.0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3653.2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Äóëààí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1587.9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1807.5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1964.6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Îëáîðëîõ ¯éëäâýð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464.2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394.4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545.6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Áîëîâñðóóëàõ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1367.1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962.6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1106.6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Ìîä áîëîâñðóóëàõ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130.5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 Mon"/>
                        </a:rPr>
                        <a:t>29.5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 Mon"/>
                        </a:rPr>
                        <a:t>36.4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710532343"/>
              </p:ext>
            </p:extLst>
          </p:nvPr>
        </p:nvGraphicFramePr>
        <p:xfrm>
          <a:off x="4572000" y="3657600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6601</TotalTime>
  <Words>484</Words>
  <Application>Microsoft Office PowerPoint</Application>
  <PresentationFormat>On-screen Show (4:3)</PresentationFormat>
  <Paragraphs>191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Theme1</vt:lpstr>
      <vt:lpstr>ХЭНТИЙ АЙМГИЙН НИЙГЭМ ЭДИЙН ЗАСГИЙН БАЙДАЛ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 ÎÍÛ ÕÀÃÀÑ ÆÈËÈÉÍ ÌÀË  ÒÎÎËËÎÃÎ, ÒÓÐØÈËÒÛÍ ТҮҮВЭР  СУДÀËÃÀÀÍÄ ÇÎÐÈÓËÑÀÍ ÑÓÐÃÀËÒ</dc:title>
  <dc:creator>nso</dc:creator>
  <cp:lastModifiedBy>Ononchimeg_B</cp:lastModifiedBy>
  <cp:revision>407</cp:revision>
  <dcterms:created xsi:type="dcterms:W3CDTF">2007-04-30T00:57:31Z</dcterms:created>
  <dcterms:modified xsi:type="dcterms:W3CDTF">2017-07-28T13:37:45Z</dcterms:modified>
</cp:coreProperties>
</file>