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75" r:id="rId4"/>
    <p:sldId id="283" r:id="rId5"/>
    <p:sldId id="282" r:id="rId6"/>
    <p:sldId id="281" r:id="rId7"/>
    <p:sldId id="280" r:id="rId8"/>
    <p:sldId id="279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3E6669-C608-40A1-9DE0-D15363F7360C}">
          <p14:sldIdLst>
            <p14:sldId id="268"/>
            <p14:sldId id="269"/>
            <p14:sldId id="275"/>
            <p14:sldId id="283"/>
            <p14:sldId id="282"/>
            <p14:sldId id="281"/>
            <p14:sldId id="280"/>
            <p14:sldId id="279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8706B-E28D-4CFD-959A-F9B9C1CEC0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AFDC-B3FE-4DC3-8C26-DD76DA468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8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4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C368-5210-48F2-AB47-13D209C7A5D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10"/>
          <p:cNvSpPr/>
          <p:nvPr/>
        </p:nvSpPr>
        <p:spPr>
          <a:xfrm>
            <a:off x="1371600" y="1676400"/>
            <a:ext cx="7239000" cy="32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32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Хэнтий аймгийн </a:t>
            </a:r>
            <a:r>
              <a:rPr lang="mn-MN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нийгэм</a:t>
            </a:r>
            <a:r>
              <a:rPr lang="mn-MN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эдийн засгийн байдал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mn-MN" sz="3200" b="1" i="0" u="none" strike="noStrike" cap="none" dirty="0" smtClean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mn-MN" sz="3200" b="1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r>
              <a:rPr lang="mn-MN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оны 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05</a:t>
            </a:r>
            <a:r>
              <a:rPr lang="mn-MN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mn-MN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сард</a:t>
            </a:r>
          </a:p>
        </p:txBody>
      </p:sp>
    </p:spTree>
    <p:extLst>
      <p:ext uri="{BB962C8B-B14F-4D97-AF65-F5344CB8AC3E}">
        <p14:creationId xmlns:p14="http://schemas.microsoft.com/office/powerpoint/2010/main" val="19664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5"/>
          <p:cNvSpPr txBox="1">
            <a:spLocks/>
          </p:cNvSpPr>
          <p:nvPr/>
        </p:nvSpPr>
        <p:spPr>
          <a:xfrm>
            <a:off x="1905000" y="461492"/>
            <a:ext cx="5817934" cy="4625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2060"/>
              </a:buClr>
              <a:buSzPct val="25000"/>
              <a:buFont typeface="Tahoma"/>
              <a:buNone/>
            </a:pP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БҮРТГЭЛТЭЙ АЖИЛГҮЙ ИРГЭД </a:t>
            </a:r>
            <a:endParaRPr lang="mn-MN" sz="2400" b="1" dirty="0">
              <a:solidFill>
                <a:srgbClr val="00206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grpSp>
        <p:nvGrpSpPr>
          <p:cNvPr id="8" name="Shape 116"/>
          <p:cNvGrpSpPr/>
          <p:nvPr/>
        </p:nvGrpSpPr>
        <p:grpSpPr>
          <a:xfrm>
            <a:off x="1154928" y="1156439"/>
            <a:ext cx="2845572" cy="1434361"/>
            <a:chOff x="1961320" y="1375123"/>
            <a:chExt cx="2852435" cy="1298895"/>
          </a:xfrm>
        </p:grpSpPr>
        <p:pic>
          <p:nvPicPr>
            <p:cNvPr id="9" name="Shape 1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20419" y="1375123"/>
              <a:ext cx="1985120" cy="890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119"/>
            <p:cNvSpPr/>
            <p:nvPr/>
          </p:nvSpPr>
          <p:spPr>
            <a:xfrm>
              <a:off x="1961320" y="2265280"/>
              <a:ext cx="2852435" cy="4087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dirty="0" smtClean="0">
                  <a:solidFill>
                    <a:srgbClr val="00D0A8"/>
                  </a:solidFill>
                  <a:latin typeface="Arial"/>
                  <a:ea typeface="Arial"/>
                  <a:cs typeface="Arial"/>
                  <a:sym typeface="Arial"/>
                </a:rPr>
                <a:t>706</a:t>
              </a:r>
              <a:r>
                <a:rPr lang="mn-MN" sz="1600" dirty="0" smtClean="0">
                  <a:solidFill>
                    <a:srgbClr val="00D0A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mn-MN" sz="1600" b="0" i="0" u="none" strike="noStrike" cap="none" dirty="0" smtClean="0">
                  <a:solidFill>
                    <a:srgbClr val="00D0A8"/>
                  </a:solidFill>
                  <a:latin typeface="Arial"/>
                  <a:ea typeface="Arial"/>
                  <a:cs typeface="Arial"/>
                  <a:sym typeface="Arial"/>
                </a:rPr>
                <a:t>бүртгэлтэй </a:t>
              </a:r>
              <a:r>
                <a:rPr lang="mn-MN" sz="1600" b="0" i="0" u="none" strike="noStrike" cap="none" dirty="0">
                  <a:solidFill>
                    <a:srgbClr val="00D0A8"/>
                  </a:solidFill>
                  <a:latin typeface="Arial"/>
                  <a:ea typeface="Arial"/>
                  <a:cs typeface="Arial"/>
                  <a:sym typeface="Arial"/>
                </a:rPr>
                <a:t>ажилгүй иргэд</a:t>
              </a:r>
              <a:r>
                <a:rPr lang="mn-MN" sz="1600" b="0" i="0" u="none" strike="noStrike" cap="none" dirty="0">
                  <a:solidFill>
                    <a:srgbClr val="00D0A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sp>
        <p:nvSpPr>
          <p:cNvPr id="11" name="Shape 123"/>
          <p:cNvSpPr/>
          <p:nvPr/>
        </p:nvSpPr>
        <p:spPr>
          <a:xfrm>
            <a:off x="3851913" y="1117794"/>
            <a:ext cx="5053527" cy="12473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Аймгийн хөдөлмөр эрхлэлтийн албанд бүртгэлтэй, ажил идэвхитэй эрж байгаа ажилгүйчүүд 201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8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оны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5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сард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706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иргэн байна.</a:t>
            </a:r>
            <a:endParaRPr lang="en-US" sz="1600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12" name="Shape 127"/>
          <p:cNvGrpSpPr/>
          <p:nvPr/>
        </p:nvGrpSpPr>
        <p:grpSpPr>
          <a:xfrm>
            <a:off x="989523" y="2862399"/>
            <a:ext cx="3299522" cy="1190088"/>
            <a:chOff x="1430261" y="3366237"/>
            <a:chExt cx="3831212" cy="1190088"/>
          </a:xfrm>
        </p:grpSpPr>
        <p:pic>
          <p:nvPicPr>
            <p:cNvPr id="13" name="Shape 1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79466" y="3366452"/>
              <a:ext cx="304526" cy="887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29"/>
            <p:cNvSpPr/>
            <p:nvPr/>
          </p:nvSpPr>
          <p:spPr>
            <a:xfrm>
              <a:off x="1430261" y="4166415"/>
              <a:ext cx="1545799" cy="384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dirty="0" smtClean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26.1 %</a:t>
              </a:r>
              <a:endParaRPr lang="mn-MN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31"/>
            <p:cNvSpPr txBox="1"/>
            <p:nvPr/>
          </p:nvSpPr>
          <p:spPr>
            <a:xfrm>
              <a:off x="1526438" y="3366237"/>
              <a:ext cx="1238707" cy="556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mn-MN" sz="1800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Өмнөх оны мөн үе</a:t>
              </a:r>
            </a:p>
          </p:txBody>
        </p:sp>
        <p:sp>
          <p:nvSpPr>
            <p:cNvPr id="16" name="Shape 133"/>
            <p:cNvSpPr/>
            <p:nvPr/>
          </p:nvSpPr>
          <p:spPr>
            <a:xfrm>
              <a:off x="4042273" y="4148956"/>
              <a:ext cx="1219200" cy="40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mn-MN" sz="2000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lang="en-US" sz="2000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6.5</a:t>
              </a:r>
              <a:r>
                <a:rPr lang="mn-MN" sz="2000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lang="mn-MN" sz="20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35"/>
          <p:cNvSpPr/>
          <p:nvPr/>
        </p:nvSpPr>
        <p:spPr>
          <a:xfrm>
            <a:off x="3990541" y="2845771"/>
            <a:ext cx="49149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Нийт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бүртгэлтэй ажилгүй иргэд өмнөх оны мөн үеэс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249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(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26.1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%)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хүнээр буурч,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706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болсны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399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(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56.5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%) нь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эмэгтэйчүүд байна. </a:t>
            </a:r>
          </a:p>
        </p:txBody>
      </p:sp>
      <p:pic>
        <p:nvPicPr>
          <p:cNvPr id="19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4192" y="2763584"/>
            <a:ext cx="881687" cy="108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41"/>
          <p:cNvSpPr/>
          <p:nvPr/>
        </p:nvSpPr>
        <p:spPr>
          <a:xfrm>
            <a:off x="2773203" y="4965671"/>
            <a:ext cx="4333441" cy="9082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Бүртгэлтэй ажилгүй иргэдийн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341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(48.3%)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нь 15-3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5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насны залуучууд эзэлж байна. </a:t>
            </a:r>
          </a:p>
        </p:txBody>
      </p:sp>
      <p:pic>
        <p:nvPicPr>
          <p:cNvPr id="21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7341" y="2862614"/>
            <a:ext cx="262264" cy="88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8308" y="2862614"/>
            <a:ext cx="262264" cy="88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8078" y="4648200"/>
            <a:ext cx="356813" cy="104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3543" y="4571999"/>
            <a:ext cx="1124268" cy="130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1485654" y="57912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48.3%</a:t>
            </a:r>
            <a:endParaRPr lang="mn-MN" dirty="0">
              <a:solidFill>
                <a:srgbClr val="00B0F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66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87"/>
          <p:cNvSpPr/>
          <p:nvPr/>
        </p:nvSpPr>
        <p:spPr>
          <a:xfrm>
            <a:off x="3278024" y="461723"/>
            <a:ext cx="3044551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2400" b="1" cap="none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ГЭМТ ХЭРЭГ </a:t>
            </a:r>
          </a:p>
        </p:txBody>
      </p:sp>
      <p:pic>
        <p:nvPicPr>
          <p:cNvPr id="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541" y="2902578"/>
            <a:ext cx="1696155" cy="151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6454" y="909665"/>
            <a:ext cx="1975871" cy="1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90"/>
          <p:cNvSpPr/>
          <p:nvPr/>
        </p:nvSpPr>
        <p:spPr>
          <a:xfrm>
            <a:off x="3036300" y="1371600"/>
            <a:ext cx="57267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Аймгийн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хэмжээнд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201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8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оны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сарын байдлаар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264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гэмт хэрэг бүртгэгдсэн нь өмнөх оны мөн үеэс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104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65.0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%)-аар өссөн байна. </a:t>
            </a:r>
            <a:endParaRPr lang="mn-MN"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1" name="Shape 191"/>
          <p:cNvSpPr/>
          <p:nvPr/>
        </p:nvSpPr>
        <p:spPr>
          <a:xfrm>
            <a:off x="3157494" y="3124200"/>
            <a:ext cx="583410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Гэмт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хэргийн улмаас учирсан хохирол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201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8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оны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сард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446.4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сая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төгрөг, нөхөн төлүүлсэн хохирлын хэмжээ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138.4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сая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төгрөг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байна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</a:p>
        </p:txBody>
      </p:sp>
      <p:sp>
        <p:nvSpPr>
          <p:cNvPr id="12" name="Shape 192"/>
          <p:cNvSpPr/>
          <p:nvPr/>
        </p:nvSpPr>
        <p:spPr>
          <a:xfrm>
            <a:off x="3276600" y="5161192"/>
            <a:ext cx="5486400" cy="7575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гарсан гэмт хэргийн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16.3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 нь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согтуугаар үйлдэгдсэн байна.</a:t>
            </a:r>
            <a:endParaRPr lang="mn-MN"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Shape 193"/>
          <p:cNvSpPr/>
          <p:nvPr/>
        </p:nvSpPr>
        <p:spPr>
          <a:xfrm>
            <a:off x="3276600" y="4576417"/>
            <a:ext cx="54864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u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Гэмт </a:t>
            </a:r>
            <a:r>
              <a:rPr lang="eu-ES" sz="1600" dirty="0">
                <a:latin typeface="Arial" panose="020B0604020202020204" pitchFamily="34" charset="0"/>
                <a:cs typeface="Arial" panose="020B0604020202020204" pitchFamily="34" charset="0"/>
              </a:rPr>
              <a:t>хэргийн улмаас нас </a:t>
            </a:r>
            <a:r>
              <a:rPr lang="eu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барсан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иргэн, гэмтсэн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u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r>
              <a:rPr lang="eu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u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n-MN"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4" name="Shape 1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2728" y="4672983"/>
            <a:ext cx="1583209" cy="155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32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326" y="719028"/>
            <a:ext cx="7705460" cy="59318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16"/>
          <p:cNvSpPr/>
          <p:nvPr/>
        </p:nvSpPr>
        <p:spPr>
          <a:xfrm>
            <a:off x="2441959" y="488194"/>
            <a:ext cx="511780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МӨНГӨ, </a:t>
            </a: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ЗЭЭЛ</a:t>
            </a:r>
            <a:r>
              <a:rPr lang="mn-MN" sz="2400" dirty="0" smtClean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endParaRPr lang="mn-MN" sz="2400" dirty="0">
              <a:solidFill>
                <a:srgbClr val="00206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pic>
        <p:nvPicPr>
          <p:cNvPr id="9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40" y="1218638"/>
            <a:ext cx="1429997" cy="375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487537" y="2690336"/>
            <a:ext cx="57150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Зээлийн өрийн үлдэгдэл 155518.6  сая төгрөгт хүрснээс чанаргүй зээлийн өрийн үлдэгдэл  2275.4 сая төгрөгт хүрч нийт зээлийн үлдэгдлийн 1.5 хувийг эзэлж байна.</a:t>
            </a:r>
            <a:endParaRPr lang="en-US" sz="16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3324" y="1219200"/>
            <a:ext cx="586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Банкны системийн хэмжээгээр өөрийн кассаар 49217.0 сая төгрөгийн орлогын, 52122.7 сая төгрөгийн зарлагын гүйлгээ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хийсэн байна.</a:t>
            </a:r>
            <a:endParaRPr lang="mn-MN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1959" y="3431213"/>
            <a:ext cx="5675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Банкууд нь хадгаламжийн 30 гаруй төрлийн бүтээгдэхүүнээр иргэдэд үйлчилж 68528.7  сая төгрөгийн хадгаламж хуримтлуулж ажилласан байна.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9110" y="1955659"/>
            <a:ext cx="5584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Монголбанк нь арилжааны банкуудад 1575.1 сая төгрөг хүргүүлж, банкуудаас 902.5  сая төгрөгийг татан төвлөрүүлсэн байна.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63324" y="4251068"/>
            <a:ext cx="604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ХААН, ХАС, КАПИТАЛ, ТӨРИЙН банкууд нь 50 гаруй нэр төрлийн зээлийн бүтээгдэхүүнийг иргэдэд жилийн 5-30 хувийн хүүтэйгээр олгож, иргэдийн хугацаатай хадгаламжинд жилийн 10.3-17.0 хувь, хугацаагүй хадгаламжинд жилийн 5.4 -7.2 хувийн хүү олгож </a:t>
            </a:r>
            <a:r>
              <a:rPr lang="mn-MN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4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44"/>
          <p:cNvSpPr/>
          <p:nvPr/>
        </p:nvSpPr>
        <p:spPr>
          <a:xfrm>
            <a:off x="3657600" y="509167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mn-MN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ТӨСӨВ, САНХҮҮ</a:t>
            </a:r>
            <a:endParaRPr lang="mn-MN" sz="2400" b="1" cap="none" dirty="0">
              <a:solidFill>
                <a:srgbClr val="00206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pic>
        <p:nvPicPr>
          <p:cNvPr id="8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209800"/>
            <a:ext cx="3654552" cy="19024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46"/>
          <p:cNvSpPr/>
          <p:nvPr/>
        </p:nvSpPr>
        <p:spPr>
          <a:xfrm>
            <a:off x="1255834" y="1219200"/>
            <a:ext cx="76991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</a:rPr>
              <a:t>2018 оны 05 дугаар сарын байдлаар төсвийн орлогод нийт 3315.6 сая төгрөг төвлөрөхөөс 4360.8 сая төгрөг төвлөрүүлж, орлогын төлөвлөгөө  1045.2 сая төгрөг  буюу  31.5 хувиар  биелэсэн  байна.</a:t>
            </a:r>
            <a:endParaRPr lang="en-US" sz="16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" name="Shape 247"/>
          <p:cNvSpPr/>
          <p:nvPr/>
        </p:nvSpPr>
        <p:spPr>
          <a:xfrm>
            <a:off x="5105399" y="2228671"/>
            <a:ext cx="3733801" cy="16575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Татварын бус орлогод төвлөрүүлэх ёстой 164.2 сая төгрөгийн орлогын төлөвлөгөөг 147.7 хувиар давуулан биелүүлж, төсөвт татварын бус орлогоор 406.6 сая төгрөг төвлөрсөн байна. </a:t>
            </a:r>
            <a:endParaRPr lang="en-US" sz="16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1" name="Shape 248"/>
          <p:cNvSpPr/>
          <p:nvPr/>
        </p:nvSpPr>
        <p:spPr>
          <a:xfrm>
            <a:off x="1315915" y="4267200"/>
            <a:ext cx="7523285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Орон нутгийн төсвийн  байгууллага нийт 26060.1 сая төгрөгийн зарлагатай ажилласан нь төлөвлөснөөсөө 7710.4 сая төгрөгөөр бага  зарцуулалттай ажилласан байна.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89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458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66"/>
          <p:cNvSpPr/>
          <p:nvPr/>
        </p:nvSpPr>
        <p:spPr>
          <a:xfrm>
            <a:off x="2414546" y="476237"/>
            <a:ext cx="519885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mn-MN" sz="2400" b="1" cap="none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ХЭРЭГЛЭЭНИЙ ҮНИЙН ИНДЕКС</a:t>
            </a:r>
          </a:p>
        </p:txBody>
      </p:sp>
      <p:sp>
        <p:nvSpPr>
          <p:cNvPr id="8" name="Shape 267"/>
          <p:cNvSpPr/>
          <p:nvPr/>
        </p:nvSpPr>
        <p:spPr>
          <a:xfrm>
            <a:off x="2926935" y="1505481"/>
            <a:ext cx="6019798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mn-MN" sz="105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Хэрэглээний бараа үйлчилгээний үнэ 2018 оны 05 дугаар сард өмнөх сараас 0.4 хувь, өмнөх оны мөн үеийнхээс 5.8 хувь, өмнөх оны эцсээс 3.5 хувиар өссөн байна.</a:t>
            </a:r>
            <a:endParaRPr lang="en-US" sz="1100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9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728" y="2971800"/>
            <a:ext cx="1782872" cy="160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728" y="1508893"/>
            <a:ext cx="1782872" cy="143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729" y="4648200"/>
            <a:ext cx="1782872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926935" y="2057400"/>
            <a:ext cx="6172199" cy="387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sz="105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Хэрэглээний бараа, үйлчилгээний үнэ өмнөх сараас </a:t>
            </a:r>
            <a:r>
              <a:rPr lang="en-US" sz="105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0.4</a:t>
            </a:r>
            <a:r>
              <a:rPr lang="mn-MN" sz="105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хувиар өсөхөд</a:t>
            </a:r>
            <a:r>
              <a:rPr lang="mn-MN" sz="1050" b="1" dirty="0">
                <a:solidFill>
                  <a:srgbClr val="0033CC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Хүнсний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бараа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согтууруулах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бус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ундаа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ны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0.1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С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огтууруулах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ундаа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тамхи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мансууруулах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бодис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ын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0.1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Х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увцас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бөс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бараа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гутал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ны бүлэг 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1.7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Эм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тариа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эмнэлэгийн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үйлчилгээ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ний бүлэг 1.0 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хувиар өссөн нь 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голлон нөлөөлсөн байна.</a:t>
            </a:r>
            <a:endParaRPr lang="en-US" sz="1100" dirty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1050" dirty="0">
                <a:latin typeface="Arial"/>
                <a:ea typeface="Times New Roman"/>
                <a:cs typeface="Arial"/>
              </a:rPr>
              <a:t> </a:t>
            </a:r>
            <a:endParaRPr lang="en-US" sz="1100" dirty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mn-MN" sz="105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Хэрэглээний бараа, үйлчилгээний үнэ өмнөх оны мөн үеэс </a:t>
            </a:r>
            <a:r>
              <a:rPr lang="en-US" sz="105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5.8</a:t>
            </a:r>
            <a:r>
              <a:rPr lang="mn-MN" sz="105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хувиар өсөхөд 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Х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үнсний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бараа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согтууруулах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бус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ундаа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ны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6.2 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хувь, С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огтууруулах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ундаа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тамхи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мансууруулах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бодис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ын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7.5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Х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увцас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бөс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бараа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гутал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ны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7.1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Гэр ахуйн тавилга, гэр ахуйн барааны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8.0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Э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м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тариа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эмнэлэгийн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үйлчилгээ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ний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7.9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Т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ээв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рийн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6.6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Холбооны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хэрэгсэл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шуудангийн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үйлчилгээ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ний бүлэг 1.1 хувь,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Амралт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чөлөөт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цаг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соёлын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бараа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үйлчилгээ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ний бүлэг 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4.1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хувь,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Б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оловсролын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үйлчилгээ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ний бүлэг 0.1 хувь,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Зочид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буудал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нийтийн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хоол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дотуур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байрны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үйлчилгээ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ний бүлэг 1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Бусад бараа, үйлчилгээний бүлэг 1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хувиар өссөн нь 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голлон нөлөөлсөн байна.</a:t>
            </a:r>
            <a:endParaRPr lang="en-US" sz="1100" dirty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mn-MN" sz="1050" b="1" dirty="0">
                <a:solidFill>
                  <a:srgbClr val="0033CC"/>
                </a:solidFill>
                <a:latin typeface="Arial"/>
                <a:ea typeface="Calibri"/>
                <a:cs typeface="Arial"/>
              </a:rPr>
              <a:t> </a:t>
            </a:r>
            <a:endParaRPr lang="en-US" sz="1100" dirty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mn-MN" sz="105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Хэрэглээний бараа, үйлчилгээний үнэ өмнөх оны эцсээс </a:t>
            </a:r>
            <a:r>
              <a:rPr lang="en-US" sz="105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3.5</a:t>
            </a:r>
            <a:r>
              <a:rPr lang="mn-MN" sz="105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хувиар өсөхөд 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Х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үнсний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бараа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согтууруулах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бус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ундаа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ны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9.4 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хувь, С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огтууруулах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ундаа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тамхи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мансууруулах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бодис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ын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3.9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Х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увцас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бөс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бараа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гутал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ны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3.4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Гэр ахуйн тавилга, гэр ахуйн барааны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1.6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Э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м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тариа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эмнэлэгийн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үйлчилгээ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ний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2.7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Т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ээв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рийн бүлэг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4.5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 хувь,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Амралт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чөлөөт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цаг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соёлын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бараа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үйлчилгээ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ний бүлэг </a:t>
            </a:r>
            <a:r>
              <a:rPr lang="en-US" sz="105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2.4 </a:t>
            </a:r>
            <a:r>
              <a:rPr lang="mn-MN" sz="1050" dirty="0">
                <a:solidFill>
                  <a:srgbClr val="000000"/>
                </a:solidFill>
                <a:latin typeface="Arial"/>
                <a:cs typeface="Arial"/>
              </a:rPr>
              <a:t>хувиар өссөн нь </a:t>
            </a:r>
            <a:r>
              <a:rPr lang="mn-MN" sz="105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голлон нөлөөлсөн байна.</a:t>
            </a:r>
            <a:endParaRPr lang="en-US" sz="11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542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276" y="1143000"/>
            <a:ext cx="2459124" cy="164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426151"/>
            <a:ext cx="2743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36"/>
          <p:cNvSpPr/>
          <p:nvPr/>
        </p:nvSpPr>
        <p:spPr>
          <a:xfrm>
            <a:off x="3794333" y="510216"/>
            <a:ext cx="244009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АЖ ҮЙЛДВЭР </a:t>
            </a:r>
          </a:p>
        </p:txBody>
      </p:sp>
      <p:sp>
        <p:nvSpPr>
          <p:cNvPr id="10" name="Shape 337"/>
          <p:cNvSpPr/>
          <p:nvPr/>
        </p:nvSpPr>
        <p:spPr>
          <a:xfrm>
            <a:off x="3810000" y="1384882"/>
            <a:ext cx="51054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үйлдвэрийн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салбарын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үйлдвэрлэл 2018 оны 5 сард 4146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.8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төгрө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гт хүрч,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өмнөх оны мөн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үеэс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327.5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төгрөгөөр өслөө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339"/>
          <p:cNvSpPr/>
          <p:nvPr/>
        </p:nvSpPr>
        <p:spPr>
          <a:xfrm>
            <a:off x="3810000" y="3598721"/>
            <a:ext cx="5105400" cy="13760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/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борлуулсан бүтээгдэхүүн 201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3702.3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төгрө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гт хүрч,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оны мөн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үеэс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212.1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төгрөгөөр өслөө.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4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114" y="4737219"/>
            <a:ext cx="1168451" cy="125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4724400"/>
            <a:ext cx="1268319" cy="12346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80"/>
          <p:cNvSpPr/>
          <p:nvPr/>
        </p:nvSpPr>
        <p:spPr>
          <a:xfrm>
            <a:off x="4124045" y="533400"/>
            <a:ext cx="159095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mn-MN" sz="2400" b="1" cap="none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ТЭЭВЭР</a:t>
            </a:r>
          </a:p>
        </p:txBody>
      </p:sp>
      <p:sp>
        <p:nvSpPr>
          <p:cNvPr id="10" name="Shape 281"/>
          <p:cNvSpPr/>
          <p:nvPr/>
        </p:nvSpPr>
        <p:spPr>
          <a:xfrm>
            <a:off x="2878664" y="1280978"/>
            <a:ext cx="5274736" cy="9235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228600" algn="just">
              <a:lnSpc>
                <a:spcPct val="115000"/>
              </a:lnSpc>
              <a:buSzPct val="25000"/>
            </a:pPr>
            <a:r>
              <a:rPr lang="en-US" sz="1600" dirty="0">
                <a:latin typeface="Arial"/>
                <a:ea typeface="Calibri"/>
              </a:rPr>
              <a:t>2018 </a:t>
            </a:r>
            <a:r>
              <a:rPr lang="en-US" sz="1600" dirty="0" err="1">
                <a:latin typeface="Arial"/>
                <a:ea typeface="Calibri"/>
              </a:rPr>
              <a:t>он</a:t>
            </a:r>
            <a:r>
              <a:rPr lang="mn-MN" sz="1600" dirty="0">
                <a:latin typeface="Arial"/>
                <a:ea typeface="Calibri"/>
              </a:rPr>
              <a:t>ы </a:t>
            </a:r>
            <a:r>
              <a:rPr lang="en-US" sz="1600" dirty="0">
                <a:latin typeface="Arial"/>
                <a:ea typeface="Calibri"/>
              </a:rPr>
              <a:t>5</a:t>
            </a:r>
            <a:r>
              <a:rPr lang="en-US" sz="1600" dirty="0" smtClean="0">
                <a:latin typeface="Arial"/>
                <a:ea typeface="Calibri"/>
              </a:rPr>
              <a:t> д</a:t>
            </a:r>
            <a:r>
              <a:rPr lang="mn-MN" sz="1600" dirty="0" smtClean="0">
                <a:latin typeface="Arial"/>
                <a:ea typeface="Calibri"/>
              </a:rPr>
              <a:t>угаа</a:t>
            </a:r>
            <a:r>
              <a:rPr lang="en-US" sz="1600" dirty="0" smtClean="0">
                <a:latin typeface="Arial"/>
                <a:ea typeface="Calibri"/>
              </a:rPr>
              <a:t>р </a:t>
            </a:r>
            <a:r>
              <a:rPr lang="en-US" sz="1600" dirty="0" err="1">
                <a:latin typeface="Arial"/>
                <a:ea typeface="Calibri"/>
              </a:rPr>
              <a:t>сарын</a:t>
            </a:r>
            <a:r>
              <a:rPr lang="en-US" sz="1600" dirty="0">
                <a:latin typeface="Arial"/>
                <a:ea typeface="Calibri"/>
              </a:rPr>
              <a:t> </a:t>
            </a:r>
            <a:r>
              <a:rPr lang="en-US" sz="1600" dirty="0" err="1">
                <a:latin typeface="Arial"/>
                <a:ea typeface="Calibri"/>
              </a:rPr>
              <a:t>байдлаар</a:t>
            </a:r>
            <a:r>
              <a:rPr lang="en-US" sz="1600" dirty="0">
                <a:latin typeface="Arial"/>
                <a:ea typeface="Calibri"/>
              </a:rPr>
              <a:t> </a:t>
            </a:r>
            <a:r>
              <a:rPr lang="mn-MN" sz="1600" dirty="0">
                <a:latin typeface="Arial"/>
                <a:ea typeface="Calibri"/>
              </a:rPr>
              <a:t>орон нутгийн</a:t>
            </a:r>
            <a:r>
              <a:rPr lang="en-US" sz="1600" dirty="0">
                <a:latin typeface="Arial"/>
                <a:ea typeface="Calibri"/>
              </a:rPr>
              <a:t> </a:t>
            </a:r>
            <a:r>
              <a:rPr lang="en-US" sz="1600" dirty="0" err="1">
                <a:latin typeface="Arial"/>
                <a:ea typeface="Calibri"/>
              </a:rPr>
              <a:t>тээврээр</a:t>
            </a:r>
            <a:r>
              <a:rPr lang="en-US" sz="1600" dirty="0">
                <a:latin typeface="Arial"/>
                <a:ea typeface="Calibri"/>
              </a:rPr>
              <a:t> </a:t>
            </a:r>
            <a:r>
              <a:rPr lang="mn-MN" sz="1600" dirty="0" smtClean="0">
                <a:latin typeface="Arial"/>
                <a:ea typeface="Calibri"/>
              </a:rPr>
              <a:t>60</a:t>
            </a:r>
            <a:r>
              <a:rPr lang="en-US" sz="1600" dirty="0" smtClean="0">
                <a:latin typeface="Arial"/>
                <a:ea typeface="Calibri"/>
              </a:rPr>
              <a:t> </a:t>
            </a:r>
            <a:r>
              <a:rPr lang="en-US" sz="1600" dirty="0" err="1" smtClean="0">
                <a:latin typeface="Arial"/>
                <a:ea typeface="Calibri"/>
              </a:rPr>
              <a:t>иргэн</a:t>
            </a:r>
            <a:r>
              <a:rPr lang="en-US" sz="1600" dirty="0">
                <a:latin typeface="Arial"/>
                <a:ea typeface="Calibri"/>
              </a:rPr>
              <a:t> </a:t>
            </a:r>
            <a:r>
              <a:rPr lang="mn-MN" sz="1600" dirty="0" smtClean="0">
                <a:latin typeface="Arial"/>
                <a:ea typeface="Calibri"/>
              </a:rPr>
              <a:t>зорчсон нь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сараас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хүнээр буурсан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mn-MN" sz="16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282"/>
          <p:cNvSpPr/>
          <p:nvPr/>
        </p:nvSpPr>
        <p:spPr>
          <a:xfrm>
            <a:off x="2971802" y="2807860"/>
            <a:ext cx="5181598" cy="7735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mn-MN" sz="160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вто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тээврээр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зорчигчид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2300 </a:t>
            </a:r>
            <a:r>
              <a:rPr lang="en-US" sz="1600" dirty="0" err="1">
                <a:solidFill>
                  <a:prstClr val="black"/>
                </a:solidFill>
                <a:latin typeface="Arial"/>
                <a:ea typeface="Calibri"/>
              </a:rPr>
              <a:t>иргэн</a:t>
            </a:r>
            <a:r>
              <a:rPr lang="en-US" sz="1600" dirty="0">
                <a:solidFill>
                  <a:prstClr val="black"/>
                </a:solidFill>
                <a:latin typeface="Arial"/>
                <a:ea typeface="Calibri"/>
              </a:rPr>
              <a:t> </a:t>
            </a:r>
            <a:r>
              <a:rPr lang="mn-MN" sz="1600" dirty="0">
                <a:solidFill>
                  <a:prstClr val="black"/>
                </a:solidFill>
                <a:latin typeface="Arial"/>
                <a:ea typeface="Calibri"/>
              </a:rPr>
              <a:t>зорчсон нь</a:t>
            </a:r>
            <a:r>
              <a:rPr lang="mn-M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mn-M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сараас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2400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 х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үнээр буурсан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Shape 284" descr="авто тээвэр зурган илэрцүүд"/>
          <p:cNvPicPr preferRelativeResize="0"/>
          <p:nvPr/>
        </p:nvPicPr>
        <p:blipFill rotWithShape="1">
          <a:blip r:embed="rId5">
            <a:alphaModFix/>
          </a:blip>
          <a:srcRect l="19026" r="19256"/>
          <a:stretch/>
        </p:blipFill>
        <p:spPr>
          <a:xfrm>
            <a:off x="1304802" y="1194041"/>
            <a:ext cx="1076344" cy="10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86"/>
          <p:cNvPicPr preferRelativeResize="0"/>
          <p:nvPr/>
        </p:nvPicPr>
        <p:blipFill rotWithShape="1">
          <a:blip r:embed="rId6">
            <a:alphaModFix/>
          </a:blip>
          <a:srcRect l="33824" t="22194" r="33236" b="21561"/>
          <a:stretch/>
        </p:blipFill>
        <p:spPr>
          <a:xfrm>
            <a:off x="1304802" y="2743200"/>
            <a:ext cx="1127303" cy="1085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03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91013" y="838200"/>
            <a:ext cx="78243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36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Анхаарал тавьсанд </a:t>
            </a:r>
          </a:p>
          <a:p>
            <a:pPr algn="ctr">
              <a:defRPr/>
            </a:pPr>
            <a:r>
              <a:rPr lang="mn-MN" sz="36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баярлалаа</a:t>
            </a:r>
            <a:endParaRPr lang="en-US" sz="3600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  <a:defRPr/>
            </a:pPr>
            <a:endParaRPr lang="mn-MN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mn-MN" dirty="0" smtClean="0">
                <a:solidFill>
                  <a:srgbClr val="F79646">
                    <a:lumMod val="75000"/>
                  </a:srgbClr>
                </a:solidFill>
              </a:rPr>
              <a:t>                                                                  Веб хуудас</a:t>
            </a:r>
            <a:r>
              <a:rPr lang="mn-MN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prstClr val="black"/>
                </a:solidFill>
              </a:rPr>
              <a:t>http://khentii.nso.mn</a:t>
            </a:r>
            <a:endParaRPr lang="en-US" b="1" i="1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i="1" dirty="0" smtClean="0">
                <a:solidFill>
                  <a:srgbClr val="F79646">
                    <a:lumMod val="75000"/>
                  </a:srgbClr>
                </a:solidFill>
              </a:rPr>
              <a:t>                                   </a:t>
            </a:r>
            <a:r>
              <a:rPr lang="mn-MN" dirty="0" smtClean="0">
                <a:solidFill>
                  <a:srgbClr val="F79646">
                    <a:lumMod val="75000"/>
                  </a:srgbClr>
                </a:solidFill>
              </a:rPr>
              <a:t>И-мэйл</a:t>
            </a:r>
            <a:r>
              <a:rPr lang="mn-MN" dirty="0" smtClean="0">
                <a:solidFill>
                  <a:prstClr val="black"/>
                </a:solidFill>
              </a:rPr>
              <a:t>:  </a:t>
            </a:r>
            <a:r>
              <a:rPr lang="en-US" dirty="0" smtClean="0">
                <a:solidFill>
                  <a:prstClr val="black"/>
                </a:solidFill>
              </a:rPr>
              <a:t>khentii@nso.mn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                                                         statistickhentii@yahoo.com</a:t>
            </a:r>
            <a:r>
              <a:rPr lang="mn-MN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mn-MN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                                                   </a:t>
            </a:r>
            <a:r>
              <a:rPr lang="mn-MN" dirty="0" smtClean="0">
                <a:solidFill>
                  <a:srgbClr val="F79646">
                    <a:lumMod val="75000"/>
                  </a:srgbClr>
                </a:solidFill>
              </a:rPr>
              <a:t>Фейсбүүк хуудас</a:t>
            </a:r>
            <a:r>
              <a:rPr lang="mn-MN" dirty="0" smtClean="0">
                <a:solidFill>
                  <a:prstClr val="black"/>
                </a:solidFill>
              </a:rPr>
              <a:t>: </a:t>
            </a:r>
            <a:r>
              <a:rPr lang="en-US" dirty="0" err="1" smtClean="0">
                <a:solidFill>
                  <a:prstClr val="black"/>
                </a:solidFill>
              </a:rPr>
              <a:t>Khentii</a:t>
            </a:r>
            <a:r>
              <a:rPr lang="en-US" dirty="0" smtClean="0">
                <a:solidFill>
                  <a:prstClr val="black"/>
                </a:solidFill>
              </a:rPr>
              <a:t> statistic</a:t>
            </a:r>
          </a:p>
          <a:p>
            <a:pPr algn="r">
              <a:defRPr/>
            </a:pPr>
            <a:r>
              <a:rPr lang="mn-MN" b="1" i="1" dirty="0" smtClean="0">
                <a:solidFill>
                  <a:srgbClr val="F79646">
                    <a:lumMod val="75000"/>
                  </a:srgbClr>
                </a:solidFill>
              </a:rPr>
              <a:t>Холбоо барих</a:t>
            </a:r>
            <a:r>
              <a:rPr lang="mn-MN" b="1" i="1" dirty="0" smtClean="0">
                <a:solidFill>
                  <a:srgbClr val="1F497D">
                    <a:lumMod val="75000"/>
                  </a:srgbClr>
                </a:solidFill>
              </a:rPr>
              <a:t>:</a:t>
            </a: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</a:rPr>
              <a:t>70562303</a:t>
            </a:r>
          </a:p>
          <a:p>
            <a:pPr algn="r">
              <a:defRPr/>
            </a:pP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</a:rPr>
              <a:t>             70</a:t>
            </a:r>
            <a:r>
              <a:rPr lang="mn-MN" b="1" i="1" dirty="0" smtClean="0">
                <a:solidFill>
                  <a:srgbClr val="1F497D">
                    <a:lumMod val="75000"/>
                  </a:srgbClr>
                </a:solidFill>
              </a:rPr>
              <a:t>562</a:t>
            </a: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</a:rPr>
              <a:t>348</a:t>
            </a:r>
          </a:p>
          <a:p>
            <a:pPr algn="r">
              <a:defRPr/>
            </a:pPr>
            <a:endParaRPr lang="en-US" b="1" i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  <a:latin typeface="Arial Mon" pitchFamily="34" charset="0"/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  <a:latin typeface="Arial Mon" pitchFamily="34" charset="0"/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</a:endParaRPr>
          </a:p>
          <a:p>
            <a:pPr algn="r">
              <a:defRPr/>
            </a:pPr>
            <a:endParaRPr lang="mn-MN" b="1" i="1" dirty="0">
              <a:solidFill>
                <a:srgbClr val="0070C0"/>
              </a:solidFill>
              <a:latin typeface="Arial Mon" pitchFamily="34" charset="0"/>
            </a:endParaRPr>
          </a:p>
        </p:txBody>
      </p:sp>
      <p:pic>
        <p:nvPicPr>
          <p:cNvPr id="8" name="Picture 2" descr="C:\Users\ononchimeg_b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13" y="4724400"/>
            <a:ext cx="8052987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582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Ononchimeg_B</dc:creator>
  <cp:lastModifiedBy>Ononchimeg_B</cp:lastModifiedBy>
  <cp:revision>98</cp:revision>
  <dcterms:created xsi:type="dcterms:W3CDTF">2017-11-17T04:14:22Z</dcterms:created>
  <dcterms:modified xsi:type="dcterms:W3CDTF">2020-02-14T10:23:37Z</dcterms:modified>
</cp:coreProperties>
</file>