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88" r:id="rId2"/>
    <p:sldId id="305" r:id="rId3"/>
    <p:sldId id="307" r:id="rId4"/>
    <p:sldId id="316" r:id="rId5"/>
    <p:sldId id="311" r:id="rId6"/>
    <p:sldId id="312" r:id="rId7"/>
    <p:sldId id="313" r:id="rId8"/>
    <p:sldId id="314" r:id="rId9"/>
    <p:sldId id="315" r:id="rId10"/>
    <p:sldId id="289" r:id="rId11"/>
  </p:sldIdLst>
  <p:sldSz cx="9144000" cy="6858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483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иргэдийн тоо </a:t>
            </a:r>
          </a:p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сүүлийн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 жилийн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 сарын байдлаар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650871766029246E-2"/>
          <c:y val="0.21941181946693755"/>
          <c:w val="0.98055563367079113"/>
          <c:h val="0.51447321420881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Бүртгэлтэй ажилгүй иргэд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125786163522E-2"/>
                  <c:y val="-4.9768680377017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5E-2"/>
                  <c:y val="-5.902761686859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57232704402517E-2"/>
                  <c:y val="-3.3564618780914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777777777777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Sheet1!$D$6:$F$6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Sheet1!$D$7:$F$7</c:f>
              <c:numCache>
                <c:formatCode>General</c:formatCode>
                <c:ptCount val="3"/>
                <c:pt idx="0">
                  <c:v>1663</c:v>
                </c:pt>
                <c:pt idx="1">
                  <c:v>1100</c:v>
                </c:pt>
                <c:pt idx="2">
                  <c:v>1062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403840"/>
        <c:axId val="98405376"/>
      </c:barChart>
      <c:catAx>
        <c:axId val="984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05376"/>
        <c:crosses val="autoZero"/>
        <c:auto val="1"/>
        <c:lblAlgn val="ctr"/>
        <c:lblOffset val="100"/>
        <c:noMultiLvlLbl val="0"/>
      </c:catAx>
      <c:valAx>
        <c:axId val="98405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403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472594050743656"/>
          <c:y val="0.88916666666666477"/>
          <c:w val="0.49478710994459019"/>
          <c:h val="8.8870944524711074E-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12633210005528E-4"/>
          <c:y val="9.8809248108692307E-2"/>
          <c:w val="0.95093713436422855"/>
          <c:h val="0.63463370387525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97E-2"/>
                  <c:y val="9.2592592592592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Sheet2!$I$6:$I$9</c:f>
              <c:numCache>
                <c:formatCode>0.0</c:formatCode>
                <c:ptCount val="4"/>
                <c:pt idx="0">
                  <c:v>1502</c:v>
                </c:pt>
                <c:pt idx="1">
                  <c:v>442</c:v>
                </c:pt>
                <c:pt idx="2">
                  <c:v>1364.5</c:v>
                </c:pt>
                <c:pt idx="3">
                  <c:v>39.200000000000003</c:v>
                </c:pt>
              </c:numCache>
            </c:numRef>
          </c:val>
        </c:ser>
        <c:ser>
          <c:idx val="1"/>
          <c:order val="1"/>
          <c:tx>
            <c:strRef>
              <c:f>Sheet2!$J$5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-9.2592592592592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2.972399150743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321285140562242E-3"/>
                  <c:y val="9.8039215686274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8.48755627201334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Sheet2!$J$6:$J$9</c:f>
              <c:numCache>
                <c:formatCode>0.0</c:formatCode>
                <c:ptCount val="4"/>
                <c:pt idx="0">
                  <c:v>1509.3</c:v>
                </c:pt>
                <c:pt idx="1">
                  <c:v>464.2</c:v>
                </c:pt>
                <c:pt idx="2">
                  <c:v>1157.0999999999999</c:v>
                </c:pt>
                <c:pt idx="3">
                  <c:v>151.19999999999999</c:v>
                </c:pt>
              </c:numCache>
            </c:numRef>
          </c:val>
        </c:ser>
        <c:ser>
          <c:idx val="2"/>
          <c:order val="2"/>
          <c:tx>
            <c:strRef>
              <c:f>Sheet2!$K$5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555555555555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97E-2"/>
                  <c:y val="8.48755627201334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Sheet2!$K$6:$K$9</c:f>
              <c:numCache>
                <c:formatCode>0.0</c:formatCode>
                <c:ptCount val="4"/>
                <c:pt idx="0">
                  <c:v>1793.7</c:v>
                </c:pt>
                <c:pt idx="1">
                  <c:v>394.4</c:v>
                </c:pt>
                <c:pt idx="2">
                  <c:v>1229.7</c:v>
                </c:pt>
                <c:pt idx="3">
                  <c:v>29.5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596352"/>
        <c:axId val="118607872"/>
      </c:barChart>
      <c:catAx>
        <c:axId val="118596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8607872"/>
        <c:crosses val="autoZero"/>
        <c:auto val="1"/>
        <c:lblAlgn val="ctr"/>
        <c:lblOffset val="100"/>
        <c:noMultiLvlLbl val="0"/>
      </c:catAx>
      <c:valAx>
        <c:axId val="1186078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596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923315308478009"/>
          <c:y val="0.88622471823375015"/>
          <c:w val="0.42022262277456279"/>
          <c:h val="8.3643276208121037E-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Хэрэглээний үнийн индекс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өмнөх оны 12 сар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= 100/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2918108419838523"/>
          <c:w val="0.95608782435129736"/>
          <c:h val="0.63796637877012774"/>
        </c:manualLayout>
      </c:layout>
      <c:lineChart>
        <c:grouping val="standard"/>
        <c:varyColors val="0"/>
        <c:ser>
          <c:idx val="0"/>
          <c:order val="0"/>
          <c:tx>
            <c:strRef>
              <c:f>'C:\Users\ononchimeg_b\Desktop\[une grapic 2016.07sar.xlsx]Sheet1'!$B$33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-3.5928143712574849E-2"/>
                  <c:y val="-5.084748024711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932135728542916E-2"/>
                  <c:y val="-4.519776021965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92415169660678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920159680638688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928143712574849E-2"/>
                  <c:y val="-5.649720027456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916167664670656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928143712574925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9920159680638723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'C:\Users\ononchimeg_b\Desktop\[une grapic 2016.07sar.xlsx]Sheet1'!$A$34:$A$45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'C:\Users\ononchimeg_b\Desktop\[une grapic 2016.07sar.xlsx]Sheet1'!$B$34:$B$45</c:f>
              <c:numCache>
                <c:formatCode>General</c:formatCode>
                <c:ptCount val="12"/>
                <c:pt idx="0">
                  <c:v>112.9</c:v>
                </c:pt>
                <c:pt idx="1">
                  <c:v>113.4</c:v>
                </c:pt>
                <c:pt idx="2">
                  <c:v>114.1</c:v>
                </c:pt>
                <c:pt idx="3">
                  <c:v>114.5</c:v>
                </c:pt>
                <c:pt idx="4">
                  <c:v>113.5</c:v>
                </c:pt>
                <c:pt idx="5">
                  <c:v>112.1</c:v>
                </c:pt>
                <c:pt idx="6">
                  <c:v>113.5</c:v>
                </c:pt>
                <c:pt idx="7">
                  <c:v>115.9</c:v>
                </c:pt>
                <c:pt idx="8">
                  <c:v>116.3</c:v>
                </c:pt>
                <c:pt idx="9">
                  <c:v>115.9</c:v>
                </c:pt>
                <c:pt idx="10">
                  <c:v>115.8</c:v>
                </c:pt>
                <c:pt idx="11">
                  <c:v>116.9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'C:\Users\ononchimeg_b\Desktop\[une grapic 2016.07sar.xlsx]Sheet1'!$C$33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3.1936127744510975E-2"/>
                  <c:y val="3.389832016474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28143712574849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916167664670656E-2"/>
                  <c:y val="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896207584830337E-2"/>
                  <c:y val="6.2146920302024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912175648702562E-2"/>
                  <c:y val="3.389832016474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920159680638723E-2"/>
                  <c:y val="2.824860013728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16167664670656E-2"/>
                  <c:y val="3.389832016474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90419161676647E-2"/>
                  <c:y val="5.0847480247110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916167664670656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12175648702596E-2"/>
                  <c:y val="5.649720027456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916167664670656E-2"/>
                  <c:y val="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9920159680638723E-2"/>
                  <c:y val="5.649720027456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'C:\Users\ononchimeg_b\Desktop\[une grapic 2016.07sar.xlsx]Sheet1'!$A$34:$A$45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'C:\Users\ononchimeg_b\Desktop\[une grapic 2016.07sar.xlsx]Sheet1'!$C$34:$C$45</c:f>
              <c:numCache>
                <c:formatCode>General</c:formatCode>
                <c:ptCount val="12"/>
                <c:pt idx="0">
                  <c:v>110.8</c:v>
                </c:pt>
                <c:pt idx="1">
                  <c:v>110.9</c:v>
                </c:pt>
                <c:pt idx="2">
                  <c:v>111.8</c:v>
                </c:pt>
                <c:pt idx="3">
                  <c:v>111.9</c:v>
                </c:pt>
                <c:pt idx="4">
                  <c:v>108.9</c:v>
                </c:pt>
                <c:pt idx="5">
                  <c:v>108.2</c:v>
                </c:pt>
                <c:pt idx="6">
                  <c:v>108.4</c:v>
                </c:pt>
                <c:pt idx="7">
                  <c:v>106.8</c:v>
                </c:pt>
                <c:pt idx="8">
                  <c:v>103.9</c:v>
                </c:pt>
                <c:pt idx="9">
                  <c:v>105</c:v>
                </c:pt>
                <c:pt idx="10">
                  <c:v>102.5</c:v>
                </c:pt>
                <c:pt idx="11">
                  <c:v>100.2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'C:\Users\ononchimeg_b\Desktop\[une grapic 2016.07sar.xlsx]Sheet1'!$D$33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-3.1936127744510975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44111776447105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916167664670656E-2"/>
                  <c:y val="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928143712574849E-2"/>
                  <c:y val="3.389832016474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916167664670621E-2"/>
                  <c:y val="3.389832016474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932135728542916E-2"/>
                  <c:y val="5.084748024711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916167664670587E-2"/>
                  <c:y val="3.3898320164740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'C:\Users\ononchimeg_b\Desktop\[une grapic 2016.07sar.xlsx]Sheet1'!$A$34:$A$45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'C:\Users\ononchimeg_b\Desktop\[une grapic 2016.07sar.xlsx]Sheet1'!$D$34:$D$45</c:f>
              <c:numCache>
                <c:formatCode>General</c:formatCode>
                <c:ptCount val="12"/>
                <c:pt idx="0">
                  <c:v>99.9</c:v>
                </c:pt>
                <c:pt idx="1">
                  <c:v>100</c:v>
                </c:pt>
                <c:pt idx="2">
                  <c:v>101.7</c:v>
                </c:pt>
                <c:pt idx="3">
                  <c:v>102.6</c:v>
                </c:pt>
                <c:pt idx="4">
                  <c:v>102.6</c:v>
                </c:pt>
                <c:pt idx="5">
                  <c:v>103</c:v>
                </c:pt>
                <c:pt idx="6">
                  <c:v>102.5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75040"/>
        <c:axId val="56800384"/>
      </c:lineChart>
      <c:catAx>
        <c:axId val="56775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6800384"/>
        <c:crosses val="autoZero"/>
        <c:auto val="1"/>
        <c:lblAlgn val="ctr"/>
        <c:lblOffset val="100"/>
        <c:noMultiLvlLbl val="0"/>
      </c:catAx>
      <c:valAx>
        <c:axId val="56800384"/>
        <c:scaling>
          <c:orientation val="minMax"/>
          <c:min val="59"/>
        </c:scaling>
        <c:delete val="1"/>
        <c:axPos val="l"/>
        <c:numFmt formatCode="General" sourceLinked="1"/>
        <c:majorTickMark val="none"/>
        <c:minorTickMark val="none"/>
        <c:tickLblPos val="nextTo"/>
        <c:crossAx val="56775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Хувийн тээвэр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Sheet1!$B$30:$F$30</c:f>
              <c:numCache>
                <c:formatCode>General</c:formatCode>
                <c:ptCount val="5"/>
                <c:pt idx="0">
                  <c:v>5.8</c:v>
                </c:pt>
                <c:pt idx="1">
                  <c:v>6</c:v>
                </c:pt>
                <c:pt idx="2">
                  <c:v>6</c:v>
                </c:pt>
                <c:pt idx="3">
                  <c:v>7.1</c:v>
                </c:pt>
                <c:pt idx="4">
                  <c:v>6.4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Aвто тээврийн газар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Sheet1!$B$31:$F$31</c:f>
              <c:numCache>
                <c:formatCode>General</c:formatCode>
                <c:ptCount val="5"/>
                <c:pt idx="0">
                  <c:v>7.1</c:v>
                </c:pt>
                <c:pt idx="1">
                  <c:v>7.4</c:v>
                </c:pt>
                <c:pt idx="2">
                  <c:v>7.3</c:v>
                </c:pt>
                <c:pt idx="3">
                  <c:v>7.5</c:v>
                </c:pt>
                <c:pt idx="4">
                  <c:v>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299008"/>
        <c:axId val="68306816"/>
      </c:barChart>
      <c:catAx>
        <c:axId val="6829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8306816"/>
        <c:crosses val="autoZero"/>
        <c:auto val="1"/>
        <c:lblAlgn val="ctr"/>
        <c:lblOffset val="100"/>
        <c:noMultiLvlLbl val="0"/>
      </c:catAx>
      <c:valAx>
        <c:axId val="68306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299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758223972003551"/>
          <c:y val="3.2407407407407531E-2"/>
          <c:w val="0.520875004260831"/>
          <c:h val="0.10845974850158656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Шинээр бүртгүүлсэн болон шинээр ажилд орсон ажилгүйчүүд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жил бүрийн эхний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 сарын байдлаар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111111111111123E-2"/>
          <c:y val="0.19891586468358122"/>
          <c:w val="0.93888888888888977"/>
          <c:h val="0.46998067949839617"/>
        </c:manualLayout>
      </c:layout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Шинээр бүртгүүлсэн ажилгүйчүүд</c:v>
                </c:pt>
              </c:strCache>
            </c:strRef>
          </c:tx>
          <c:dLbls>
            <c:dLbl>
              <c:idx val="0"/>
              <c:layout>
                <c:manualLayout>
                  <c:x val="-0.1"/>
                  <c:y val="1.678231627296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88888888888889E-2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444444444444467E-2"/>
                  <c:y val="-4.629629629629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481481481481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51E-2"/>
                  <c:y val="-3.2407407407407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Sheet1!$D$18:$F$18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Sheet1!$D$19:$F$19</c:f>
              <c:numCache>
                <c:formatCode>General</c:formatCode>
                <c:ptCount val="3"/>
                <c:pt idx="0">
                  <c:v>734</c:v>
                </c:pt>
                <c:pt idx="1">
                  <c:v>209</c:v>
                </c:pt>
                <c:pt idx="2">
                  <c:v>234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шинээр ажилд зуучлагдан орсон ажилгүйчүүд</c:v>
                </c:pt>
              </c:strCache>
            </c:strRef>
          </c:tx>
          <c:dLbls>
            <c:dLbl>
              <c:idx val="0"/>
              <c:layout>
                <c:manualLayout>
                  <c:x val="-4.1666885389326336E-2"/>
                  <c:y val="-6.944444444444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8888888888888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6E-2"/>
                  <c:y val="-4.040404040404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555555555555579E-2"/>
                  <c:y val="-5.092629046369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888888888888911E-2"/>
                  <c:y val="-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Sheet1!$D$18:$F$18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Sheet1!$D$20:$F$20</c:f>
              <c:numCache>
                <c:formatCode>General</c:formatCode>
                <c:ptCount val="3"/>
                <c:pt idx="0">
                  <c:v>86</c:v>
                </c:pt>
                <c:pt idx="1">
                  <c:v>72</c:v>
                </c:pt>
                <c:pt idx="2">
                  <c:v>33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230400"/>
        <c:axId val="116246400"/>
      </c:lineChart>
      <c:catAx>
        <c:axId val="11623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6246400"/>
        <c:crosses val="autoZero"/>
        <c:auto val="1"/>
        <c:lblAlgn val="ctr"/>
        <c:lblOffset val="100"/>
        <c:noMultiLvlLbl val="0"/>
      </c:catAx>
      <c:valAx>
        <c:axId val="116246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6230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4111111111110979E-2"/>
          <c:y val="0.84282398293963268"/>
          <c:w val="0.79788888888888965"/>
          <c:h val="0.13386975065616799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80628983877015"/>
          <c:y val="0.24064065855404437"/>
          <c:w val="0.55000000000000004"/>
          <c:h val="0.7453703703703703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Sheet1!$A$34:$A$41</c:f>
              <c:strCache>
                <c:ptCount val="8"/>
                <c:pt idx="0">
                  <c:v>Магистр, доктор</c:v>
                </c:pt>
                <c:pt idx="1">
                  <c:v>Дээд, бакалавр</c:v>
                </c:pt>
                <c:pt idx="2">
                  <c:v>Тусгай дунд</c:v>
                </c:pt>
                <c:pt idx="3">
                  <c:v>Техник мэргэжлийн</c:v>
                </c:pt>
                <c:pt idx="4">
                  <c:v>Бүрэн дунд</c:v>
                </c:pt>
                <c:pt idx="5">
                  <c:v>Суурь</c:v>
                </c:pt>
                <c:pt idx="6">
                  <c:v>Бага</c:v>
                </c:pt>
                <c:pt idx="7">
                  <c:v>Боловсролгүй</c:v>
                </c:pt>
              </c:strCache>
            </c:strRef>
          </c:cat>
          <c:val>
            <c:numRef>
              <c:f>Sheet1!$D$34:$D$41</c:f>
              <c:numCache>
                <c:formatCode>General</c:formatCode>
                <c:ptCount val="8"/>
                <c:pt idx="0">
                  <c:v>7</c:v>
                </c:pt>
                <c:pt idx="1">
                  <c:v>287</c:v>
                </c:pt>
                <c:pt idx="2">
                  <c:v>92</c:v>
                </c:pt>
                <c:pt idx="3">
                  <c:v>159</c:v>
                </c:pt>
                <c:pt idx="4">
                  <c:v>356</c:v>
                </c:pt>
                <c:pt idx="5">
                  <c:v>117</c:v>
                </c:pt>
                <c:pt idx="6">
                  <c:v>37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8884992"/>
        <c:axId val="98883456"/>
      </c:barChart>
      <c:valAx>
        <c:axId val="9888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884992"/>
        <c:crossBetween val="between"/>
      </c:valAx>
      <c:catAx>
        <c:axId val="98884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883456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 насны бүлгээр</a:t>
            </a:r>
          </a:p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 2016 оны 7-р сарын байдлаар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хувиар/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878804623106321"/>
          <c:y val="0.23665172061825585"/>
          <c:w val="0.59543583367868491"/>
          <c:h val="0.7633482793817444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Sheet1!$A$49:$A$52</c:f>
              <c:strCache>
                <c:ptCount val="4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45-с дээш</c:v>
                </c:pt>
              </c:strCache>
            </c:strRef>
          </c:cat>
          <c:val>
            <c:numRef>
              <c:f>Sheet1!$D$49:$D$52</c:f>
              <c:numCache>
                <c:formatCode>General</c:formatCode>
                <c:ptCount val="4"/>
                <c:pt idx="0">
                  <c:v>165</c:v>
                </c:pt>
                <c:pt idx="1">
                  <c:v>407</c:v>
                </c:pt>
                <c:pt idx="2">
                  <c:v>295</c:v>
                </c:pt>
                <c:pt idx="3">
                  <c:v>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087616"/>
        <c:axId val="69136384"/>
      </c:barChart>
      <c:valAx>
        <c:axId val="69136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087616"/>
        <c:crossBetween val="between"/>
      </c:valAx>
      <c:catAx>
        <c:axId val="69087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9136384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гэмтсэн, нас барсан иргэд сүүлийн 3 жилийн 7 сарын байдлаар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72E-2"/>
          <c:y val="0.19934237386993309"/>
          <c:w val="0.93888888888888933"/>
          <c:h val="0.57356663750364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Sheet1!$A$55</c:f>
              <c:strCache>
                <c:ptCount val="1"/>
                <c:pt idx="0">
                  <c:v>Гэмтсэн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8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3.240740740740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Sheet1!$D$54:$F$54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Sheet1!$D$55:$F$55</c:f>
              <c:numCache>
                <c:formatCode>General</c:formatCode>
                <c:ptCount val="3"/>
                <c:pt idx="0">
                  <c:v>127</c:v>
                </c:pt>
                <c:pt idx="1">
                  <c:v>96</c:v>
                </c:pt>
                <c:pt idx="2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Sheet1!$A$56</c:f>
              <c:strCache>
                <c:ptCount val="1"/>
                <c:pt idx="0">
                  <c:v>Нас барсан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44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E-2"/>
                  <c:y val="-3.240740740740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Sheet1!$D$54:$F$54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Sheet1!$D$56:$F$56</c:f>
              <c:numCache>
                <c:formatCode>General</c:formatCode>
                <c:ptCount val="3"/>
                <c:pt idx="0">
                  <c:v>17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909760"/>
        <c:axId val="73916416"/>
      </c:barChart>
      <c:catAx>
        <c:axId val="7390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3916416"/>
        <c:crosses val="autoZero"/>
        <c:auto val="1"/>
        <c:lblAlgn val="ctr"/>
        <c:lblOffset val="100"/>
        <c:noMultiLvlLbl val="0"/>
      </c:catAx>
      <c:valAx>
        <c:axId val="73916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3909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13779527559054"/>
          <c:y val="0.88869846937934271"/>
          <c:w val="0.37744866481412565"/>
          <c:h val="7.6861388948003123E-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учирсан хохирол,нөхөн төлүүлсэн хувь сүүлийн 3 жилийн 7 сарын байдлаар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111111111111123E-2"/>
          <c:y val="0.19425441594720286"/>
          <c:w val="0.93888888888888933"/>
          <c:h val="0.59220107903178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Учирсан хохирол/сая төг/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Sheet1!$B$63:$D$63</c:f>
              <c:numCache>
                <c:formatCode>0.0</c:formatCode>
                <c:ptCount val="3"/>
                <c:pt idx="0" formatCode="General">
                  <c:v>1108.7</c:v>
                </c:pt>
                <c:pt idx="1">
                  <c:v>734</c:v>
                </c:pt>
                <c:pt idx="2">
                  <c:v>755.5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Нөхөн төлүүлсэн хувь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1.3888888888888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999999999999897E-2"/>
                  <c:y val="-1.388888888888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Sheet1!$B$64:$D$64</c:f>
              <c:numCache>
                <c:formatCode>0.0</c:formatCode>
                <c:ptCount val="3"/>
                <c:pt idx="0" formatCode="General">
                  <c:v>32.299999999999997</c:v>
                </c:pt>
                <c:pt idx="1">
                  <c:v>62.2</c:v>
                </c:pt>
                <c:pt idx="2">
                  <c:v>44.4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124800"/>
        <c:axId val="95622656"/>
      </c:barChart>
      <c:catAx>
        <c:axId val="841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5622656"/>
        <c:crosses val="autoZero"/>
        <c:auto val="1"/>
        <c:lblAlgn val="ctr"/>
        <c:lblOffset val="100"/>
        <c:noMultiLvlLbl val="0"/>
      </c:catAx>
      <c:valAx>
        <c:axId val="95622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41248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98350831146107"/>
          <c:y val="0.89720438791304935"/>
          <c:w val="0.84192018166304194"/>
          <c:h val="7.2919779258361933E-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Бүртгэгдсэн гэмт хэргийн тоо сүүлийн      </a:t>
            </a:r>
          </a:p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000">
                <a:latin typeface="Arial" panose="020B0604020202020204" pitchFamily="34" charset="0"/>
                <a:cs typeface="Arial" panose="020B0604020202020204" pitchFamily="34" charset="0"/>
              </a:rPr>
              <a:t> 3 жилийн 7 сарын байдлаар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555555555555572E-2"/>
          <c:y val="0.30582385535141487"/>
          <c:w val="0.93888888888888933"/>
          <c:h val="0.41152960046660836"/>
        </c:manualLayout>
      </c:layout>
      <c:lineChart>
        <c:grouping val="standard"/>
        <c:varyColors val="0"/>
        <c:ser>
          <c:idx val="0"/>
          <c:order val="0"/>
          <c:tx>
            <c:strRef>
              <c:f>Sheet1!$A$70</c:f>
              <c:strCache>
                <c:ptCount val="1"/>
                <c:pt idx="0">
                  <c:v>гэмт хэргийн тоо</c:v>
                </c:pt>
              </c:strCache>
            </c:strRef>
          </c:tx>
          <c:dLbls>
            <c:dLbl>
              <c:idx val="0"/>
              <c:layout>
                <c:manualLayout>
                  <c:x val="-4.5033670033670037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104509663564782E-2"/>
                  <c:y val="-7.2751218597675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582491582491584E-2"/>
                  <c:y val="-5.357142857142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Sheet1!$B$69:$D$69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Sheet1!$B$70:$D$70</c:f>
              <c:numCache>
                <c:formatCode>General</c:formatCode>
                <c:ptCount val="3"/>
                <c:pt idx="0">
                  <c:v>326</c:v>
                </c:pt>
                <c:pt idx="1">
                  <c:v>271</c:v>
                </c:pt>
                <c:pt idx="2">
                  <c:v>256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772544"/>
        <c:axId val="82246656"/>
      </c:lineChart>
      <c:catAx>
        <c:axId val="817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2246656"/>
        <c:crosses val="autoZero"/>
        <c:auto val="1"/>
        <c:lblAlgn val="ctr"/>
        <c:lblOffset val="100"/>
        <c:noMultiLvlLbl val="0"/>
      </c:catAx>
      <c:valAx>
        <c:axId val="82246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177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146520146520148E-2"/>
          <c:y val="6.1216646896508811E-2"/>
          <c:w val="0.93537091517406479"/>
          <c:h val="0.68995586880093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'C:\Users\ononchimeg_b\Desktop\[dagvaa 8-r sariin taniltsuulga - Copy.xlsx]Т.Зарлага'!$G$76</c:f>
              <c:strCache>
                <c:ptCount val="1"/>
                <c:pt idx="0">
                  <c:v>төсвийн зарлага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7498309668695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636240703177823E-2"/>
                  <c:y val="4.21451222633929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'C:\Users\ononchimeg_b\Desktop\[dagvaa 8-r sariin taniltsuulga - Copy.xlsx]Т.Зарлага'!$H$75:$L$75</c:f>
              <c:numCache>
                <c:formatCode>General</c:formatCode>
                <c:ptCount val="5"/>
                <c:pt idx="0">
                  <c:v>2012.7</c:v>
                </c:pt>
                <c:pt idx="1">
                  <c:v>2013.7</c:v>
                </c:pt>
                <c:pt idx="2">
                  <c:v>2014.7</c:v>
                </c:pt>
                <c:pt idx="3">
                  <c:v>2015.7</c:v>
                </c:pt>
                <c:pt idx="4">
                  <c:v>2016.7</c:v>
                </c:pt>
              </c:numCache>
            </c:numRef>
          </c:cat>
          <c:val>
            <c:numRef>
              <c:f>'C:\Users\ononchimeg_b\Desktop\[dagvaa 8-r sariin taniltsuulga - Copy.xlsx]Т.Зарлага'!$H$76:$L$76</c:f>
              <c:numCache>
                <c:formatCode>General</c:formatCode>
                <c:ptCount val="5"/>
                <c:pt idx="0">
                  <c:v>20059.599999999999</c:v>
                </c:pt>
                <c:pt idx="1">
                  <c:v>28900.1</c:v>
                </c:pt>
                <c:pt idx="2">
                  <c:v>20489.7</c:v>
                </c:pt>
                <c:pt idx="3">
                  <c:v>21053.5</c:v>
                </c:pt>
                <c:pt idx="4">
                  <c:v>32897.5</c:v>
                </c:pt>
              </c:numCache>
            </c:numRef>
          </c:val>
        </c:ser>
        <c:ser>
          <c:idx val="1"/>
          <c:order val="1"/>
          <c:tx>
            <c:strRef>
              <c:f>'C:\Users\ononchimeg_b\Desktop\[dagvaa 8-r sariin taniltsuulga - Copy.xlsx]Т.Зарлага'!$G$77</c:f>
              <c:strCache>
                <c:ptCount val="1"/>
                <c:pt idx="0">
                  <c:v>төсвийн орлого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'C:\Users\ononchimeg_b\Desktop\[dagvaa 8-r sariin taniltsuulga - Copy.xlsx]Т.Зарлага'!$H$75:$L$75</c:f>
              <c:numCache>
                <c:formatCode>General</c:formatCode>
                <c:ptCount val="5"/>
                <c:pt idx="0">
                  <c:v>2012.7</c:v>
                </c:pt>
                <c:pt idx="1">
                  <c:v>2013.7</c:v>
                </c:pt>
                <c:pt idx="2">
                  <c:v>2014.7</c:v>
                </c:pt>
                <c:pt idx="3">
                  <c:v>2015.7</c:v>
                </c:pt>
                <c:pt idx="4">
                  <c:v>2016.7</c:v>
                </c:pt>
              </c:numCache>
            </c:numRef>
          </c:cat>
          <c:val>
            <c:numRef>
              <c:f>'C:\Users\ononchimeg_b\Desktop\[dagvaa 8-r sariin taniltsuulga - Copy.xlsx]Т.Зарлага'!$H$77:$L$77</c:f>
              <c:numCache>
                <c:formatCode>General</c:formatCode>
                <c:ptCount val="5"/>
                <c:pt idx="0">
                  <c:v>47543.1</c:v>
                </c:pt>
                <c:pt idx="1">
                  <c:v>36105.4</c:v>
                </c:pt>
                <c:pt idx="2">
                  <c:v>16550.2</c:v>
                </c:pt>
                <c:pt idx="3">
                  <c:v>14078.1</c:v>
                </c:pt>
                <c:pt idx="4">
                  <c:v>14492.4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93376"/>
        <c:axId val="69089920"/>
      </c:barChart>
      <c:catAx>
        <c:axId val="686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9089920"/>
        <c:crosses val="autoZero"/>
        <c:auto val="1"/>
        <c:lblAlgn val="ctr"/>
        <c:lblOffset val="100"/>
        <c:noMultiLvlLbl val="0"/>
      </c:catAx>
      <c:valAx>
        <c:axId val="6908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69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233062213377176"/>
          <c:y val="0.88364323621781893"/>
          <c:w val="0.58111260130945164"/>
          <c:h val="0.11200674478617774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36429872495445E-2"/>
          <c:y val="6.5153324848321467E-2"/>
          <c:w val="0.89810105704000109"/>
          <c:h val="0.6966136064164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'C:\Users\ononchimeg_b\Desktop\[dagvaa 8-r sariin taniltsuulga - Copy.xlsx]bank'!$K$23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'C:\Users\ononchimeg_b\Desktop\[dagvaa 8-r sariin taniltsuulga - Copy.xlsx]bank'!$L$22:$P$22</c:f>
              <c:numCache>
                <c:formatCode>General</c:formatCode>
                <c:ptCount val="5"/>
                <c:pt idx="0">
                  <c:v>2012.7</c:v>
                </c:pt>
                <c:pt idx="1">
                  <c:v>2013.7</c:v>
                </c:pt>
                <c:pt idx="2">
                  <c:v>2014.7</c:v>
                </c:pt>
                <c:pt idx="3">
                  <c:v>2015.7</c:v>
                </c:pt>
                <c:pt idx="4">
                  <c:v>2016.7</c:v>
                </c:pt>
              </c:numCache>
            </c:numRef>
          </c:cat>
          <c:val>
            <c:numRef>
              <c:f>'C:\Users\ononchimeg_b\Desktop\[dagvaa 8-r sariin taniltsuulga - Copy.xlsx]bank'!$L$23:$P$23</c:f>
              <c:numCache>
                <c:formatCode>General</c:formatCode>
                <c:ptCount val="5"/>
                <c:pt idx="0">
                  <c:v>59256819.100000001</c:v>
                </c:pt>
                <c:pt idx="1">
                  <c:v>82274088.299999997</c:v>
                </c:pt>
                <c:pt idx="2">
                  <c:v>104688211.2</c:v>
                </c:pt>
                <c:pt idx="3">
                  <c:v>119520156</c:v>
                </c:pt>
                <c:pt idx="4">
                  <c:v>120559417</c:v>
                </c:pt>
              </c:numCache>
            </c:numRef>
          </c:val>
        </c:ser>
        <c:ser>
          <c:idx val="1"/>
          <c:order val="1"/>
          <c:tx>
            <c:strRef>
              <c:f>'C:\Users\ononchimeg_b\Desktop\[dagvaa 8-r sariin taniltsuulga - Copy.xlsx]bank'!$K$24</c:f>
              <c:strCache>
                <c:ptCount val="1"/>
                <c:pt idx="0">
                  <c:v>хадгаламж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'C:\Users\ononchimeg_b\Desktop\[dagvaa 8-r sariin taniltsuulga - Copy.xlsx]bank'!$L$22:$P$22</c:f>
              <c:numCache>
                <c:formatCode>General</c:formatCode>
                <c:ptCount val="5"/>
                <c:pt idx="0">
                  <c:v>2012.7</c:v>
                </c:pt>
                <c:pt idx="1">
                  <c:v>2013.7</c:v>
                </c:pt>
                <c:pt idx="2">
                  <c:v>2014.7</c:v>
                </c:pt>
                <c:pt idx="3">
                  <c:v>2015.7</c:v>
                </c:pt>
                <c:pt idx="4">
                  <c:v>2016.7</c:v>
                </c:pt>
              </c:numCache>
            </c:numRef>
          </c:cat>
          <c:val>
            <c:numRef>
              <c:f>'C:\Users\ononchimeg_b\Desktop\[dagvaa 8-r sariin taniltsuulga - Copy.xlsx]bank'!$L$24:$P$24</c:f>
              <c:numCache>
                <c:formatCode>General</c:formatCode>
                <c:ptCount val="5"/>
                <c:pt idx="0">
                  <c:v>29078993.800000001</c:v>
                </c:pt>
                <c:pt idx="1">
                  <c:v>33024226.199999999</c:v>
                </c:pt>
                <c:pt idx="2">
                  <c:v>37423497.899999999</c:v>
                </c:pt>
                <c:pt idx="3">
                  <c:v>41734024</c:v>
                </c:pt>
                <c:pt idx="4">
                  <c:v>49364772.899999999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23040"/>
        <c:axId val="68442752"/>
      </c:barChart>
      <c:catAx>
        <c:axId val="6842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8442752"/>
        <c:crosses val="autoZero"/>
        <c:auto val="1"/>
        <c:lblAlgn val="ctr"/>
        <c:lblOffset val="100"/>
        <c:noMultiLvlLbl val="0"/>
      </c:catAx>
      <c:valAx>
        <c:axId val="68442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42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054185849719606"/>
          <c:y val="0.91632857983007898"/>
          <c:w val="0.53359293203103708"/>
          <c:h val="8.367142016992099E-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0.14167</cdr:x>
      <cdr:y>3.97678E-7</cdr:y>
    </cdr:from>
    <cdr:to>
      <cdr:x>0.89286</cdr:x>
      <cdr:y>0.18182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534" y="1"/>
          <a:ext cx="3205466" cy="457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mn-MN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Бүртгэлтэй</a:t>
          </a:r>
          <a:r>
            <a:rPr lang="mn-MN" sz="1000" b="1" baseline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ажилгүй иргэд, боловсролын</a:t>
          </a:r>
        </a:p>
        <a:p xmlns:a="http://schemas.openxmlformats.org/drawingml/2006/main">
          <a:r>
            <a:rPr lang="mn-MN" sz="1000" b="1" baseline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түвшинээр 201</a:t>
          </a:r>
          <a:r>
            <a:rPr lang="en-US" sz="1000" b="1" baseline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6</a:t>
          </a:r>
          <a:r>
            <a:rPr lang="mn-MN" sz="1000" b="1" baseline="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оны 7 сарын байдлаар</a:t>
          </a:r>
          <a:endParaRPr lang="en-US" sz="1000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pPr>
              <a:defRPr/>
            </a:pPr>
            <a:fld id="{B7B70FBA-8F27-45F6-8A8D-1B2EB9D0B5FE}" type="datetimeFigureOut">
              <a:rPr lang="en-US"/>
              <a:pPr>
                <a:defRPr/>
              </a:pPr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pPr>
              <a:defRPr/>
            </a:pPr>
            <a:fld id="{D041AF91-2A4B-4132-B198-9F37AA909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BD83F26-8DB8-4739-9019-EB39C7C9D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840F3-C8AF-49C1-92A3-0B4EEBA1E9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A9ABA9D-E84D-46F9-96C1-02AC81579C7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FCA34FC-AFE7-4A7F-8AF8-6C80D84C9AB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87695F7-9797-45BB-B833-2376FCC25F8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A4CF956-4B96-46BC-9E65-E55454C9DCE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174-492A-4A7F-B819-8257C26C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AD6A-6337-4BF4-947E-2E83FE090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5C4F-6417-422C-9F99-1DF5F8CB5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C17-D628-4C70-A38A-C35D65C9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A3FD-0115-4F76-9F8C-2EF215E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7E69-F61F-4F79-89D1-33FD17AE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0D-A590-4FAB-A447-DB3F7B8A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D0F4-2136-4953-916A-FF98A17DD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160A-EF60-4E55-948F-F5F60AE5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0672-490A-4C40-A7CA-8F605643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335-40FE-4E85-B00A-4AC14847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43D41-A6D1-43E9-82C0-FCD64A13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90575" y="2819400"/>
            <a:ext cx="8153400" cy="1066800"/>
          </a:xfrm>
        </p:spPr>
        <p:txBody>
          <a:bodyPr/>
          <a:lstStyle/>
          <a:p>
            <a:pPr eaLnBrk="1" hangingPunct="1"/>
            <a:r>
              <a:rPr lang="mn-MN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ХЭНТИЙ АЙМГИЙН НИЙГЭМ ЭДИЙН ЗАСГИЙН БАЙДАЛ</a:t>
            </a:r>
            <a:endParaRPr lang="en-US" altLang="en-US" sz="32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3" descr="nso_logo.jpg"/>
          <p:cNvPicPr>
            <a:picLocks noChangeAspect="1"/>
          </p:cNvPicPr>
          <p:nvPr/>
        </p:nvPicPr>
        <p:blipFill>
          <a:blip r:embed="rId4" cstate="print"/>
          <a:srcRect l="24696" t="16194" r="24290" b="17409"/>
          <a:stretch>
            <a:fillRect/>
          </a:stretch>
        </p:blipFill>
        <p:spPr bwMode="auto">
          <a:xfrm>
            <a:off x="5715000" y="1143000"/>
            <a:ext cx="1422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10000" y="5791200"/>
            <a:ext cx="20574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mn-MN" sz="2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Чингис </a:t>
            </a:r>
            <a:r>
              <a:rPr lang="mn-MN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хот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mn-MN" sz="20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40386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(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201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6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оны 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07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сарын байдлаар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)</a:t>
            </a:r>
          </a:p>
        </p:txBody>
      </p:sp>
      <p:pic>
        <p:nvPicPr>
          <p:cNvPr id="4098" name="Picture 2" descr="http://khentii.nso.mn/uploads/site/19/site_config/logo/a5278377344e0ca6792ffb424ca99118d34d8d1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990600"/>
            <a:ext cx="1104900" cy="1524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2949515"/>
      </p:ext>
    </p:extLst>
  </p:cSld>
  <p:clrMapOvr>
    <a:masterClrMapping/>
  </p:clrMapOvr>
  <p:transition spd="slow">
    <p:circl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54013" y="1763713"/>
            <a:ext cx="8458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4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AF4BD-C4B3-4A1F-98FB-342C0EB51AC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6962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Анхаарал </a:t>
            </a:r>
            <a:r>
              <a:rPr lang="mn-MN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тавьсанд баярлалаа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dirty="0" smtClean="0"/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Веб хуудас</a:t>
            </a:r>
            <a:r>
              <a:rPr lang="mn-MN" dirty="0" smtClean="0"/>
              <a:t>: </a:t>
            </a:r>
            <a:r>
              <a:rPr lang="en-US" dirty="0" smtClean="0"/>
              <a:t>http://khentii.nso.mn</a:t>
            </a:r>
            <a:endParaRPr lang="en-US" b="1" i="1" dirty="0" smtClean="0">
              <a:latin typeface="Arial Mon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Мэйл</a:t>
            </a:r>
            <a:r>
              <a:rPr lang="mn-MN" dirty="0" smtClean="0"/>
              <a:t>:</a:t>
            </a:r>
            <a:r>
              <a:rPr lang="en-US" dirty="0" smtClean="0"/>
              <a:t>khentii@nso.mn</a:t>
            </a:r>
          </a:p>
          <a:p>
            <a:pPr algn="r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statistickhentii@yahoo.com</a:t>
            </a: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Холбоо барих: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       70</a:t>
            </a: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562749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0"/>
            <a:ext cx="6629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56127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33400" y="685800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6302"/>
              </p:ext>
            </p:extLst>
          </p:nvPr>
        </p:nvGraphicFramePr>
        <p:xfrm>
          <a:off x="533400" y="1500996"/>
          <a:ext cx="8001000" cy="2036509"/>
        </p:xfrm>
        <a:graphic>
          <a:graphicData uri="http://schemas.openxmlformats.org/drawingml/2006/table">
            <a:tbl>
              <a:tblPr/>
              <a:tblGrid>
                <a:gridCol w="3783513"/>
                <a:gridCol w="1245687"/>
                <a:gridCol w="245643"/>
                <a:gridCol w="1049757"/>
                <a:gridCol w="234850"/>
                <a:gridCol w="1441550"/>
              </a:tblGrid>
              <a:tr h="453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mn-MN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4747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Нийгмийн статистикийн үзүүлэлт</a:t>
                      </a:r>
                    </a:p>
                  </a:txBody>
                  <a:tcPr marL="21490" marR="2149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Хүн амын төрөлт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1072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98.3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Бүртгэлтэй ажилгүй иргэд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Бүртгэгдсэн гэмт хэргийн тоо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94.5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25828" y="1729596"/>
            <a:ext cx="685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9" name="Text Box 1"/>
          <p:cNvSpPr txBox="1">
            <a:spLocks noChangeArrowheads="1"/>
          </p:cNvSpPr>
          <p:nvPr/>
        </p:nvSpPr>
        <p:spPr bwMode="auto">
          <a:xfrm>
            <a:off x="7200900" y="1600200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mn-MN" altLang="en-U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00" name="Text Box 1"/>
          <p:cNvSpPr txBox="1">
            <a:spLocks noChangeArrowheads="1"/>
          </p:cNvSpPr>
          <p:nvPr/>
        </p:nvSpPr>
        <p:spPr bwMode="auto">
          <a:xfrm>
            <a:off x="8322693" y="1500996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300" b="1" dirty="0">
                <a:solidFill>
                  <a:schemeClr val="bg1"/>
                </a:solidFill>
                <a:latin typeface="Aria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5395095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77174" y="707487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31757"/>
              </p:ext>
            </p:extLst>
          </p:nvPr>
        </p:nvGraphicFramePr>
        <p:xfrm>
          <a:off x="762001" y="1257299"/>
          <a:ext cx="7924800" cy="3162302"/>
        </p:xfrm>
        <a:graphic>
          <a:graphicData uri="http://schemas.openxmlformats.org/drawingml/2006/table">
            <a:tbl>
              <a:tblPr/>
              <a:tblGrid>
                <a:gridCol w="4314613"/>
                <a:gridCol w="1232746"/>
                <a:gridCol w="1232749"/>
                <a:gridCol w="1144692"/>
              </a:tblGrid>
              <a:tr h="474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9578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Эдийн засгийн статистикийн үзүүлэлтүүд </a:t>
                      </a: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 үйлдвэрийн салбарын нийт үйлдвэрлэл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дэд салбараар сая. төг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3347.7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3281.8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-Уул уурхай, олборлох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-Боловсруулах аж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1308.3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6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-Цахилгаан, дулааны эрчим хүч, усан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хангамж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Хувийн 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8496300" y="1371600"/>
            <a:ext cx="190500" cy="228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lIns="27432" tIns="22860" rIns="0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mn-MN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848600" y="1478711"/>
            <a:ext cx="647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2385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53196" y="664234"/>
            <a:ext cx="8464550" cy="400050"/>
          </a:xfrm>
          <a:prstGeom prst="rect">
            <a:avLst/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Clr>
                <a:srgbClr val="984807"/>
              </a:buClr>
              <a:buSzPct val="80000"/>
              <a:buFontTx/>
              <a:buNone/>
            </a:pPr>
            <a:r>
              <a:rPr lang="mn-MN" altLang="en-US" sz="2000" b="1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- Хөдөлмөр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1143000"/>
            <a:ext cx="0" cy="5029200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48" y="33528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53196" y="3581400"/>
            <a:ext cx="9014604" cy="0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5865761"/>
              </p:ext>
            </p:extLst>
          </p:nvPr>
        </p:nvGraphicFramePr>
        <p:xfrm>
          <a:off x="213803" y="1075786"/>
          <a:ext cx="4114800" cy="2438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260390468"/>
              </p:ext>
            </p:extLst>
          </p:nvPr>
        </p:nvGraphicFramePr>
        <p:xfrm>
          <a:off x="4580626" y="1085850"/>
          <a:ext cx="4354902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084744285"/>
              </p:ext>
            </p:extLst>
          </p:nvPr>
        </p:nvGraphicFramePr>
        <p:xfrm>
          <a:off x="152400" y="3657600"/>
          <a:ext cx="4267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400249862"/>
              </p:ext>
            </p:extLst>
          </p:nvPr>
        </p:nvGraphicFramePr>
        <p:xfrm>
          <a:off x="4648200" y="3657600"/>
          <a:ext cx="4343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00987415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85800" y="685800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Гэмт хэрэг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56249" y="4038600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49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034121"/>
              </p:ext>
            </p:extLst>
          </p:nvPr>
        </p:nvGraphicFramePr>
        <p:xfrm>
          <a:off x="76200" y="1066801"/>
          <a:ext cx="4490049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700068"/>
              </p:ext>
            </p:extLst>
          </p:nvPr>
        </p:nvGraphicFramePr>
        <p:xfrm>
          <a:off x="4566248" y="1066800"/>
          <a:ext cx="434915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65637531"/>
              </p:ext>
            </p:extLst>
          </p:nvPr>
        </p:nvGraphicFramePr>
        <p:xfrm>
          <a:off x="228600" y="4191000"/>
          <a:ext cx="83820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0579463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85800" y="657375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Төсөв, банк санхүү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678238"/>
            <a:ext cx="75438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74687" y="1078991"/>
            <a:ext cx="11113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39064"/>
            <a:ext cx="4635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2" y="3459956"/>
            <a:ext cx="4730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517638"/>
              </p:ext>
            </p:extLst>
          </p:nvPr>
        </p:nvGraphicFramePr>
        <p:xfrm>
          <a:off x="990600" y="1177896"/>
          <a:ext cx="6934200" cy="228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46592"/>
              </p:ext>
            </p:extLst>
          </p:nvPr>
        </p:nvGraphicFramePr>
        <p:xfrm>
          <a:off x="990600" y="3707892"/>
          <a:ext cx="6972300" cy="234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0963300"/>
      </p:ext>
    </p:extLst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49857" y="685800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 үйлдвэр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3352800"/>
            <a:ext cx="73914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55688" y="1219200"/>
            <a:ext cx="11112" cy="51054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37111"/>
              </p:ext>
            </p:extLst>
          </p:nvPr>
        </p:nvGraphicFramePr>
        <p:xfrm>
          <a:off x="1333500" y="1265208"/>
          <a:ext cx="6210300" cy="1920548"/>
        </p:xfrm>
        <a:graphic>
          <a:graphicData uri="http://schemas.openxmlformats.org/drawingml/2006/table">
            <a:tbl>
              <a:tblPr/>
              <a:tblGrid>
                <a:gridCol w="2266214"/>
                <a:gridCol w="1351013"/>
                <a:gridCol w="1221473"/>
                <a:gridCol w="1371600"/>
              </a:tblGrid>
              <a:tr h="1804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Бүтээгдэхүүн үйлдвэрлэлт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4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/ салбарын ангиллаар 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5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n-MN" sz="11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сая.төг</a:t>
                      </a:r>
                      <a:endParaRPr lang="en-US" sz="11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mn-MN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mn-MN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194885"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1427.8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1794"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Олборлох үйлдвэр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16775"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Боловсруулах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1364.5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1157.1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812"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0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 болвсруулах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6200">
                <a:tc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Аж үйлдвэр бүгд             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2894.3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3347.7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3281.8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44386565"/>
              </p:ext>
            </p:extLst>
          </p:nvPr>
        </p:nvGraphicFramePr>
        <p:xfrm>
          <a:off x="1600200" y="3505200"/>
          <a:ext cx="6324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433215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59920" y="698982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Хэрэглээний үнийн индекс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60115" y="1143000"/>
            <a:ext cx="11112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7" y="3124199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200" smtClean="0">
                <a:solidFill>
                  <a:srgbClr val="898989"/>
                </a:solidFill>
              </a:rPr>
              <a:t>9</a:t>
            </a:r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487222"/>
              </p:ext>
            </p:extLst>
          </p:nvPr>
        </p:nvGraphicFramePr>
        <p:xfrm>
          <a:off x="1295400" y="1828800"/>
          <a:ext cx="73914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0621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FD0FC-F89C-4CE1-BB3F-F7D9D4C89454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02412" y="635479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- Тээвэр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78238"/>
            <a:ext cx="76962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129761"/>
              </p:ext>
            </p:extLst>
          </p:nvPr>
        </p:nvGraphicFramePr>
        <p:xfrm>
          <a:off x="1447800" y="1905719"/>
          <a:ext cx="5867401" cy="1233528"/>
        </p:xfrm>
        <a:graphic>
          <a:graphicData uri="http://schemas.openxmlformats.org/drawingml/2006/table">
            <a:tbl>
              <a:tblPr/>
              <a:tblGrid>
                <a:gridCol w="1447800"/>
                <a:gridCol w="676603"/>
                <a:gridCol w="968265"/>
                <a:gridCol w="924911"/>
                <a:gridCol w="924911"/>
                <a:gridCol w="924911"/>
              </a:tblGrid>
              <a:tr h="380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Хувийн тээвэр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вто тээврийн 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газар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b"/>
                      <a:endParaRPr lang="mn-MN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362200" y="1143000"/>
            <a:ext cx="4171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Шуудан үйлчилгээний газрын зорчигчдийн тоо 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 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 </a:t>
            </a:r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байдлаар,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мян.хүн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263361294"/>
              </p:ext>
            </p:extLst>
          </p:nvPr>
        </p:nvGraphicFramePr>
        <p:xfrm>
          <a:off x="1447800" y="3892550"/>
          <a:ext cx="5867400" cy="212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409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</TotalTime>
  <Words>455</Words>
  <Application>Microsoft Office PowerPoint</Application>
  <PresentationFormat>On-screen Show (4:3)</PresentationFormat>
  <Paragraphs>203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ХЭНТИЙ АЙМГИЙН НИЙГЭМ ЭДИЙН ЗАСГИЙН БАЙДАЛ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ÎÍÛ ÕÀÃÀÑ ÆÈËÈÉÍ ÌÀË  ÒÎÎËËÎÃÎ, ÒÓÐØÈËÒÛÍ ТҮҮВЭР  СУДÀËÃÀÀÍÄ ÇÎÐÈÓËÑÀÍ ÑÓÐÃÀËÒ</dc:title>
  <dc:creator>nso</dc:creator>
  <cp:lastModifiedBy>Ononchimeg_B</cp:lastModifiedBy>
  <cp:revision>404</cp:revision>
  <cp:lastPrinted>2016-01-25T08:06:50Z</cp:lastPrinted>
  <dcterms:created xsi:type="dcterms:W3CDTF">2007-04-30T00:57:31Z</dcterms:created>
  <dcterms:modified xsi:type="dcterms:W3CDTF">2016-08-30T10:21:01Z</dcterms:modified>
</cp:coreProperties>
</file>