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5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12"/>
  </p:notesMasterIdLst>
  <p:handoutMasterIdLst>
    <p:handoutMasterId r:id="rId13"/>
  </p:handoutMasterIdLst>
  <p:sldIdLst>
    <p:sldId id="288" r:id="rId2"/>
    <p:sldId id="305" r:id="rId3"/>
    <p:sldId id="307" r:id="rId4"/>
    <p:sldId id="327" r:id="rId5"/>
    <p:sldId id="329" r:id="rId6"/>
    <p:sldId id="312" r:id="rId7"/>
    <p:sldId id="339" r:id="rId8"/>
    <p:sldId id="314" r:id="rId9"/>
    <p:sldId id="319" r:id="rId10"/>
    <p:sldId id="289" r:id="rId11"/>
  </p:sldIdLst>
  <p:sldSz cx="9144000" cy="6858000" type="screen4x3"/>
  <p:notesSz cx="7053263" cy="93091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Mon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Mon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Mon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Mon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Mon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Mon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Mon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Mon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Mon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4" autoAdjust="0"/>
    <p:restoredTop sz="95086" autoAdjust="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8.bin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9.bin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6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7.bin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mn-MN" sz="1200">
                <a:latin typeface="Arial" panose="020B0604020202020204" pitchFamily="34" charset="0"/>
                <a:cs typeface="Arial" panose="020B0604020202020204" pitchFamily="34" charset="0"/>
              </a:rPr>
              <a:t>Бүртгэлтэй ажилгүй иргэд</a:t>
            </a: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200">
                <a:latin typeface="Arial" panose="020B0604020202020204" pitchFamily="34" charset="0"/>
                <a:cs typeface="Arial" panose="020B0604020202020204" pitchFamily="34" charset="0"/>
              </a:rPr>
              <a:t>сүүлийн 5 жилийн 4 сарын байдлаар 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7735849056603772E-2"/>
          <c:y val="0.17783998076270621"/>
          <c:w val="0.9308176100628931"/>
          <c:h val="0.610493820250957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Sheet1!$A$7:$B$7</c:f>
              <c:strCache>
                <c:ptCount val="1"/>
                <c:pt idx="0">
                  <c:v>Бүртгэлтэй ажилгүй иргэд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Sheet1!$C$6:$G$6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Sheet1!$C$7:$G$7</c:f>
              <c:numCache>
                <c:formatCode>General</c:formatCode>
                <c:ptCount val="5"/>
                <c:pt idx="0">
                  <c:v>1023</c:v>
                </c:pt>
                <c:pt idx="1">
                  <c:v>1118</c:v>
                </c:pt>
                <c:pt idx="2">
                  <c:v>1246</c:v>
                </c:pt>
                <c:pt idx="3">
                  <c:v>1048</c:v>
                </c:pt>
                <c:pt idx="4">
                  <c:v>1167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4088192"/>
        <c:axId val="154090880"/>
      </c:barChart>
      <c:catAx>
        <c:axId val="154088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54090880"/>
        <c:crosses val="autoZero"/>
        <c:auto val="1"/>
        <c:lblAlgn val="ctr"/>
        <c:lblOffset val="100"/>
        <c:noMultiLvlLbl val="0"/>
      </c:catAx>
      <c:valAx>
        <c:axId val="1540908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54088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555555555555555E-2"/>
          <c:y val="2.6373687664041998E-2"/>
          <c:w val="0.93888888888888888"/>
          <c:h val="0.631623497720679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Sheet2!$I$5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500000000000000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77777777777784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22222222222225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7777777777777779E-3"/>
                  <c:y val="-1.25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Sheet2!$H$6:$H$9</c:f>
              <c:strCache>
                <c:ptCount val="4"/>
                <c:pt idx="0">
                  <c:v>Дулаан</c:v>
                </c:pt>
                <c:pt idx="1">
                  <c:v>Олборлох</c:v>
                </c:pt>
                <c:pt idx="2">
                  <c:v>Боловсруулах</c:v>
                </c:pt>
                <c:pt idx="3">
                  <c:v>Мод боловсруулах</c:v>
                </c:pt>
              </c:strCache>
            </c:strRef>
          </c:cat>
          <c:val>
            <c:numRef>
              <c:f>Sheet2!$I$6:$I$9</c:f>
              <c:numCache>
                <c:formatCode>0.0</c:formatCode>
                <c:ptCount val="4"/>
                <c:pt idx="0">
                  <c:v>1509.3</c:v>
                </c:pt>
                <c:pt idx="1">
                  <c:v>464.2</c:v>
                </c:pt>
                <c:pt idx="2">
                  <c:v>905.7</c:v>
                </c:pt>
                <c:pt idx="3">
                  <c:v>79.400000000000006</c:v>
                </c:pt>
              </c:numCache>
            </c:numRef>
          </c:val>
        </c:ser>
        <c:ser>
          <c:idx val="1"/>
          <c:order val="1"/>
          <c:tx>
            <c:strRef>
              <c:f>Sheet2!$J$5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5555555555555558E-3"/>
                  <c:y val="-3.2407407407407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Sheet2!$H$6:$H$9</c:f>
              <c:strCache>
                <c:ptCount val="4"/>
                <c:pt idx="0">
                  <c:v>Дулаан</c:v>
                </c:pt>
                <c:pt idx="1">
                  <c:v>Олборлох</c:v>
                </c:pt>
                <c:pt idx="2">
                  <c:v>Боловсруулах</c:v>
                </c:pt>
                <c:pt idx="3">
                  <c:v>Мод боловсруулах</c:v>
                </c:pt>
              </c:strCache>
            </c:strRef>
          </c:cat>
          <c:val>
            <c:numRef>
              <c:f>Sheet2!$J$6:$J$9</c:f>
              <c:numCache>
                <c:formatCode>0.0</c:formatCode>
                <c:ptCount val="4"/>
                <c:pt idx="0">
                  <c:v>1793.7</c:v>
                </c:pt>
                <c:pt idx="1">
                  <c:v>394.4</c:v>
                </c:pt>
                <c:pt idx="2">
                  <c:v>659</c:v>
                </c:pt>
                <c:pt idx="3">
                  <c:v>29.5</c:v>
                </c:pt>
              </c:numCache>
            </c:numRef>
          </c:val>
        </c:ser>
        <c:ser>
          <c:idx val="2"/>
          <c:order val="2"/>
          <c:tx>
            <c:strRef>
              <c:f>Sheet2!$K$5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33333333333333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5000000000000001E-2"/>
                  <c:y val="-4.1666666666666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Sheet2!$H$6:$H$9</c:f>
              <c:strCache>
                <c:ptCount val="4"/>
                <c:pt idx="0">
                  <c:v>Дулаан</c:v>
                </c:pt>
                <c:pt idx="1">
                  <c:v>Олборлох</c:v>
                </c:pt>
                <c:pt idx="2">
                  <c:v>Боловсруулах</c:v>
                </c:pt>
                <c:pt idx="3">
                  <c:v>Мод боловсруулах</c:v>
                </c:pt>
              </c:strCache>
            </c:strRef>
          </c:cat>
          <c:val>
            <c:numRef>
              <c:f>Sheet2!$K$6:$K$9</c:f>
              <c:numCache>
                <c:formatCode>0.0</c:formatCode>
                <c:ptCount val="4"/>
                <c:pt idx="0">
                  <c:v>2241.6</c:v>
                </c:pt>
                <c:pt idx="1">
                  <c:v>545.6</c:v>
                </c:pt>
                <c:pt idx="2">
                  <c:v>794</c:v>
                </c:pt>
                <c:pt idx="3">
                  <c:v>25.3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8105600"/>
        <c:axId val="98459648"/>
      </c:barChart>
      <c:catAx>
        <c:axId val="981056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8459648"/>
        <c:crosses val="autoZero"/>
        <c:auto val="1"/>
        <c:lblAlgn val="ctr"/>
        <c:lblOffset val="100"/>
        <c:noMultiLvlLbl val="0"/>
      </c:catAx>
      <c:valAx>
        <c:axId val="98459648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9810560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246237970253718"/>
          <c:y val="0.86842105263157898"/>
          <c:w val="0.59724363401943181"/>
          <c:h val="0.10115451029147675"/>
        </c:manualLayout>
      </c:layout>
      <c:overlay val="0"/>
      <c:txPr>
        <a:bodyPr/>
        <a:lstStyle/>
        <a:p>
          <a:pPr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555555555555555E-2"/>
          <c:y val="0"/>
          <c:w val="0.93888888888888888"/>
          <c:h val="0.853333333333333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Sheet2!$I$44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333333333333334E-2"/>
                  <c:y val="1.38888888888889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777777777777842E-2"/>
                  <c:y val="4.62962962962963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11111111111111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Sheet2!$H$45:$H$48</c:f>
              <c:strCache>
                <c:ptCount val="4"/>
                <c:pt idx="0">
                  <c:v>Дулаан</c:v>
                </c:pt>
                <c:pt idx="1">
                  <c:v>Олборлох</c:v>
                </c:pt>
                <c:pt idx="2">
                  <c:v>Боловсруулах</c:v>
                </c:pt>
                <c:pt idx="3">
                  <c:v>Мод боловсруулах</c:v>
                </c:pt>
              </c:strCache>
            </c:strRef>
          </c:cat>
          <c:val>
            <c:numRef>
              <c:f>Sheet2!$I$45:$I$48</c:f>
              <c:numCache>
                <c:formatCode>0.0</c:formatCode>
                <c:ptCount val="4"/>
                <c:pt idx="0">
                  <c:v>1502.7</c:v>
                </c:pt>
                <c:pt idx="1">
                  <c:v>464.2</c:v>
                </c:pt>
                <c:pt idx="2" formatCode="General">
                  <c:v>894.8</c:v>
                </c:pt>
                <c:pt idx="3" formatCode="General">
                  <c:v>61.3</c:v>
                </c:pt>
              </c:numCache>
            </c:numRef>
          </c:val>
        </c:ser>
        <c:ser>
          <c:idx val="1"/>
          <c:order val="1"/>
          <c:tx>
            <c:strRef>
              <c:f>Sheet2!$J$44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666666666666668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88888888888E-2"/>
                  <c:y val="2.11636045494313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Sheet2!$H$45:$H$48</c:f>
              <c:strCache>
                <c:ptCount val="4"/>
                <c:pt idx="0">
                  <c:v>Дулаан</c:v>
                </c:pt>
                <c:pt idx="1">
                  <c:v>Олборлох</c:v>
                </c:pt>
                <c:pt idx="2">
                  <c:v>Боловсруулах</c:v>
                </c:pt>
                <c:pt idx="3">
                  <c:v>Мод боловсруулах</c:v>
                </c:pt>
              </c:strCache>
            </c:strRef>
          </c:cat>
          <c:val>
            <c:numRef>
              <c:f>Sheet2!$J$45:$J$48</c:f>
              <c:numCache>
                <c:formatCode>General</c:formatCode>
                <c:ptCount val="4"/>
                <c:pt idx="0">
                  <c:v>1680.9</c:v>
                </c:pt>
                <c:pt idx="1">
                  <c:v>394.4</c:v>
                </c:pt>
                <c:pt idx="2">
                  <c:v>590.1</c:v>
                </c:pt>
                <c:pt idx="3">
                  <c:v>29.5</c:v>
                </c:pt>
              </c:numCache>
            </c:numRef>
          </c:val>
        </c:ser>
        <c:ser>
          <c:idx val="2"/>
          <c:order val="2"/>
          <c:tx>
            <c:strRef>
              <c:f>Sheet2!$K$44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7777777777777821E-2"/>
                  <c:y val="2.121889068003345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44444444444444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66666666666668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9444444444444445E-2"/>
                  <c:y val="1.5211536057992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Sheet2!$H$45:$H$48</c:f>
              <c:strCache>
                <c:ptCount val="4"/>
                <c:pt idx="0">
                  <c:v>Дулаан</c:v>
                </c:pt>
                <c:pt idx="1">
                  <c:v>Олборлох</c:v>
                </c:pt>
                <c:pt idx="2">
                  <c:v>Боловсруулах</c:v>
                </c:pt>
                <c:pt idx="3">
                  <c:v>Мод боловсруулах</c:v>
                </c:pt>
              </c:strCache>
            </c:strRef>
          </c:cat>
          <c:val>
            <c:numRef>
              <c:f>Sheet2!$K$45:$K$48</c:f>
              <c:numCache>
                <c:formatCode>General</c:formatCode>
                <c:ptCount val="4"/>
                <c:pt idx="0">
                  <c:v>1907.4</c:v>
                </c:pt>
                <c:pt idx="1">
                  <c:v>545.6</c:v>
                </c:pt>
                <c:pt idx="2">
                  <c:v>753.6</c:v>
                </c:pt>
                <c:pt idx="3">
                  <c:v>17.399999999999999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8912896"/>
        <c:axId val="98943360"/>
      </c:barChart>
      <c:catAx>
        <c:axId val="9891289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8943360"/>
        <c:crosses val="autoZero"/>
        <c:auto val="1"/>
        <c:lblAlgn val="ctr"/>
        <c:lblOffset val="100"/>
        <c:noMultiLvlLbl val="0"/>
      </c:catAx>
      <c:valAx>
        <c:axId val="98943360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989128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5895528683914512"/>
          <c:y val="0.91176470588235292"/>
          <c:w val="0.48189093550806156"/>
          <c:h val="7.2007102053419758E-2"/>
        </c:manualLayout>
      </c:layout>
      <c:overlay val="0"/>
      <c:txPr>
        <a:bodyPr/>
        <a:lstStyle/>
        <a:p>
          <a:pPr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2098213222439753"/>
          <c:w val="1"/>
          <c:h val="0.64009567709504445"/>
        </c:manualLayout>
      </c:layout>
      <c:lineChart>
        <c:grouping val="standard"/>
        <c:varyColors val="0"/>
        <c:ser>
          <c:idx val="0"/>
          <c:order val="0"/>
          <c:tx>
            <c:strRef>
              <c:f>Sheet1!$B$33</c:f>
              <c:strCache>
                <c:ptCount val="1"/>
                <c:pt idx="0">
                  <c:v>2014</c:v>
                </c:pt>
              </c:strCache>
            </c:strRef>
          </c:tx>
          <c:dLbls>
            <c:dLbl>
              <c:idx val="0"/>
              <c:layout>
                <c:manualLayout>
                  <c:x val="-3.5928143712574849E-2"/>
                  <c:y val="-5.0847480247110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5928143712574849E-2"/>
                  <c:y val="-4.51977602196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3932135728542916E-2"/>
                  <c:y val="-4.5197760219653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7924151696606789E-2"/>
                  <c:y val="-5.0847480247110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9920159680638688E-2"/>
                  <c:y val="-4.51977602196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5928143712574849E-2"/>
                  <c:y val="-5.64972002745674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5928143712574849E-2"/>
                  <c:y val="-4.51977602196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1916167664670656E-2"/>
                  <c:y val="-4.51977602196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5928143712574925E-2"/>
                  <c:y val="-4.51977602196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5928143712574849E-2"/>
                  <c:y val="-5.0847480247110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5928143712574849E-2"/>
                  <c:y val="-5.0847480247110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3.9920159680638723E-2"/>
                  <c:y val="-4.51977602196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Sheet1!$A$34:$A$45</c:f>
              <c:strCache>
                <c:ptCount val="12"/>
                <c:pt idx="0">
                  <c:v>Ⅰ</c:v>
                </c:pt>
                <c:pt idx="1">
                  <c:v>Ⅱ</c:v>
                </c:pt>
                <c:pt idx="2">
                  <c:v>Ⅲ</c:v>
                </c:pt>
                <c:pt idx="3">
                  <c:v>Ⅳ</c:v>
                </c:pt>
                <c:pt idx="4">
                  <c:v>Ⅴ</c:v>
                </c:pt>
                <c:pt idx="5">
                  <c:v>Ⅵ</c:v>
                </c:pt>
                <c:pt idx="6">
                  <c:v>Ⅶ</c:v>
                </c:pt>
                <c:pt idx="7">
                  <c:v>Ⅷ</c:v>
                </c:pt>
                <c:pt idx="8">
                  <c:v>Ⅸ</c:v>
                </c:pt>
                <c:pt idx="9">
                  <c:v>Ⅹ</c:v>
                </c:pt>
                <c:pt idx="10">
                  <c:v>Ⅺ</c:v>
                </c:pt>
                <c:pt idx="11">
                  <c:v>Ⅻ</c:v>
                </c:pt>
              </c:strCache>
            </c:strRef>
          </c:cat>
          <c:val>
            <c:numRef>
              <c:f>Sheet1!$B$34:$B$45</c:f>
              <c:numCache>
                <c:formatCode>General</c:formatCode>
                <c:ptCount val="12"/>
                <c:pt idx="0">
                  <c:v>112.9</c:v>
                </c:pt>
                <c:pt idx="1">
                  <c:v>113.4</c:v>
                </c:pt>
                <c:pt idx="2">
                  <c:v>114.1</c:v>
                </c:pt>
                <c:pt idx="3">
                  <c:v>114.5</c:v>
                </c:pt>
                <c:pt idx="4">
                  <c:v>113.5</c:v>
                </c:pt>
                <c:pt idx="5">
                  <c:v>112.1</c:v>
                </c:pt>
                <c:pt idx="6">
                  <c:v>113.5</c:v>
                </c:pt>
                <c:pt idx="7">
                  <c:v>115.9</c:v>
                </c:pt>
                <c:pt idx="8">
                  <c:v>116.3</c:v>
                </c:pt>
                <c:pt idx="9">
                  <c:v>115.9</c:v>
                </c:pt>
                <c:pt idx="10">
                  <c:v>115.8</c:v>
                </c:pt>
                <c:pt idx="11">
                  <c:v>116.9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Sheet1!$C$33</c:f>
              <c:strCache>
                <c:ptCount val="1"/>
                <c:pt idx="0">
                  <c:v>2015</c:v>
                </c:pt>
              </c:strCache>
            </c:strRef>
          </c:tx>
          <c:dLbls>
            <c:dLbl>
              <c:idx val="0"/>
              <c:layout>
                <c:manualLayout>
                  <c:x val="-3.1936127744510975E-2"/>
                  <c:y val="3.3898320164740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6604708641757357E-2"/>
                  <c:y val="1.49475214658927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832221535667898E-2"/>
                  <c:y val="2.05969671447027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9760952993446912E-2"/>
                  <c:y val="1.3746079354251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6047506756955563E-2"/>
                  <c:y val="8.89743628831561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8461431760003025E-2"/>
                  <c:y val="1.3746079354251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832221535667898E-2"/>
                  <c:y val="2.4467116119713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7904229875201237E-2"/>
                  <c:y val="-3.99038846310686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8322383492431786E-2"/>
                  <c:y val="-5.16034154874558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6047506756955563E-2"/>
                  <c:y val="-4.6354132922753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4.832221535667898E-2"/>
                  <c:y val="-5.2004054986222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8566894910951103E-2"/>
                  <c:y val="-6.45043884554847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Sheet1!$A$34:$A$45</c:f>
              <c:strCache>
                <c:ptCount val="12"/>
                <c:pt idx="0">
                  <c:v>Ⅰ</c:v>
                </c:pt>
                <c:pt idx="1">
                  <c:v>Ⅱ</c:v>
                </c:pt>
                <c:pt idx="2">
                  <c:v>Ⅲ</c:v>
                </c:pt>
                <c:pt idx="3">
                  <c:v>Ⅳ</c:v>
                </c:pt>
                <c:pt idx="4">
                  <c:v>Ⅴ</c:v>
                </c:pt>
                <c:pt idx="5">
                  <c:v>Ⅵ</c:v>
                </c:pt>
                <c:pt idx="6">
                  <c:v>Ⅶ</c:v>
                </c:pt>
                <c:pt idx="7">
                  <c:v>Ⅷ</c:v>
                </c:pt>
                <c:pt idx="8">
                  <c:v>Ⅸ</c:v>
                </c:pt>
                <c:pt idx="9">
                  <c:v>Ⅹ</c:v>
                </c:pt>
                <c:pt idx="10">
                  <c:v>Ⅺ</c:v>
                </c:pt>
                <c:pt idx="11">
                  <c:v>Ⅻ</c:v>
                </c:pt>
              </c:strCache>
            </c:strRef>
          </c:cat>
          <c:val>
            <c:numRef>
              <c:f>Sheet1!$C$34:$C$45</c:f>
              <c:numCache>
                <c:formatCode>General</c:formatCode>
                <c:ptCount val="12"/>
                <c:pt idx="0">
                  <c:v>110.8</c:v>
                </c:pt>
                <c:pt idx="1">
                  <c:v>110.9</c:v>
                </c:pt>
                <c:pt idx="2">
                  <c:v>111.8</c:v>
                </c:pt>
                <c:pt idx="3">
                  <c:v>111.9</c:v>
                </c:pt>
                <c:pt idx="4">
                  <c:v>108.9</c:v>
                </c:pt>
                <c:pt idx="5">
                  <c:v>108.2</c:v>
                </c:pt>
                <c:pt idx="6">
                  <c:v>108.4</c:v>
                </c:pt>
                <c:pt idx="7">
                  <c:v>106.8</c:v>
                </c:pt>
                <c:pt idx="8">
                  <c:v>103.9</c:v>
                </c:pt>
                <c:pt idx="9" formatCode="0.0">
                  <c:v>105</c:v>
                </c:pt>
                <c:pt idx="10">
                  <c:v>102.5</c:v>
                </c:pt>
                <c:pt idx="11">
                  <c:v>100.2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Sheet1!$D$33</c:f>
              <c:strCache>
                <c:ptCount val="1"/>
                <c:pt idx="0">
                  <c:v>2016</c:v>
                </c:pt>
              </c:strCache>
            </c:strRef>
          </c:tx>
          <c:dPt>
            <c:idx val="0"/>
            <c:bubble3D val="0"/>
          </c:dPt>
          <c:dLbls>
            <c:dLbl>
              <c:idx val="0"/>
              <c:layout>
                <c:manualLayout>
                  <c:x val="-3.1936127744510975E-2"/>
                  <c:y val="4.51977602196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944111776447105E-2"/>
                  <c:y val="4.51977602196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8435833091638186E-2"/>
                  <c:y val="6.6550936953348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8435833091638186E-2"/>
                  <c:y val="6.05008517757715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4841805273577888E-2"/>
                  <c:y val="6.05008517757715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6977129334224453E-2"/>
                  <c:y val="3.0250425887885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6977129334224529E-2"/>
                  <c:y val="5.44507665981943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6977129334224453E-2"/>
                  <c:y val="4.84006814206171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6300509030991621E-2"/>
                  <c:y val="6.6550936953348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202986090969849E-2"/>
                  <c:y val="6.05008517757715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4.6977129334224453E-2"/>
                  <c:y val="6.05008517757715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4947268424525963E-2"/>
                  <c:y val="6.6550936953348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Sheet1!$A$34:$A$45</c:f>
              <c:strCache>
                <c:ptCount val="12"/>
                <c:pt idx="0">
                  <c:v>Ⅰ</c:v>
                </c:pt>
                <c:pt idx="1">
                  <c:v>Ⅱ</c:v>
                </c:pt>
                <c:pt idx="2">
                  <c:v>Ⅲ</c:v>
                </c:pt>
                <c:pt idx="3">
                  <c:v>Ⅳ</c:v>
                </c:pt>
                <c:pt idx="4">
                  <c:v>Ⅴ</c:v>
                </c:pt>
                <c:pt idx="5">
                  <c:v>Ⅵ</c:v>
                </c:pt>
                <c:pt idx="6">
                  <c:v>Ⅶ</c:v>
                </c:pt>
                <c:pt idx="7">
                  <c:v>Ⅷ</c:v>
                </c:pt>
                <c:pt idx="8">
                  <c:v>Ⅸ</c:v>
                </c:pt>
                <c:pt idx="9">
                  <c:v>Ⅹ</c:v>
                </c:pt>
                <c:pt idx="10">
                  <c:v>Ⅺ</c:v>
                </c:pt>
                <c:pt idx="11">
                  <c:v>Ⅻ</c:v>
                </c:pt>
              </c:strCache>
            </c:strRef>
          </c:cat>
          <c:val>
            <c:numRef>
              <c:f>Sheet1!$D$34:$D$45</c:f>
              <c:numCache>
                <c:formatCode>0.0</c:formatCode>
                <c:ptCount val="12"/>
                <c:pt idx="0" formatCode="General">
                  <c:v>99.9</c:v>
                </c:pt>
                <c:pt idx="1">
                  <c:v>100</c:v>
                </c:pt>
                <c:pt idx="2" formatCode="General">
                  <c:v>101.7</c:v>
                </c:pt>
                <c:pt idx="3" formatCode="General">
                  <c:v>102.6</c:v>
                </c:pt>
                <c:pt idx="4" formatCode="General">
                  <c:v>102.6</c:v>
                </c:pt>
                <c:pt idx="5">
                  <c:v>103</c:v>
                </c:pt>
                <c:pt idx="6" formatCode="General">
                  <c:v>102.5</c:v>
                </c:pt>
                <c:pt idx="7" formatCode="General">
                  <c:v>101.5</c:v>
                </c:pt>
                <c:pt idx="8">
                  <c:v>101</c:v>
                </c:pt>
                <c:pt idx="9" formatCode="General">
                  <c:v>100.9</c:v>
                </c:pt>
                <c:pt idx="10" formatCode="General">
                  <c:v>101.2</c:v>
                </c:pt>
                <c:pt idx="11" formatCode="General">
                  <c:v>101.5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Sheet1!$E$33</c:f>
              <c:strCache>
                <c:ptCount val="1"/>
                <c:pt idx="0">
                  <c:v>2017</c:v>
                </c:pt>
              </c:strCache>
            </c:strRef>
          </c:tx>
          <c:dLbls>
            <c:dLbl>
              <c:idx val="0"/>
              <c:layout>
                <c:manualLayout>
                  <c:x val="-5.551842557681071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4165184970345056E-2"/>
                  <c:y val="-1.8150255532731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977129334224453E-2"/>
                  <c:y val="-1.2100170355154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4841805273577888E-2"/>
                  <c:y val="-1.2100170355154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Sheet1!$A$34:$A$45</c:f>
              <c:strCache>
                <c:ptCount val="12"/>
                <c:pt idx="0">
                  <c:v>Ⅰ</c:v>
                </c:pt>
                <c:pt idx="1">
                  <c:v>Ⅱ</c:v>
                </c:pt>
                <c:pt idx="2">
                  <c:v>Ⅲ</c:v>
                </c:pt>
                <c:pt idx="3">
                  <c:v>Ⅳ</c:v>
                </c:pt>
                <c:pt idx="4">
                  <c:v>Ⅴ</c:v>
                </c:pt>
                <c:pt idx="5">
                  <c:v>Ⅵ</c:v>
                </c:pt>
                <c:pt idx="6">
                  <c:v>Ⅶ</c:v>
                </c:pt>
                <c:pt idx="7">
                  <c:v>Ⅷ</c:v>
                </c:pt>
                <c:pt idx="8">
                  <c:v>Ⅸ</c:v>
                </c:pt>
                <c:pt idx="9">
                  <c:v>Ⅹ</c:v>
                </c:pt>
                <c:pt idx="10">
                  <c:v>Ⅺ</c:v>
                </c:pt>
                <c:pt idx="11">
                  <c:v>Ⅻ</c:v>
                </c:pt>
              </c:strCache>
            </c:strRef>
          </c:cat>
          <c:val>
            <c:numRef>
              <c:f>Sheet1!$E$34:$E$45</c:f>
              <c:numCache>
                <c:formatCode>General</c:formatCode>
                <c:ptCount val="12"/>
                <c:pt idx="0">
                  <c:v>100.4</c:v>
                </c:pt>
                <c:pt idx="1">
                  <c:v>101.4</c:v>
                </c:pt>
                <c:pt idx="2">
                  <c:v>101.7</c:v>
                </c:pt>
                <c:pt idx="3">
                  <c:v>102.1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84224"/>
        <c:axId val="7285760"/>
      </c:lineChart>
      <c:catAx>
        <c:axId val="72842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7285760"/>
        <c:crosses val="autoZero"/>
        <c:auto val="1"/>
        <c:lblAlgn val="ctr"/>
        <c:lblOffset val="100"/>
        <c:noMultiLvlLbl val="0"/>
      </c:catAx>
      <c:valAx>
        <c:axId val="7285760"/>
        <c:scaling>
          <c:orientation val="minMax"/>
          <c:min val="59"/>
        </c:scaling>
        <c:delete val="1"/>
        <c:axPos val="l"/>
        <c:numFmt formatCode="General" sourceLinked="1"/>
        <c:majorTickMark val="none"/>
        <c:minorTickMark val="none"/>
        <c:tickLblPos val="nextTo"/>
        <c:crossAx val="72842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5155075808207544"/>
          <c:y val="0.89613492052150467"/>
          <c:w val="0.49689831570009624"/>
          <c:h val="0.10386185988193282"/>
        </c:manualLayout>
      </c:layout>
      <c:overlay val="0"/>
      <c:txPr>
        <a:bodyPr/>
        <a:lstStyle/>
        <a:p>
          <a:pPr>
            <a:defRPr sz="10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span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2.3489216314328421E-2"/>
          <c:y val="8.2120194102276972E-2"/>
          <c:w val="0.95705342093206058"/>
          <c:h val="0.536755106059670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Тээвэр!$H$16:$I$16</c:f>
              <c:strCache>
                <c:ptCount val="1"/>
                <c:pt idx="0">
                  <c:v>Авто тээвэр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Тээвэр!$J$15:$L$15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Тээвэр!$J$16:$L$16</c:f>
              <c:numCache>
                <c:formatCode>General</c:formatCode>
                <c:ptCount val="3"/>
                <c:pt idx="0">
                  <c:v>6.3</c:v>
                </c:pt>
                <c:pt idx="1">
                  <c:v>7</c:v>
                </c:pt>
                <c:pt idx="2">
                  <c:v>7.6</c:v>
                </c:pt>
              </c:numCache>
            </c:numRef>
          </c:val>
        </c:ser>
        <c:ser>
          <c:idx val="1"/>
          <c:order val="1"/>
          <c:tx>
            <c:strRef>
              <c:f>Тээвэр!$H$17:$I$17</c:f>
              <c:strCache>
                <c:ptCount val="1"/>
                <c:pt idx="0">
                  <c:v>Хувийн тээвэр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Тээвэр!$J$15:$L$15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Тээвэр!$J$17:$L$17</c:f>
              <c:numCache>
                <c:formatCode>General</c:formatCode>
                <c:ptCount val="3"/>
                <c:pt idx="0">
                  <c:v>5.2</c:v>
                </c:pt>
                <c:pt idx="1">
                  <c:v>6.4</c:v>
                </c:pt>
                <c:pt idx="2">
                  <c:v>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304512"/>
        <c:axId val="144196352"/>
      </c:barChart>
      <c:catAx>
        <c:axId val="134304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44196352"/>
        <c:crosses val="autoZero"/>
        <c:auto val="1"/>
        <c:lblAlgn val="ctr"/>
        <c:lblOffset val="100"/>
        <c:noMultiLvlLbl val="0"/>
      </c:catAx>
      <c:valAx>
        <c:axId val="1441963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343045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7162061848736668"/>
          <c:y val="0.88024534858504955"/>
          <c:w val="0.45506950311681654"/>
          <c:h val="0.1132200580190634"/>
        </c:manualLayout>
      </c:layout>
      <c:overlay val="0"/>
      <c:txPr>
        <a:bodyPr/>
        <a:lstStyle/>
        <a:p>
          <a:pPr>
            <a:defRPr sz="11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mn-MN" sz="1200">
                <a:latin typeface="Arial" panose="020B0604020202020204" pitchFamily="34" charset="0"/>
                <a:cs typeface="Arial" panose="020B0604020202020204" pitchFamily="34" charset="0"/>
              </a:rPr>
              <a:t>Шинээр бүртгүүлсэн болон шинээр ажилд орсон ажилгүйчүүд</a:t>
            </a: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200">
                <a:latin typeface="Arial" panose="020B0604020202020204" pitchFamily="34" charset="0"/>
                <a:cs typeface="Arial" panose="020B0604020202020204" pitchFamily="34" charset="0"/>
              </a:rPr>
              <a:t>жил бүрийн эхний 4 сарын байдлаар</a:t>
            </a:r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1111111111111123E-2"/>
          <c:y val="0.21801304133858262"/>
          <c:w val="0.93888888888888966"/>
          <c:h val="0.488329087540528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Sheet1!$A$19</c:f>
              <c:strCache>
                <c:ptCount val="1"/>
                <c:pt idx="0">
                  <c:v>Шинээр бүртгүүлсэн ажилгүйчүүд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5000218722659662E-2"/>
                  <c:y val="-6.36564960629921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1666666666666664E-2"/>
                  <c:y val="-6.0764435695538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3333333333333333E-2"/>
                  <c:y val="-5.38193077427821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1666666666666664E-2"/>
                  <c:y val="-6.48148148148151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222222222222251E-2"/>
                  <c:y val="-3.24074074074075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Sheet1!$B$18:$F$18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Sheet1!$B$19:$F$19</c:f>
              <c:numCache>
                <c:formatCode>General</c:formatCode>
                <c:ptCount val="5"/>
                <c:pt idx="0">
                  <c:v>63</c:v>
                </c:pt>
                <c:pt idx="1">
                  <c:v>502</c:v>
                </c:pt>
                <c:pt idx="2">
                  <c:v>382</c:v>
                </c:pt>
                <c:pt idx="3">
                  <c:v>165</c:v>
                </c:pt>
                <c:pt idx="4">
                  <c:v>183</c:v>
                </c:pt>
              </c:numCache>
            </c:numRef>
          </c:val>
        </c:ser>
        <c:ser>
          <c:idx val="1"/>
          <c:order val="1"/>
          <c:tx>
            <c:strRef>
              <c:f>Sheet1!$A$20</c:f>
              <c:strCache>
                <c:ptCount val="1"/>
                <c:pt idx="0">
                  <c:v>шинээр ажилд зуучлагдан орсон ажилгүйчүүд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8333552055992999E-2"/>
                  <c:y val="-5.5555555555555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8333333333333334E-2"/>
                  <c:y val="4.8032316272965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6666666666666666E-2"/>
                  <c:y val="-4.74536581364829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0555555555555575E-2"/>
                  <c:y val="-5.0926290463692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8.3333333333333332E-3"/>
                  <c:y val="-5.0926017060367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Sheet1!$B$18:$F$18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Sheet1!$B$20:$F$20</c:f>
              <c:numCache>
                <c:formatCode>General</c:formatCode>
                <c:ptCount val="5"/>
                <c:pt idx="0">
                  <c:v>153</c:v>
                </c:pt>
                <c:pt idx="1">
                  <c:v>489</c:v>
                </c:pt>
                <c:pt idx="2">
                  <c:v>15</c:v>
                </c:pt>
                <c:pt idx="3">
                  <c:v>23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4571520"/>
        <c:axId val="154573056"/>
      </c:barChart>
      <c:catAx>
        <c:axId val="154571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54573056"/>
        <c:crosses val="autoZero"/>
        <c:auto val="1"/>
        <c:lblAlgn val="ctr"/>
        <c:lblOffset val="100"/>
        <c:noMultiLvlLbl val="0"/>
      </c:catAx>
      <c:valAx>
        <c:axId val="1545730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5457152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4.6888888888888897E-2"/>
          <c:y val="0.85078971746178789"/>
          <c:w val="0.95311111111111113"/>
          <c:h val="0.14921028253821214"/>
        </c:manualLayout>
      </c:layout>
      <c:overlay val="0"/>
      <c:txPr>
        <a:bodyPr/>
        <a:lstStyle/>
        <a:p>
          <a:pPr>
            <a:defRPr sz="11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mn-MN" sz="1200">
                <a:latin typeface="Arial" panose="020B0604020202020204" pitchFamily="34" charset="0"/>
                <a:cs typeface="Arial" panose="020B0604020202020204" pitchFamily="34" charset="0"/>
              </a:rPr>
              <a:t>Бүртгэлтэй ажилгүй иргэд, боловсролын түвшнээр 201</a:t>
            </a: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mn-MN" sz="1200">
                <a:latin typeface="Arial" panose="020B0604020202020204" pitchFamily="34" charset="0"/>
                <a:cs typeface="Arial" panose="020B0604020202020204" pitchFamily="34" charset="0"/>
              </a:rPr>
              <a:t> оны 4-р сарын байдлаар</a:t>
            </a:r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2617220516926909"/>
          <c:y val="0.19263888888888889"/>
          <c:w val="0.64275434850304725"/>
          <c:h val="0.72402777777777771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1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Sheet1!$A$34:$A$41</c:f>
              <c:strCache>
                <c:ptCount val="8"/>
                <c:pt idx="0">
                  <c:v>Магистр, доктор</c:v>
                </c:pt>
                <c:pt idx="1">
                  <c:v>Дээд, бакалавр</c:v>
                </c:pt>
                <c:pt idx="2">
                  <c:v>Тусгай дунд</c:v>
                </c:pt>
                <c:pt idx="3">
                  <c:v>Техник мэргэжлийн</c:v>
                </c:pt>
                <c:pt idx="4">
                  <c:v>Бүрэн дунд</c:v>
                </c:pt>
                <c:pt idx="5">
                  <c:v>Суурь</c:v>
                </c:pt>
                <c:pt idx="6">
                  <c:v>Бага</c:v>
                </c:pt>
                <c:pt idx="7">
                  <c:v>Боловсролгүй</c:v>
                </c:pt>
              </c:strCache>
            </c:strRef>
          </c:cat>
          <c:val>
            <c:numRef>
              <c:f>Sheet1!$B$34:$B$41</c:f>
              <c:numCache>
                <c:formatCode>General</c:formatCode>
                <c:ptCount val="8"/>
                <c:pt idx="0">
                  <c:v>2</c:v>
                </c:pt>
                <c:pt idx="1">
                  <c:v>335</c:v>
                </c:pt>
                <c:pt idx="2">
                  <c:v>109</c:v>
                </c:pt>
                <c:pt idx="3">
                  <c:v>129</c:v>
                </c:pt>
                <c:pt idx="4">
                  <c:v>461</c:v>
                </c:pt>
                <c:pt idx="5">
                  <c:v>95</c:v>
                </c:pt>
                <c:pt idx="6">
                  <c:v>29</c:v>
                </c:pt>
                <c:pt idx="7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569920"/>
        <c:axId val="154596864"/>
      </c:barChart>
      <c:valAx>
        <c:axId val="1545968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569920"/>
        <c:crosses val="autoZero"/>
        <c:crossBetween val="between"/>
      </c:valAx>
      <c:catAx>
        <c:axId val="2156992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5459686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mn-MN" sz="1100">
                <a:latin typeface="Arial" panose="020B0604020202020204" pitchFamily="34" charset="0"/>
                <a:cs typeface="Arial" panose="020B0604020202020204" pitchFamily="34" charset="0"/>
              </a:rPr>
              <a:t>Бүртгэлтэй ажилгүй иргэд насны бүлгээр 2017 оны 4-р сарын байдлаар</a:t>
            </a:r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3478477690288715"/>
          <c:y val="5.555555555555555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0014763779527556"/>
          <c:y val="0.19629447360746574"/>
          <c:w val="0.66637139107611554"/>
          <c:h val="0.6985819480898221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1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Sheet1!$A$49:$A$53</c:f>
              <c:strCache>
                <c:ptCount val="5"/>
                <c:pt idx="0">
                  <c:v>15-24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55-дээш</c:v>
                </c:pt>
              </c:strCache>
            </c:strRef>
          </c:cat>
          <c:val>
            <c:numRef>
              <c:f>Sheet1!$B$49:$B$53</c:f>
              <c:numCache>
                <c:formatCode>General</c:formatCode>
                <c:ptCount val="5"/>
                <c:pt idx="0">
                  <c:v>169</c:v>
                </c:pt>
                <c:pt idx="1">
                  <c:v>451</c:v>
                </c:pt>
                <c:pt idx="2">
                  <c:v>308</c:v>
                </c:pt>
                <c:pt idx="3">
                  <c:v>185</c:v>
                </c:pt>
                <c:pt idx="4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1596032"/>
        <c:axId val="21594496"/>
      </c:barChart>
      <c:valAx>
        <c:axId val="215944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596032"/>
        <c:crosses val="autoZero"/>
        <c:crossBetween val="between"/>
      </c:valAx>
      <c:catAx>
        <c:axId val="2159603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1594496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mn-MN" sz="1200">
                <a:latin typeface="Arial" panose="020B0604020202020204" pitchFamily="34" charset="0"/>
                <a:cs typeface="Arial" panose="020B0604020202020204" pitchFamily="34" charset="0"/>
              </a:rPr>
              <a:t>Гэмт хэргийн улмаас гэмтсэн, нас барсан иргэд сүүлийн 3 жилийн 4 сарын байдлаар </a:t>
            </a:r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5362898033972169"/>
          <c:y val="2.777788713910761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5345911949685606E-2"/>
          <c:y val="0.22399507874015748"/>
          <c:w val="0.9446540880503147"/>
          <c:h val="0.547679461942257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Sheet1!$A$55</c:f>
              <c:strCache>
                <c:ptCount val="1"/>
                <c:pt idx="0">
                  <c:v>Гэмтсэн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060530248489144E-17"/>
                  <c:y val="-2.7777777777777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220125786163577E-2"/>
                  <c:y val="-3.2407407407407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2704402515723326E-2"/>
                  <c:y val="-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Sheet1!$B$54:$D$54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Sheet1!$B$55:$D$55</c:f>
              <c:numCache>
                <c:formatCode>General</c:formatCode>
                <c:ptCount val="3"/>
                <c:pt idx="0">
                  <c:v>58</c:v>
                </c:pt>
                <c:pt idx="1">
                  <c:v>50</c:v>
                </c:pt>
                <c:pt idx="2">
                  <c:v>43</c:v>
                </c:pt>
              </c:numCache>
            </c:numRef>
          </c:val>
        </c:ser>
        <c:ser>
          <c:idx val="1"/>
          <c:order val="1"/>
          <c:tx>
            <c:strRef>
              <c:f>Sheet1!$A$56</c:f>
              <c:strCache>
                <c:ptCount val="1"/>
                <c:pt idx="0">
                  <c:v>Нас барсан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09433962264151E-2"/>
                  <c:y val="-2.7777777777777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610062893081761E-2"/>
                  <c:y val="-3.70370370370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7735849056603842E-2"/>
                  <c:y val="-2.7777777777777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Sheet1!$B$54:$D$54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Sheet1!$B$56:$D$56</c:f>
              <c:numCache>
                <c:formatCode>General</c:formatCode>
                <c:ptCount val="3"/>
                <c:pt idx="0">
                  <c:v>8</c:v>
                </c:pt>
                <c:pt idx="1">
                  <c:v>6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8222464"/>
        <c:axId val="98224000"/>
      </c:barChart>
      <c:catAx>
        <c:axId val="98222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8224000"/>
        <c:crosses val="autoZero"/>
        <c:auto val="1"/>
        <c:lblAlgn val="ctr"/>
        <c:lblOffset val="100"/>
        <c:noMultiLvlLbl val="0"/>
      </c:catAx>
      <c:valAx>
        <c:axId val="982240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9822246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492220076264052"/>
          <c:y val="0.87624999999999997"/>
          <c:w val="0.85077796196528066"/>
          <c:h val="8.031627296587926E-2"/>
        </c:manualLayout>
      </c:layout>
      <c:overlay val="0"/>
      <c:txPr>
        <a:bodyPr/>
        <a:lstStyle/>
        <a:p>
          <a:pPr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mn-MN" sz="1200">
                <a:latin typeface="Arial" panose="020B0604020202020204" pitchFamily="34" charset="0"/>
                <a:cs typeface="Arial" panose="020B0604020202020204" pitchFamily="34" charset="0"/>
              </a:rPr>
              <a:t>Гэмт хэргийн улмаас учирсан хохирол, нөхөн төлүүлсэн хувь сүүлийн 3 жилийн 4 сарын байдлаар </a:t>
            </a:r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9295101553166094E-2"/>
          <c:y val="0.23283658629901532"/>
          <c:w val="0.87813620071684551"/>
          <c:h val="0.539849404452047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Sheet1!$A$63</c:f>
              <c:strCache>
                <c:ptCount val="1"/>
                <c:pt idx="0">
                  <c:v>Учирсан хохирол/сая төг/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Sheet1!$B$62:$D$62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Sheet1!$B$63:$D$63</c:f>
              <c:numCache>
                <c:formatCode>0.0</c:formatCode>
                <c:ptCount val="3"/>
                <c:pt idx="0" formatCode="General">
                  <c:v>256.2</c:v>
                </c:pt>
                <c:pt idx="1">
                  <c:v>319.3</c:v>
                </c:pt>
                <c:pt idx="2">
                  <c:v>238.7</c:v>
                </c:pt>
              </c:numCache>
            </c:numRef>
          </c:val>
        </c:ser>
        <c:ser>
          <c:idx val="1"/>
          <c:order val="1"/>
          <c:tx>
            <c:strRef>
              <c:f>Sheet1!$A$64</c:f>
              <c:strCache>
                <c:ptCount val="1"/>
                <c:pt idx="0">
                  <c:v>Нөхөн төлүүлсэн хувь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8735632183908046E-2"/>
                  <c:y val="-4.2735028354859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298850574712643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Sheet1!$B$62:$D$62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Sheet1!$B$64:$D$64</c:f>
              <c:numCache>
                <c:formatCode>0.0</c:formatCode>
                <c:ptCount val="3"/>
                <c:pt idx="0" formatCode="General">
                  <c:v>59</c:v>
                </c:pt>
                <c:pt idx="1">
                  <c:v>55.9</c:v>
                </c:pt>
                <c:pt idx="2">
                  <c:v>82.2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8241920"/>
        <c:axId val="98264192"/>
      </c:barChart>
      <c:catAx>
        <c:axId val="98241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8264192"/>
        <c:crosses val="autoZero"/>
        <c:auto val="1"/>
        <c:lblAlgn val="ctr"/>
        <c:lblOffset val="100"/>
        <c:noMultiLvlLbl val="0"/>
      </c:catAx>
      <c:valAx>
        <c:axId val="982641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9824192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8157856612009521"/>
          <c:y val="0.9107960293890599"/>
          <c:w val="0.81842135034844787"/>
          <c:h val="8.2375636861283769E-2"/>
        </c:manualLayout>
      </c:layout>
      <c:overlay val="0"/>
      <c:txPr>
        <a:bodyPr/>
        <a:lstStyle/>
        <a:p>
          <a:pPr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mn-MN" sz="1200">
                <a:latin typeface="Arial" panose="020B0604020202020204" pitchFamily="34" charset="0"/>
                <a:cs typeface="Arial" panose="020B0604020202020204" pitchFamily="34" charset="0"/>
              </a:rPr>
              <a:t>Бүртгэгдсэн гэмт хэргийн тоо  сүүлийн 3 жилийн </a:t>
            </a: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mn-MN" sz="1200">
                <a:latin typeface="Arial" panose="020B0604020202020204" pitchFamily="34" charset="0"/>
                <a:cs typeface="Arial" panose="020B0604020202020204" pitchFamily="34" charset="0"/>
              </a:rPr>
              <a:t> сарын байдлаар</a:t>
            </a:r>
          </a:p>
        </c:rich>
      </c:tx>
      <c:layout>
        <c:manualLayout>
          <c:xMode val="edge"/>
          <c:yMode val="edge"/>
          <c:x val="0.16683543061790174"/>
          <c:y val="7.40740740740740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1111111111111123E-2"/>
          <c:y val="0.21925731505784002"/>
          <c:w val="0.93888888888889055"/>
          <c:h val="0.51908379508117042"/>
        </c:manualLayout>
      </c:layout>
      <c:lineChart>
        <c:grouping val="standard"/>
        <c:varyColors val="0"/>
        <c:ser>
          <c:idx val="0"/>
          <c:order val="0"/>
          <c:tx>
            <c:strRef>
              <c:f>Sheet1!$A$70</c:f>
              <c:strCache>
                <c:ptCount val="1"/>
                <c:pt idx="0">
                  <c:v>гэмт хэргийн тоо</c:v>
                </c:pt>
              </c:strCache>
            </c:strRef>
          </c:tx>
          <c:dLbls>
            <c:dLbl>
              <c:idx val="0"/>
              <c:layout>
                <c:manualLayout>
                  <c:x val="-6.666666666666668E-2"/>
                  <c:y val="-5.5555555555555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666666666666668E-2"/>
                  <c:y val="-6.9444444444444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777777777777842E-2"/>
                  <c:y val="-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Sheet1!$B$69:$D$69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Sheet1!$B$70:$D$70</c:f>
              <c:numCache>
                <c:formatCode>General</c:formatCode>
                <c:ptCount val="3"/>
                <c:pt idx="0">
                  <c:v>157</c:v>
                </c:pt>
                <c:pt idx="1">
                  <c:v>154</c:v>
                </c:pt>
                <c:pt idx="2">
                  <c:v>124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8275712"/>
        <c:axId val="98278400"/>
      </c:lineChart>
      <c:catAx>
        <c:axId val="98275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8278400"/>
        <c:crosses val="autoZero"/>
        <c:auto val="1"/>
        <c:lblAlgn val="ctr"/>
        <c:lblOffset val="100"/>
        <c:noMultiLvlLbl val="0"/>
      </c:catAx>
      <c:valAx>
        <c:axId val="982784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98275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626823097580714E-3"/>
          <c:y val="2.5360663443961567E-2"/>
          <c:w val="0.96195417207090361"/>
          <c:h val="0.753309590325376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'C:\doc delgec\tanilcuulgin grafic\[2016 10 sat tan.xlsx]Sheet1'!$L$3</c:f>
              <c:strCache>
                <c:ptCount val="1"/>
                <c:pt idx="0">
                  <c:v>Төсвийн зарлага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'C:\doc delgec\tanilcuulgin grafic\[2016 10 sat tan.xlsx]Sheet1'!$M$2:$Q$2</c:f>
              <c:strCache>
                <c:ptCount val="5"/>
                <c:pt idx="0">
                  <c:v>2013 он</c:v>
                </c:pt>
                <c:pt idx="1">
                  <c:v>2014 он</c:v>
                </c:pt>
                <c:pt idx="2">
                  <c:v>2015 он</c:v>
                </c:pt>
                <c:pt idx="3">
                  <c:v>2016 он</c:v>
                </c:pt>
                <c:pt idx="4">
                  <c:v>2017 он</c:v>
                </c:pt>
              </c:strCache>
            </c:strRef>
          </c:cat>
          <c:val>
            <c:numRef>
              <c:f>'C:\doc delgec\tanilcuulgin grafic\[2016 10 sat tan.xlsx]Sheet1'!$M$3:$Q$3</c:f>
              <c:numCache>
                <c:formatCode>General</c:formatCode>
                <c:ptCount val="5"/>
                <c:pt idx="0">
                  <c:v>13123.4</c:v>
                </c:pt>
                <c:pt idx="1">
                  <c:v>15451.3</c:v>
                </c:pt>
                <c:pt idx="2">
                  <c:v>17013.2</c:v>
                </c:pt>
                <c:pt idx="3">
                  <c:v>17132.8</c:v>
                </c:pt>
                <c:pt idx="4">
                  <c:v>17861.599999999999</c:v>
                </c:pt>
              </c:numCache>
            </c:numRef>
          </c:val>
        </c:ser>
        <c:ser>
          <c:idx val="1"/>
          <c:order val="1"/>
          <c:tx>
            <c:strRef>
              <c:f>'C:\doc delgec\tanilcuulgin grafic\[2016 10 sat tan.xlsx]Sheet1'!$L$4</c:f>
              <c:strCache>
                <c:ptCount val="1"/>
                <c:pt idx="0">
                  <c:v>Төсвийн орлого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830292051949792E-2"/>
                  <c:y val="-9.70873539007328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231422505307889E-2"/>
                  <c:y val="9.70873539007328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231422505307889E-2"/>
                  <c:y val="6.47249026004887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738853503184792E-2"/>
                  <c:y val="-3.23624513002442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123142250530788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'C:\doc delgec\tanilcuulgin grafic\[2016 10 sat tan.xlsx]Sheet1'!$M$2:$Q$2</c:f>
              <c:strCache>
                <c:ptCount val="5"/>
                <c:pt idx="0">
                  <c:v>2013 он</c:v>
                </c:pt>
                <c:pt idx="1">
                  <c:v>2014 он</c:v>
                </c:pt>
                <c:pt idx="2">
                  <c:v>2015 он</c:v>
                </c:pt>
                <c:pt idx="3">
                  <c:v>2016 он</c:v>
                </c:pt>
                <c:pt idx="4">
                  <c:v>2017 он</c:v>
                </c:pt>
              </c:strCache>
            </c:strRef>
          </c:cat>
          <c:val>
            <c:numRef>
              <c:f>'C:\doc delgec\tanilcuulgin grafic\[2016 10 sat tan.xlsx]Sheet1'!$M$4:$Q$4</c:f>
              <c:numCache>
                <c:formatCode>General</c:formatCode>
                <c:ptCount val="5"/>
                <c:pt idx="0">
                  <c:v>16326.9</c:v>
                </c:pt>
                <c:pt idx="1">
                  <c:v>17648.900000000001</c:v>
                </c:pt>
                <c:pt idx="2">
                  <c:v>19866.5</c:v>
                </c:pt>
                <c:pt idx="3">
                  <c:v>19738.3</c:v>
                </c:pt>
                <c:pt idx="4">
                  <c:v>20114.3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8380032"/>
        <c:axId val="98385920"/>
      </c:barChart>
      <c:catAx>
        <c:axId val="98380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8385920"/>
        <c:crosses val="autoZero"/>
        <c:auto val="1"/>
        <c:lblAlgn val="ctr"/>
        <c:lblOffset val="100"/>
        <c:noMultiLvlLbl val="0"/>
      </c:catAx>
      <c:valAx>
        <c:axId val="983859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9838003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4503386072216212"/>
          <c:y val="0.89868252715917918"/>
          <c:w val="0.70018354970738017"/>
          <c:h val="7.409290125111577E-2"/>
        </c:manualLayout>
      </c:layout>
      <c:overlay val="0"/>
      <c:txPr>
        <a:bodyPr/>
        <a:lstStyle/>
        <a:p>
          <a:pPr>
            <a:defRPr sz="11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599250936329586E-2"/>
          <c:y val="2.3490730582900732E-2"/>
          <c:w val="0.95880149812734083"/>
          <c:h val="0.635266994606288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'C:\doc delgec\tanilcuulgin grafic\[2016 10 sat tan.xlsx]Sheet2'!$M$3</c:f>
              <c:strCache>
                <c:ptCount val="1"/>
                <c:pt idx="0">
                  <c:v>Зээлийн өрийн үлдэгдэл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'C:\doc delgec\tanilcuulgin grafic\[2016 10 sat tan.xlsx]Sheet2'!$N$2:$R$2</c:f>
              <c:numCache>
                <c:formatCode>General</c:formatCode>
                <c:ptCount val="5"/>
                <c:pt idx="0">
                  <c:v>2013.04</c:v>
                </c:pt>
                <c:pt idx="1">
                  <c:v>2014.04</c:v>
                </c:pt>
                <c:pt idx="2">
                  <c:v>2015.04</c:v>
                </c:pt>
                <c:pt idx="3">
                  <c:v>2016.04</c:v>
                </c:pt>
                <c:pt idx="4">
                  <c:v>2017.04</c:v>
                </c:pt>
              </c:numCache>
            </c:numRef>
          </c:cat>
          <c:val>
            <c:numRef>
              <c:f>'C:\doc delgec\tanilcuulgin grafic\[2016 10 sat tan.xlsx]Sheet2'!$N$3:$R$3</c:f>
              <c:numCache>
                <c:formatCode>General</c:formatCode>
                <c:ptCount val="5"/>
                <c:pt idx="0">
                  <c:v>72002.100000000006</c:v>
                </c:pt>
                <c:pt idx="1">
                  <c:v>96777.4</c:v>
                </c:pt>
                <c:pt idx="2">
                  <c:v>115105.4</c:v>
                </c:pt>
                <c:pt idx="3">
                  <c:v>118373.7</c:v>
                </c:pt>
                <c:pt idx="4">
                  <c:v>129141.1</c:v>
                </c:pt>
              </c:numCache>
            </c:numRef>
          </c:val>
        </c:ser>
        <c:ser>
          <c:idx val="1"/>
          <c:order val="1"/>
          <c:tx>
            <c:strRef>
              <c:f>'C:\doc delgec\tanilcuulgin grafic\[2016 10 sat tan.xlsx]Sheet2'!$M$4</c:f>
              <c:strCache>
                <c:ptCount val="1"/>
                <c:pt idx="0">
                  <c:v>Хадгаламж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'C:\doc delgec\tanilcuulgin grafic\[2016 10 sat tan.xlsx]Sheet2'!$N$2:$R$2</c:f>
              <c:numCache>
                <c:formatCode>General</c:formatCode>
                <c:ptCount val="5"/>
                <c:pt idx="0">
                  <c:v>2013.04</c:v>
                </c:pt>
                <c:pt idx="1">
                  <c:v>2014.04</c:v>
                </c:pt>
                <c:pt idx="2">
                  <c:v>2015.04</c:v>
                </c:pt>
                <c:pt idx="3">
                  <c:v>2016.04</c:v>
                </c:pt>
                <c:pt idx="4">
                  <c:v>2017.04</c:v>
                </c:pt>
              </c:numCache>
            </c:numRef>
          </c:cat>
          <c:val>
            <c:numRef>
              <c:f>'C:\doc delgec\tanilcuulgin grafic\[2016 10 sat tan.xlsx]Sheet2'!$N$4:$R$4</c:f>
              <c:numCache>
                <c:formatCode>General</c:formatCode>
                <c:ptCount val="5"/>
                <c:pt idx="0">
                  <c:v>33944.9</c:v>
                </c:pt>
                <c:pt idx="1">
                  <c:v>38971.199999999997</c:v>
                </c:pt>
                <c:pt idx="2">
                  <c:v>41726.6</c:v>
                </c:pt>
                <c:pt idx="3">
                  <c:v>46628.3</c:v>
                </c:pt>
                <c:pt idx="4">
                  <c:v>57003.6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8526336"/>
        <c:axId val="98527872"/>
      </c:barChart>
      <c:catAx>
        <c:axId val="98526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98527872"/>
        <c:crosses val="autoZero"/>
        <c:auto val="1"/>
        <c:lblAlgn val="ctr"/>
        <c:lblOffset val="100"/>
        <c:noMultiLvlLbl val="0"/>
      </c:catAx>
      <c:valAx>
        <c:axId val="985278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9852633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1202070246837124"/>
          <c:y val="0.81846245804069639"/>
          <c:w val="0.50105208056858064"/>
          <c:h val="9.9136738835251426E-2"/>
        </c:manualLayout>
      </c:layout>
      <c:overlay val="0"/>
      <c:txPr>
        <a:bodyPr/>
        <a:lstStyle/>
        <a:p>
          <a:pPr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0.35233</cdr:x>
      <cdr:y>0.49505</cdr:y>
    </cdr:from>
    <cdr:to>
      <cdr:x>0.47668</cdr:x>
      <cdr:y>0.73267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90800" y="19050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pPr>
              <a:defRPr/>
            </a:pPr>
            <a:fld id="{B7B70FBA-8F27-45F6-8A8D-1B2EB9D0B5FE}" type="datetimeFigureOut">
              <a:rPr lang="en-US"/>
              <a:pPr>
                <a:defRPr/>
              </a:pPr>
              <a:t>5/16/2017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pPr>
              <a:defRPr/>
            </a:pPr>
            <a:fld id="{D041AF91-2A4B-4132-B198-9F37AA909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32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5217" y="0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5327" y="4421823"/>
            <a:ext cx="564261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29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5217" y="8842029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BD83F26-8DB8-4739-9019-EB39C7C9D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69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0840F3-C8AF-49C1-92A3-0B4EEBA1E946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CA9ABA9D-E84D-46F9-96C1-02AC81579C72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AFCA34FC-AFE7-4A7F-8AF8-6C80D84C9AB5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D83F26-8DB8-4739-9019-EB39C7C9D4C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9A4CF956-4B96-46BC-9E65-E55454C9DCEC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D83F26-8DB8-4739-9019-EB39C7C9D4C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729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174-492A-4A7F-B819-8257C26CF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8AD6A-6337-4BF4-947E-2E83FE0905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05C4F-6417-422C-9F99-1DF5F8CB5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4EC17-D628-4C70-A38A-C35D65C9BC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BA3FD-0115-4F76-9F8C-2EF215E3B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F7E69-F61F-4F79-89D1-33FD17AE00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600D-A590-4FAB-A447-DB3F7B8AF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BD0F4-2136-4953-916A-FF98A17DD8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0160A-EF60-4E55-948F-F5F60AE58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D0672-490A-4C40-A7CA-8F6056438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C5335-40FE-4E85-B00A-4AC148473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9543D41-A6D1-43E9-82C0-FCD64A131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>
    <p:comb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90575" y="2819400"/>
            <a:ext cx="8153400" cy="1066800"/>
          </a:xfrm>
        </p:spPr>
        <p:txBody>
          <a:bodyPr/>
          <a:lstStyle/>
          <a:p>
            <a:pPr eaLnBrk="1" hangingPunct="1"/>
            <a:r>
              <a:rPr lang="mn-MN" altLang="en-US" sz="32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ХЭНТИЙ АЙМГИЙН НИЙГЭМ ЭДИЙН ЗАСГИЙН БАЙДАЛ</a:t>
            </a:r>
            <a:endParaRPr lang="en-US" altLang="en-US" sz="3200" b="1" dirty="0" smtClean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pic>
        <p:nvPicPr>
          <p:cNvPr id="2051" name="Picture 3" descr="nso_logo.jpg"/>
          <p:cNvPicPr>
            <a:picLocks noChangeAspect="1"/>
          </p:cNvPicPr>
          <p:nvPr/>
        </p:nvPicPr>
        <p:blipFill>
          <a:blip r:embed="rId4" cstate="print"/>
          <a:srcRect l="24696" t="16194" r="24290" b="17409"/>
          <a:stretch>
            <a:fillRect/>
          </a:stretch>
        </p:blipFill>
        <p:spPr bwMode="auto">
          <a:xfrm>
            <a:off x="5715000" y="1143000"/>
            <a:ext cx="14224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3810000" y="5791200"/>
            <a:ext cx="20574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mn-MN" sz="20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Чингис </a:t>
            </a:r>
            <a:r>
              <a:rPr lang="mn-MN" sz="2000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хот</a:t>
            </a:r>
            <a:endParaRPr lang="en-US" sz="2000" dirty="0">
              <a:solidFill>
                <a:schemeClr val="accent6">
                  <a:lumMod val="75000"/>
                </a:schemeClr>
              </a:solidFill>
              <a:cs typeface="Arial" pitchFamily="34" charset="0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mn-MN" sz="2000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524000" y="4038600"/>
            <a:ext cx="7010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" charset="0"/>
              </a:rPr>
              <a:t>(</a:t>
            </a:r>
            <a:r>
              <a:rPr lang="mn-MN" altLang="en-US" sz="2800" b="1" dirty="0" smtClean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" charset="0"/>
              </a:rPr>
              <a:t>201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" charset="0"/>
              </a:rPr>
              <a:t>7</a:t>
            </a:r>
            <a:r>
              <a:rPr lang="mn-MN" altLang="en-US" sz="2800" b="1" dirty="0" smtClean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" charset="0"/>
              </a:rPr>
              <a:t> оны </a:t>
            </a:r>
            <a:r>
              <a:rPr lang="en-US" altLang="en-US" sz="2800" b="1" dirty="0" smtClean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" charset="0"/>
              </a:rPr>
              <a:t>04</a:t>
            </a:r>
            <a:r>
              <a:rPr lang="mn-MN" altLang="en-US" sz="2800" b="1" dirty="0" smtClean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" charset="0"/>
              </a:rPr>
              <a:t> </a:t>
            </a:r>
            <a:r>
              <a:rPr lang="mn-MN" altLang="en-US" sz="2800" b="1" dirty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" charset="0"/>
              </a:rPr>
              <a:t>сарын байдлаар</a:t>
            </a: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" charset="0"/>
              </a:rPr>
              <a:t>)</a:t>
            </a:r>
          </a:p>
        </p:txBody>
      </p:sp>
      <p:pic>
        <p:nvPicPr>
          <p:cNvPr id="4098" name="Picture 2" descr="http://khentii.nso.mn/uploads/site/19/site_config/logo/a5278377344e0ca6792ffb424ca99118d34d8d1b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990600"/>
            <a:ext cx="1104900" cy="15240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12949515"/>
      </p:ext>
    </p:extLst>
  </p:cSld>
  <p:clrMapOvr>
    <a:masterClrMapping/>
  </p:clrMapOvr>
  <p:transition spd="slow">
    <p:circle/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 txBox="1">
            <a:spLocks/>
          </p:cNvSpPr>
          <p:nvPr/>
        </p:nvSpPr>
        <p:spPr bwMode="auto">
          <a:xfrm>
            <a:off x="354013" y="1763713"/>
            <a:ext cx="8458200" cy="132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altLang="en-US" sz="4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AF4BD-C4B3-4A1F-98FB-342C0EB51AC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838200"/>
            <a:ext cx="7696200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mn-MN" sz="4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Анхаарал </a:t>
            </a:r>
            <a:r>
              <a:rPr lang="mn-MN" sz="4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тавьсанд баярлалаа</a:t>
            </a:r>
            <a:endParaRPr lang="en-US" sz="48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en-US" dirty="0" smtClean="0"/>
          </a:p>
          <a:p>
            <a:pPr algn="r">
              <a:lnSpc>
                <a:spcPct val="150000"/>
              </a:lnSpc>
              <a:defRPr/>
            </a:pPr>
            <a:r>
              <a:rPr lang="mn-MN" dirty="0" smtClean="0">
                <a:solidFill>
                  <a:schemeClr val="accent6">
                    <a:lumMod val="75000"/>
                  </a:schemeClr>
                </a:solidFill>
              </a:rPr>
              <a:t>Веб хуудас</a:t>
            </a:r>
            <a:r>
              <a:rPr lang="mn-MN" dirty="0" smtClean="0"/>
              <a:t>: </a:t>
            </a:r>
            <a:r>
              <a:rPr lang="en-US" dirty="0" smtClean="0"/>
              <a:t>http://khentii.nso.mn</a:t>
            </a:r>
            <a:endParaRPr lang="en-US" b="1" i="1" dirty="0" smtClean="0">
              <a:latin typeface="Arial Mon" pitchFamily="34" charset="0"/>
            </a:endParaRPr>
          </a:p>
          <a:p>
            <a:pPr algn="r">
              <a:lnSpc>
                <a:spcPct val="150000"/>
              </a:lnSpc>
              <a:defRPr/>
            </a:pPr>
            <a:r>
              <a:rPr lang="mn-MN" dirty="0" smtClean="0">
                <a:solidFill>
                  <a:schemeClr val="accent6">
                    <a:lumMod val="75000"/>
                  </a:schemeClr>
                </a:solidFill>
              </a:rPr>
              <a:t>Мэйл</a:t>
            </a:r>
            <a:r>
              <a:rPr lang="mn-MN" dirty="0" smtClean="0"/>
              <a:t>:</a:t>
            </a:r>
            <a:r>
              <a:rPr lang="en-US" dirty="0" smtClean="0"/>
              <a:t>khentii@nso.mn</a:t>
            </a:r>
          </a:p>
          <a:p>
            <a:pPr algn="r">
              <a:lnSpc>
                <a:spcPct val="150000"/>
              </a:lnSpc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statistickhentii@yahoo.com</a:t>
            </a:r>
          </a:p>
          <a:p>
            <a:pPr algn="r">
              <a:defRPr/>
            </a:pPr>
            <a:endParaRPr lang="en-US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r>
              <a:rPr lang="mn-MN" b="1" i="1" dirty="0" smtClean="0">
                <a:solidFill>
                  <a:schemeClr val="tx2">
                    <a:lumMod val="75000"/>
                  </a:schemeClr>
                </a:solidFill>
              </a:rPr>
              <a:t>Холбоо барих: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70562303</a:t>
            </a:r>
          </a:p>
          <a:p>
            <a:pPr algn="r">
              <a:defRPr/>
            </a:pP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             70</a:t>
            </a:r>
            <a:r>
              <a:rPr lang="mn-MN" b="1" i="1" dirty="0" smtClean="0">
                <a:solidFill>
                  <a:schemeClr val="tx2">
                    <a:lumMod val="75000"/>
                  </a:schemeClr>
                </a:solidFill>
              </a:rPr>
              <a:t>562749</a:t>
            </a:r>
            <a:endParaRPr lang="en-US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mn-MN" b="1" i="1" dirty="0" smtClean="0">
              <a:solidFill>
                <a:srgbClr val="0070C0"/>
              </a:solidFill>
              <a:latin typeface="Arial Mon" pitchFamily="34" charset="0"/>
            </a:endParaRPr>
          </a:p>
          <a:p>
            <a:pPr algn="r">
              <a:defRPr/>
            </a:pPr>
            <a:endParaRPr lang="mn-MN" b="1" i="1" dirty="0" smtClean="0">
              <a:solidFill>
                <a:srgbClr val="0070C0"/>
              </a:solidFill>
              <a:latin typeface="Arial Mon" pitchFamily="34" charset="0"/>
            </a:endParaRPr>
          </a:p>
          <a:p>
            <a:pPr algn="r">
              <a:defRPr/>
            </a:pPr>
            <a:endParaRPr lang="mn-MN" b="1" i="1" dirty="0" smtClean="0">
              <a:solidFill>
                <a:srgbClr val="0070C0"/>
              </a:solidFill>
            </a:endParaRPr>
          </a:p>
          <a:p>
            <a:pPr algn="r">
              <a:defRPr/>
            </a:pPr>
            <a:endParaRPr lang="mn-MN" b="1" i="1" dirty="0">
              <a:solidFill>
                <a:srgbClr val="0070C0"/>
              </a:solidFill>
              <a:latin typeface="Arial Mon" pitchFamily="34" charset="0"/>
            </a:endParaRPr>
          </a:p>
        </p:txBody>
      </p:sp>
      <p:pic>
        <p:nvPicPr>
          <p:cNvPr id="1024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5334000"/>
            <a:ext cx="662940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19561276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533400" y="685800"/>
            <a:ext cx="8458200" cy="400050"/>
          </a:xfrm>
          <a:prstGeom prst="rect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 fontAlgn="auto">
              <a:spcBef>
                <a:spcPct val="2000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SzPct val="80000"/>
              <a:defRPr/>
            </a:pPr>
            <a:r>
              <a:rPr lang="mn-MN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МУ-ЫН НИЙГЭМ, ЭДИЙН ЗАСГИЙН БАЙДАЛ - Үндсэн үзүүлэлт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233682"/>
              </p:ext>
            </p:extLst>
          </p:nvPr>
        </p:nvGraphicFramePr>
        <p:xfrm>
          <a:off x="533400" y="1500996"/>
          <a:ext cx="8001000" cy="1676400"/>
        </p:xfrm>
        <a:graphic>
          <a:graphicData uri="http://schemas.openxmlformats.org/drawingml/2006/table">
            <a:tbl>
              <a:tblPr/>
              <a:tblGrid>
                <a:gridCol w="3783513"/>
                <a:gridCol w="1245687"/>
                <a:gridCol w="245643"/>
                <a:gridCol w="1049757"/>
                <a:gridCol w="234850"/>
                <a:gridCol w="1441550"/>
              </a:tblGrid>
              <a:tr h="4538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14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490" marR="2149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 IV</a:t>
                      </a:r>
                      <a:endParaRPr kumimoji="0" lang="en-US" sz="14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490" marR="2149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  IV</a:t>
                      </a:r>
                      <a:endParaRPr kumimoji="0" lang="en-US" sz="14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490" marR="2149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 IV</a:t>
                      </a:r>
                      <a:endParaRPr kumimoji="0" lang="mn-MN" sz="1400" b="1" i="0" u="none" strike="noStrike" cap="none" normalizeH="0" baseline="0" noProof="1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2016 IV</a:t>
                      </a:r>
                    </a:p>
                  </a:txBody>
                  <a:tcPr marL="21490" marR="2149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347472"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n-MN" sz="14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Нийгмийн статистикийн үзүүлэлт</a:t>
                      </a:r>
                    </a:p>
                  </a:txBody>
                  <a:tcPr marL="21490" marR="2149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n-M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Бүртгэлтэй ажилгүй иргэд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1048</a:t>
                      </a:r>
                      <a:endParaRPr lang="en-US" sz="14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1167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111.3</a:t>
                      </a:r>
                      <a:endParaRPr lang="en-US" sz="14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n-M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Бүртгэгдсэн гэмт хэргийн тоо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</a:t>
                      </a:r>
                      <a:endParaRPr lang="en-US" sz="14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80.5</a:t>
                      </a:r>
                      <a:endParaRPr lang="en-US" sz="14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7525828" y="1729596"/>
            <a:ext cx="685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99" name="Text Box 1"/>
          <p:cNvSpPr txBox="1">
            <a:spLocks noChangeArrowheads="1"/>
          </p:cNvSpPr>
          <p:nvPr/>
        </p:nvSpPr>
        <p:spPr bwMode="auto">
          <a:xfrm>
            <a:off x="7200900" y="1600200"/>
            <a:ext cx="1905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2860" rIns="0" bIns="0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mn-MN" altLang="en-US" sz="1300" b="1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100" name="Text Box 1"/>
          <p:cNvSpPr txBox="1">
            <a:spLocks noChangeArrowheads="1"/>
          </p:cNvSpPr>
          <p:nvPr/>
        </p:nvSpPr>
        <p:spPr bwMode="auto">
          <a:xfrm>
            <a:off x="8322693" y="1500996"/>
            <a:ext cx="1905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" tIns="22860" rIns="0" bIns="0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mn-MN" altLang="en-US" sz="1300" b="1" dirty="0">
                <a:solidFill>
                  <a:schemeClr val="bg1"/>
                </a:solidFill>
                <a:latin typeface="Arial" pitchFamily="34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3453950951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677174" y="707487"/>
            <a:ext cx="8458200" cy="400050"/>
          </a:xfrm>
          <a:prstGeom prst="rect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 fontAlgn="auto">
              <a:spcBef>
                <a:spcPct val="2000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SzPct val="80000"/>
              <a:defRPr/>
            </a:pPr>
            <a:r>
              <a:rPr lang="mn-MN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МУ-ЫН НИЙГЭМ, ЭДИЙН ЗАСГИЙН БАЙДАЛ - Үндсэн үзүүлэлт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556102"/>
              </p:ext>
            </p:extLst>
          </p:nvPr>
        </p:nvGraphicFramePr>
        <p:xfrm>
          <a:off x="762001" y="1257299"/>
          <a:ext cx="7924800" cy="2934986"/>
        </p:xfrm>
        <a:graphic>
          <a:graphicData uri="http://schemas.openxmlformats.org/drawingml/2006/table">
            <a:tbl>
              <a:tblPr/>
              <a:tblGrid>
                <a:gridCol w="4314613"/>
                <a:gridCol w="1232746"/>
                <a:gridCol w="1232749"/>
                <a:gridCol w="1144692"/>
              </a:tblGrid>
              <a:tr h="474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86" marR="87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 IV</a:t>
                      </a:r>
                      <a:endParaRPr kumimoji="0" lang="en-US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490" marR="2149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 IV</a:t>
                      </a:r>
                      <a:endParaRPr kumimoji="0" lang="en-US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490" marR="2149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 IV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2016 IV</a:t>
                      </a:r>
                    </a:p>
                  </a:txBody>
                  <a:tcPr marL="21490" marR="2149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</a:tr>
              <a:tr h="395783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n-MN" sz="16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Эдийн засгийн статистикийн үзүүлэлтүүд </a:t>
                      </a:r>
                    </a:p>
                  </a:txBody>
                  <a:tcPr marL="8786" marR="8786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8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</a:t>
                      </a:r>
                      <a:r>
                        <a:rPr kumimoji="0" lang="mn-M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 үйлдвэрийн салбарын нийт үйлдвэрлэл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mn-M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дэд салбараар сая. төг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2876.6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3606.5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125.4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8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n-M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-Уул уурхай, олборлох үйлдвэр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394.4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545.6</a:t>
                      </a:r>
                      <a:endParaRPr lang="en-US" sz="14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138.3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n-M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-Боловсруулах аж үйлдвэр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688.5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819.3</a:t>
                      </a:r>
                      <a:endParaRPr lang="en-US" sz="14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119.0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2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n-M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-Цахилгаан, дулааны эрчим хүч, усан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mn-M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хангамж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1793.7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2241.6</a:t>
                      </a:r>
                      <a:endParaRPr lang="en-US" sz="14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124.9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2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mn-M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Хувийн тээврийн тээврээр зорчигчид, мян.хүн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7.0</a:t>
                      </a:r>
                      <a:endParaRPr lang="en-US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7.6</a:t>
                      </a:r>
                      <a:endParaRPr lang="en-US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108.6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2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n-M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Автотээврийн тээврээр зорчигчид, мян.хүн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6.4</a:t>
                      </a:r>
                      <a:endParaRPr lang="en-US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6.2</a:t>
                      </a:r>
                      <a:endParaRPr lang="en-US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96.9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 Box 1"/>
          <p:cNvSpPr txBox="1">
            <a:spLocks noChangeArrowheads="1"/>
          </p:cNvSpPr>
          <p:nvPr/>
        </p:nvSpPr>
        <p:spPr bwMode="auto">
          <a:xfrm>
            <a:off x="8496300" y="1371600"/>
            <a:ext cx="190500" cy="228600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lIns="27432" tIns="22860" rIns="0" bIns="0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 sz="1000"/>
            </a:pPr>
            <a:r>
              <a:rPr lang="mn-MN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7848600" y="1478711"/>
            <a:ext cx="6477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223852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6200" y="609600"/>
            <a:ext cx="830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/>
        </p:nvCxnSpPr>
        <p:spPr>
          <a:xfrm>
            <a:off x="4648200" y="1295400"/>
            <a:ext cx="0" cy="480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57200" y="3657600"/>
            <a:ext cx="838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993" y="3505200"/>
            <a:ext cx="43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8733898"/>
              </p:ext>
            </p:extLst>
          </p:nvPr>
        </p:nvGraphicFramePr>
        <p:xfrm>
          <a:off x="304800" y="1066800"/>
          <a:ext cx="4343400" cy="2590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Chart 16"/>
          <p:cNvGraphicFramePr/>
          <p:nvPr>
            <p:extLst>
              <p:ext uri="{D42A27DB-BD31-4B8C-83A1-F6EECF244321}">
                <p14:modId xmlns:p14="http://schemas.microsoft.com/office/powerpoint/2010/main" val="2478524310"/>
              </p:ext>
            </p:extLst>
          </p:nvPr>
        </p:nvGraphicFramePr>
        <p:xfrm>
          <a:off x="4724400" y="1066800"/>
          <a:ext cx="42672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Chart 18"/>
          <p:cNvGraphicFramePr/>
          <p:nvPr>
            <p:extLst>
              <p:ext uri="{D42A27DB-BD31-4B8C-83A1-F6EECF244321}">
                <p14:modId xmlns:p14="http://schemas.microsoft.com/office/powerpoint/2010/main" val="3742355119"/>
              </p:ext>
            </p:extLst>
          </p:nvPr>
        </p:nvGraphicFramePr>
        <p:xfrm>
          <a:off x="76200" y="3657600"/>
          <a:ext cx="44958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0" name="Chart 19"/>
          <p:cNvGraphicFramePr/>
          <p:nvPr>
            <p:extLst>
              <p:ext uri="{D42A27DB-BD31-4B8C-83A1-F6EECF244321}">
                <p14:modId xmlns:p14="http://schemas.microsoft.com/office/powerpoint/2010/main" val="2558876234"/>
              </p:ext>
            </p:extLst>
          </p:nvPr>
        </p:nvGraphicFramePr>
        <p:xfrm>
          <a:off x="4825206" y="3695700"/>
          <a:ext cx="4166394" cy="2628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021357604"/>
      </p:ext>
    </p:extLst>
  </p:cSld>
  <p:clrMapOvr>
    <a:masterClrMapping/>
  </p:clrMapOvr>
  <p:transition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914400" y="4038600"/>
            <a:ext cx="7620000" cy="11113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46121" y="1295400"/>
            <a:ext cx="0" cy="274320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0" y="667529"/>
            <a:ext cx="8534400" cy="400110"/>
          </a:xfrm>
          <a:prstGeom prst="rect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just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80000"/>
              <a:defRPr/>
            </a:pPr>
            <a:r>
              <a:rPr lang="mn-MN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ХҮН АМ, НИЙГМИЙН ҮЗҮҮЛЭЛТ</a:t>
            </a:r>
            <a:r>
              <a:rPr lang="en-US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mn-MN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Гэмт хэрэг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749" y="3810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Content Placeholder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57307244"/>
              </p:ext>
            </p:extLst>
          </p:nvPr>
        </p:nvGraphicFramePr>
        <p:xfrm>
          <a:off x="152400" y="1066801"/>
          <a:ext cx="43434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ontent Placeholder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38723977"/>
              </p:ext>
            </p:extLst>
          </p:nvPr>
        </p:nvGraphicFramePr>
        <p:xfrm>
          <a:off x="4572000" y="1066800"/>
          <a:ext cx="4419600" cy="2971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Chart 16"/>
          <p:cNvGraphicFramePr/>
          <p:nvPr>
            <p:extLst>
              <p:ext uri="{D42A27DB-BD31-4B8C-83A1-F6EECF244321}">
                <p14:modId xmlns:p14="http://schemas.microsoft.com/office/powerpoint/2010/main" val="161941495"/>
              </p:ext>
            </p:extLst>
          </p:nvPr>
        </p:nvGraphicFramePr>
        <p:xfrm>
          <a:off x="533400" y="4191000"/>
          <a:ext cx="8153400" cy="19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584428358"/>
      </p:ext>
    </p:extLst>
  </p:cSld>
  <p:clrMapOvr>
    <a:masterClrMapping/>
  </p:clrMapOvr>
  <p:transition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685800" y="657375"/>
            <a:ext cx="8458200" cy="400050"/>
          </a:xfrm>
          <a:prstGeom prst="rect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SzPct val="80000"/>
              <a:defRPr/>
            </a:pPr>
            <a:r>
              <a:rPr lang="mn-MN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МАКРО ЭДИЙН ЗАСГИЙН ҮЗҮҮЛЭЛТ – </a:t>
            </a:r>
            <a:r>
              <a:rPr lang="mn-MN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Төсөв, банк санхүү</a:t>
            </a:r>
            <a:endParaRPr lang="mn-MN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90600" y="3678238"/>
            <a:ext cx="754380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674687" y="1078991"/>
            <a:ext cx="11113" cy="525780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9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" y="3439064"/>
            <a:ext cx="4635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2662" y="3459956"/>
            <a:ext cx="473075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18869" y="3707891"/>
            <a:ext cx="42872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Банк, санхүү жил бүрийн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mn-MN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сарын байдлаар,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mn-MN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мян.төг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27987" y="1143000"/>
            <a:ext cx="4146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sz="1200" b="1" dirty="0">
                <a:latin typeface="Arial" panose="020B0604020202020204" pitchFamily="34" charset="0"/>
                <a:cs typeface="Arial" panose="020B0604020202020204" pitchFamily="34" charset="0"/>
              </a:rPr>
              <a:t>Орон нутгийн төсөв, жил бүрийн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mn-MN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200" b="1" dirty="0">
                <a:latin typeface="Arial" panose="020B0604020202020204" pitchFamily="34" charset="0"/>
                <a:cs typeface="Arial" panose="020B0604020202020204" pitchFamily="34" charset="0"/>
              </a:rPr>
              <a:t>сарын байдлаар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1663694759"/>
              </p:ext>
            </p:extLst>
          </p:nvPr>
        </p:nvGraphicFramePr>
        <p:xfrm>
          <a:off x="1941608" y="1419063"/>
          <a:ext cx="5449791" cy="2162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8740127"/>
              </p:ext>
            </p:extLst>
          </p:nvPr>
        </p:nvGraphicFramePr>
        <p:xfrm>
          <a:off x="1219200" y="3931443"/>
          <a:ext cx="6781800" cy="2469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710963300"/>
      </p:ext>
    </p:extLst>
  </p:cSld>
  <p:clrMapOvr>
    <a:masterClrMapping/>
  </p:clrMapOvr>
  <p:transition advClick="0" advTm="10000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 rot="5400000">
            <a:off x="2209006" y="3657600"/>
            <a:ext cx="48775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376035"/>
              </p:ext>
            </p:extLst>
          </p:nvPr>
        </p:nvGraphicFramePr>
        <p:xfrm>
          <a:off x="228600" y="1143000"/>
          <a:ext cx="4267199" cy="1944512"/>
        </p:xfrm>
        <a:graphic>
          <a:graphicData uri="http://schemas.openxmlformats.org/drawingml/2006/table">
            <a:tbl>
              <a:tblPr/>
              <a:tblGrid>
                <a:gridCol w="1555789"/>
                <a:gridCol w="927489"/>
                <a:gridCol w="852692"/>
                <a:gridCol w="931229"/>
              </a:tblGrid>
              <a:tr h="19191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mn-MN" sz="1000" b="1" i="0" u="none" strike="noStrike" dirty="0">
                          <a:latin typeface="Arial"/>
                        </a:rPr>
                        <a:t>        Бүтээгдэхүүн үйлдвэрлэлт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528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mn-MN" sz="1000" b="0" i="0" u="none" strike="noStrike" dirty="0" smtClean="0">
                          <a:latin typeface="Arial"/>
                        </a:rPr>
                        <a:t>/ </a:t>
                      </a:r>
                      <a:r>
                        <a:rPr lang="mn-MN" sz="1000" b="0" i="0" u="none" strike="noStrike" dirty="0">
                          <a:latin typeface="Arial"/>
                        </a:rPr>
                        <a:t>салбарын ангиллаар </a:t>
                      </a:r>
                      <a:r>
                        <a:rPr lang="mn-MN" sz="1000" b="0" i="0" u="none" strike="noStrike" dirty="0" smtClean="0">
                          <a:latin typeface="Arial"/>
                        </a:rPr>
                        <a:t>/</a:t>
                      </a:r>
                      <a:endParaRPr lang="en-US" sz="1000" b="0" i="0" u="none" strike="noStrike" dirty="0" smtClean="0">
                        <a:latin typeface="Arial"/>
                      </a:endParaRPr>
                    </a:p>
                    <a:p>
                      <a:pPr algn="r" fontAlgn="b"/>
                      <a:r>
                        <a:rPr lang="en-US" sz="1000" b="0" i="0" u="none" strike="noStrike" dirty="0" smtClean="0">
                          <a:latin typeface="Arial"/>
                        </a:rPr>
                        <a:t>/</a:t>
                      </a:r>
                      <a:r>
                        <a:rPr lang="mn-MN" sz="1000" b="0" i="0" u="none" strike="noStrike" dirty="0" smtClean="0">
                          <a:latin typeface="Arial"/>
                        </a:rPr>
                        <a:t>сая.төг</a:t>
                      </a:r>
                      <a:r>
                        <a:rPr lang="en-US" sz="1000" b="0" i="0" u="none" strike="noStrike" dirty="0" smtClean="0">
                          <a:latin typeface="Arial"/>
                        </a:rPr>
                        <a:t>/</a:t>
                      </a:r>
                      <a:endParaRPr lang="mn-MN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760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2015 IV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2016 IV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2017 IV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mn-MN" sz="1000" b="0" i="0" u="none" strike="noStrike" dirty="0">
                          <a:latin typeface="Arial"/>
                        </a:rPr>
                        <a:t>Дулаан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1509.3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1793.7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2241.6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mn-MN" sz="1000" b="0" i="0" u="none" strike="noStrike" dirty="0">
                          <a:latin typeface="Arial"/>
                        </a:rPr>
                        <a:t>Олборлох үйлдвэр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464.2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394.4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545.6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mn-MN" sz="1000" b="0" i="0" u="none" strike="noStrike">
                          <a:latin typeface="Arial"/>
                        </a:rPr>
                        <a:t>Боловсруулах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905.7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659.0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794.0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mn-MN" sz="1000" b="0" i="0" u="none" strike="noStrike">
                          <a:latin typeface="Arial"/>
                        </a:rPr>
                        <a:t>Мод болвсруулах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04801">
                <a:tc>
                  <a:txBody>
                    <a:bodyPr/>
                    <a:lstStyle/>
                    <a:p>
                      <a:pPr algn="l" fontAlgn="b"/>
                      <a:r>
                        <a:rPr lang="mn-MN" sz="1000" b="1" i="0" u="none" strike="noStrike">
                          <a:latin typeface="Arial"/>
                        </a:rPr>
                        <a:t>Аж үйлдвэр бүгд                 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2958.6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2876.6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3606.5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309495"/>
              </p:ext>
            </p:extLst>
          </p:nvPr>
        </p:nvGraphicFramePr>
        <p:xfrm>
          <a:off x="4800600" y="1074765"/>
          <a:ext cx="4114800" cy="1981199"/>
        </p:xfrm>
        <a:graphic>
          <a:graphicData uri="http://schemas.openxmlformats.org/drawingml/2006/table">
            <a:tbl>
              <a:tblPr/>
              <a:tblGrid>
                <a:gridCol w="1500225"/>
                <a:gridCol w="894365"/>
                <a:gridCol w="822239"/>
                <a:gridCol w="897971"/>
              </a:tblGrid>
              <a:tr h="21490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Бүтээгдэхүүн борлуулалт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 Mo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989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mn-MN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/салбарын ангиллаар/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 Mo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92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 Mo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 Mo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 Mo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n-MN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/</a:t>
                      </a:r>
                      <a:r>
                        <a:rPr lang="mn-MN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сая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.</a:t>
                      </a:r>
                      <a:r>
                        <a:rPr lang="mn-MN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төг</a:t>
                      </a:r>
                      <a:r>
                        <a:rPr lang="mn-MN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/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28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2015 IV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2016 IV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FFFFFF"/>
                          </a:solidFill>
                          <a:latin typeface="Arial"/>
                        </a:rPr>
                        <a:t>2017 IV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</a:tr>
              <a:tr h="292267"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Дулаан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1502.7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1680.9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1907.4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6306"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Олборлох Үйлдвэр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464.2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394.4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545.6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  <a:tr h="223498"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Боловсруулах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894.8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590.1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753.6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4902"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 боловсруулах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44757"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0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Аж үйлдвэр нийт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2923.0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2694.9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3224.0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Picture 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375" y="3407942"/>
            <a:ext cx="570061" cy="570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0" y="642668"/>
            <a:ext cx="8458200" cy="400050"/>
          </a:xfrm>
          <a:prstGeom prst="rect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 fontAlgn="auto">
              <a:spcBef>
                <a:spcPct val="2000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SzPct val="80000"/>
              <a:defRPr/>
            </a:pPr>
            <a:r>
              <a:rPr lang="mn-MN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МАКРО ЭДИЙН ЗАСГИЙН ҮЗҮҮЛЭЛТ</a:t>
            </a:r>
            <a:r>
              <a:rPr lang="en-US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mn-MN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Аж үйлдвэр</a:t>
            </a: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25399748"/>
              </p:ext>
            </p:extLst>
          </p:nvPr>
        </p:nvGraphicFramePr>
        <p:xfrm>
          <a:off x="152400" y="3276600"/>
          <a:ext cx="43434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4084289186"/>
              </p:ext>
            </p:extLst>
          </p:nvPr>
        </p:nvGraphicFramePr>
        <p:xfrm>
          <a:off x="4800600" y="3124200"/>
          <a:ext cx="41910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974811256"/>
      </p:ext>
    </p:extLst>
  </p:cSld>
  <p:clrMapOvr>
    <a:masterClrMapping/>
  </p:clrMapOvr>
  <p:transition>
    <p:comb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659920" y="698982"/>
            <a:ext cx="8458200" cy="400050"/>
          </a:xfrm>
          <a:prstGeom prst="rect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80000"/>
              <a:defRPr/>
            </a:pPr>
            <a:r>
              <a:rPr lang="mn-MN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МАКРО ЭДИЙН ЗАСГИЙН ҮЗҮҮЛЭЛТ – Хэрэглээний үнийн индекс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60115" y="1143000"/>
            <a:ext cx="11112" cy="525780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27" y="3124199"/>
            <a:ext cx="457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mn-MN" altLang="en-US" sz="1200" smtClean="0">
                <a:solidFill>
                  <a:srgbClr val="898989"/>
                </a:solidFill>
              </a:rPr>
              <a:t>9</a:t>
            </a:r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09800" y="1447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mn-MN" sz="1200" b="1" dirty="0">
                <a:latin typeface="Arial" panose="020B0604020202020204" pitchFamily="34" charset="0"/>
                <a:cs typeface="Arial" panose="020B0604020202020204" pitchFamily="34" charset="0"/>
              </a:rPr>
              <a:t>Хэрэглээний үнийн индекс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mn-MN" sz="1200" b="1" dirty="0">
                <a:latin typeface="Arial" panose="020B0604020202020204" pitchFamily="34" charset="0"/>
                <a:cs typeface="Arial" panose="020B0604020202020204" pitchFamily="34" charset="0"/>
              </a:rPr>
              <a:t>өмнөх оны 12 сар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mn-MN" sz="1200" b="1" dirty="0">
                <a:latin typeface="Arial" panose="020B0604020202020204" pitchFamily="34" charset="0"/>
                <a:cs typeface="Arial" panose="020B0604020202020204" pitchFamily="34" charset="0"/>
              </a:rPr>
              <a:t> 100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419340430"/>
              </p:ext>
            </p:extLst>
          </p:nvPr>
        </p:nvGraphicFramePr>
        <p:xfrm>
          <a:off x="1598294" y="1905000"/>
          <a:ext cx="6174106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806212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FFD0FC-F89C-4CE1-BB3F-F7D9D4C89454}" type="slidenum">
              <a:rPr lang="en-US" altLang="en-US" sz="1200" smtClean="0">
                <a:solidFill>
                  <a:srgbClr val="898989"/>
                </a:solidFill>
                <a:latin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smtClean="0">
              <a:solidFill>
                <a:srgbClr val="898989"/>
              </a:solidFill>
              <a:latin typeface="Arial" pitchFamily="34" charset="0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602412" y="635479"/>
            <a:ext cx="8458200" cy="400050"/>
          </a:xfrm>
          <a:prstGeom prst="rect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80000"/>
              <a:defRPr/>
            </a:pPr>
            <a:r>
              <a:rPr lang="mn-MN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МАКРО ЭДИЙН ЗАСГИЙН ҮЗҮҮЛЭЛТ - Тээвэр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066800" y="3678238"/>
            <a:ext cx="7696200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9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429000"/>
            <a:ext cx="4572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82859"/>
              </p:ext>
            </p:extLst>
          </p:nvPr>
        </p:nvGraphicFramePr>
        <p:xfrm>
          <a:off x="1447800" y="1905719"/>
          <a:ext cx="5562601" cy="1218481"/>
        </p:xfrm>
        <a:graphic>
          <a:graphicData uri="http://schemas.openxmlformats.org/drawingml/2006/table">
            <a:tbl>
              <a:tblPr/>
              <a:tblGrid>
                <a:gridCol w="1907275"/>
                <a:gridCol w="1218442"/>
                <a:gridCol w="1218442"/>
                <a:gridCol w="1218442"/>
              </a:tblGrid>
              <a:tr h="4056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2467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Хувийн тээвэр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6.3</a:t>
                      </a:r>
                      <a:endParaRPr lang="en-U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7.0</a:t>
                      </a:r>
                      <a:endParaRPr lang="en-U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7.6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365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00000"/>
                        </a:lnSpc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  <a:r>
                        <a:rPr lang="mn-MN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вто тээврийн газар</a:t>
                      </a:r>
                      <a:endParaRPr lang="mn-MN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5.2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6.4</a:t>
                      </a:r>
                      <a:endParaRPr lang="en-U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6.2</a:t>
                      </a:r>
                      <a:endParaRPr lang="en-U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2362200" y="1143000"/>
            <a:ext cx="41719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mn-MN" sz="1200" b="1" i="0" u="none" strike="noStrike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Шуудан үйлчилгээний газрын зорчигчдийн тоо  </a:t>
            </a:r>
            <a:r>
              <a:rPr lang="mn-MN" sz="1200" b="1" i="0" u="none" strike="noStrike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жил бүрийн </a:t>
            </a:r>
            <a:r>
              <a:rPr lang="mn-MN" sz="12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mn-MN" sz="1200" b="1" i="0" u="none" strike="noStrike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-р </a:t>
            </a:r>
            <a:r>
              <a:rPr lang="mn-MN" sz="1200" b="1" i="0" u="none" strike="noStrike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сарын </a:t>
            </a:r>
            <a:r>
              <a:rPr lang="mn-MN" sz="1200" b="1" i="0" u="none" strike="noStrike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байдлаар,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200" b="1" i="0" u="none" strike="noStrike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мян.хүн</a:t>
            </a:r>
            <a:r>
              <a:rPr lang="mn-MN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325032334"/>
              </p:ext>
            </p:extLst>
          </p:nvPr>
        </p:nvGraphicFramePr>
        <p:xfrm>
          <a:off x="1447800" y="3892550"/>
          <a:ext cx="5556567" cy="1979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12641415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8292</TotalTime>
  <Words>513</Words>
  <Application>Microsoft Office PowerPoint</Application>
  <PresentationFormat>On-screen Show (4:3)</PresentationFormat>
  <Paragraphs>237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Theme1</vt:lpstr>
      <vt:lpstr>ХЭНТИЙ АЙМГИЙН НИЙГЭМ ЭДИЙН ЗАСГИЙН БАЙДАЛ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2007 ÎÍÛ ÕÀÃÀÑ ÆÈËÈÉÍ ÌÀË  ÒÎÎËËÎÃÎ, ÒÓÐØÈËÒÛÍ ТҮҮВЭР  СУДÀËÃÀÀÍÄ ÇÎÐÈÓËÑÀÍ ÑÓÐÃÀËÒ</dc:title>
  <dc:creator>nso</dc:creator>
  <cp:lastModifiedBy>Ononchimeg_B</cp:lastModifiedBy>
  <cp:revision>490</cp:revision>
  <cp:lastPrinted>2016-01-25T08:06:50Z</cp:lastPrinted>
  <dcterms:created xsi:type="dcterms:W3CDTF">2007-04-30T00:57:31Z</dcterms:created>
  <dcterms:modified xsi:type="dcterms:W3CDTF">2017-05-16T06:42:30Z</dcterms:modified>
</cp:coreProperties>
</file>