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88" r:id="rId2"/>
    <p:sldId id="305" r:id="rId3"/>
    <p:sldId id="307" r:id="rId4"/>
    <p:sldId id="327" r:id="rId5"/>
    <p:sldId id="329" r:id="rId6"/>
    <p:sldId id="312" r:id="rId7"/>
    <p:sldId id="339" r:id="rId8"/>
    <p:sldId id="314" r:id="rId9"/>
    <p:sldId id="319" r:id="rId10"/>
    <p:sldId id="289" r:id="rId11"/>
  </p:sldIdLst>
  <p:sldSz cx="9144000" cy="6858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508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сүүлийн 5 жилийн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 сарын байдлаар </a:t>
            </a:r>
          </a:p>
        </c:rich>
      </c:tx>
      <c:layout>
        <c:manualLayout>
          <c:xMode val="edge"/>
          <c:yMode val="edge"/>
          <c:x val="0.148026791462387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33333333333334E-2"/>
          <c:y val="0.15271965612039445"/>
          <c:w val="0.93888888888888944"/>
          <c:h val="0.68243828742611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тан!$A$7:$B$7</c:f>
              <c:strCache>
                <c:ptCount val="1"/>
                <c:pt idx="0">
                  <c:v>Бүртгэлтэй ажилгүй иргэд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тан!$C$6:$G$6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тан!$C$7:$G$7</c:f>
              <c:numCache>
                <c:formatCode>General</c:formatCode>
                <c:ptCount val="5"/>
                <c:pt idx="0">
                  <c:v>1121</c:v>
                </c:pt>
                <c:pt idx="1">
                  <c:v>1555</c:v>
                </c:pt>
                <c:pt idx="2">
                  <c:v>1112</c:v>
                </c:pt>
                <c:pt idx="3">
                  <c:v>1078</c:v>
                </c:pt>
                <c:pt idx="4">
                  <c:v>955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483712"/>
        <c:axId val="132960256"/>
      </c:barChart>
      <c:catAx>
        <c:axId val="1104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2960256"/>
        <c:crosses val="autoZero"/>
        <c:auto val="1"/>
        <c:lblAlgn val="ctr"/>
        <c:lblOffset val="100"/>
        <c:noMultiLvlLbl val="0"/>
      </c:catAx>
      <c:valAx>
        <c:axId val="132960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483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21505376344294E-3"/>
          <c:y val="2.2914479440069992E-2"/>
          <c:w val="0.97706093189964149"/>
          <c:h val="0.73036141481526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'AJ UILD'!$H$27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9E-2"/>
                  <c:y val="-3.2407407407407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956233656388521E-2"/>
                  <c:y val="-6.1556026822050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4963015986638E-3"/>
                  <c:y val="-2.424242424242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909090909090905E-3"/>
                  <c:y val="-2.7777618706752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'AJ UILD'!$G$28:$G$31</c:f>
              <c:strCache>
                <c:ptCount val="4"/>
                <c:pt idx="0">
                  <c:v>Олборлолт</c:v>
                </c:pt>
                <c:pt idx="1">
                  <c:v>Дулаан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'AJ UILD'!$H$28:$H$31</c:f>
              <c:numCache>
                <c:formatCode>General</c:formatCode>
                <c:ptCount val="4"/>
                <c:pt idx="0">
                  <c:v>394.4</c:v>
                </c:pt>
                <c:pt idx="1">
                  <c:v>1793.7</c:v>
                </c:pt>
                <c:pt idx="2" formatCode="0.0">
                  <c:v>869.8</c:v>
                </c:pt>
                <c:pt idx="3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'AJ UILD'!$I$27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807315752197643E-2"/>
                  <c:y val="-1.3888809353376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006203769983297E-2"/>
                  <c:y val="-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254831782390839E-2"/>
                  <c:y val="-1.818229539489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520458752179786E-2"/>
                  <c:y val="-2.744118348842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'AJ UILD'!$G$28:$G$31</c:f>
              <c:strCache>
                <c:ptCount val="4"/>
                <c:pt idx="0">
                  <c:v>Олборлолт</c:v>
                </c:pt>
                <c:pt idx="1">
                  <c:v>Дулаан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'AJ UILD'!$I$28:$I$31</c:f>
              <c:numCache>
                <c:formatCode>General</c:formatCode>
                <c:ptCount val="4"/>
                <c:pt idx="0">
                  <c:v>545.6</c:v>
                </c:pt>
                <c:pt idx="1">
                  <c:v>2241.6</c:v>
                </c:pt>
                <c:pt idx="2" formatCode="0.0">
                  <c:v>1005.6</c:v>
                </c:pt>
                <c:pt idx="3">
                  <c:v>26.5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804800"/>
        <c:axId val="153806336"/>
      </c:barChart>
      <c:catAx>
        <c:axId val="15380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3806336"/>
        <c:crosses val="autoZero"/>
        <c:auto val="1"/>
        <c:lblAlgn val="ctr"/>
        <c:lblOffset val="100"/>
        <c:noMultiLvlLbl val="0"/>
      </c:catAx>
      <c:valAx>
        <c:axId val="15380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804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044071488130911"/>
          <c:y val="0.92659529918310768"/>
          <c:w val="0.4929953386311699"/>
          <c:h val="7.1255615726510221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473533619456366E-2"/>
          <c:y val="5.2815123835426928E-3"/>
          <c:w val="0.93705293276108725"/>
          <c:h val="0.69991596575835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'AJ BOR'!$G$27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996912150687046E-2"/>
                  <c:y val="-3.347280334728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985795893160417E-3"/>
                  <c:y val="-3.347280334728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117647058823521E-3"/>
                  <c:y val="-2.231520223152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'AJ BOR'!$F$28:$F$31</c:f>
              <c:strCache>
                <c:ptCount val="4"/>
                <c:pt idx="0">
                  <c:v>Олборлолт</c:v>
                </c:pt>
                <c:pt idx="1">
                  <c:v>Дулаан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'AJ BOR'!$G$28:$G$31</c:f>
              <c:numCache>
                <c:formatCode>General</c:formatCode>
                <c:ptCount val="4"/>
                <c:pt idx="0" formatCode="0.0">
                  <c:v>394.4</c:v>
                </c:pt>
                <c:pt idx="1">
                  <c:v>1762.3</c:v>
                </c:pt>
                <c:pt idx="2">
                  <c:v>796.8</c:v>
                </c:pt>
                <c:pt idx="3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'AJ BOR'!$H$27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713385826771657E-2"/>
                  <c:y val="-2.7894002789400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12303290414878E-2"/>
                  <c:y val="-3.347280334728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437455612166128E-2"/>
                  <c:y val="-3.347280334728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334763948497958E-2"/>
                  <c:y val="-2.231520223152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'AJ BOR'!$F$28:$F$31</c:f>
              <c:strCache>
                <c:ptCount val="4"/>
                <c:pt idx="0">
                  <c:v>Олборлолт</c:v>
                </c:pt>
                <c:pt idx="1">
                  <c:v>Дулаан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'AJ BOR'!$H$28:$H$31</c:f>
              <c:numCache>
                <c:formatCode>General</c:formatCode>
                <c:ptCount val="4"/>
                <c:pt idx="0" formatCode="0.0">
                  <c:v>545.6</c:v>
                </c:pt>
                <c:pt idx="1">
                  <c:v>1963.2</c:v>
                </c:pt>
                <c:pt idx="2">
                  <c:v>956</c:v>
                </c:pt>
                <c:pt idx="3">
                  <c:v>25.4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760512"/>
        <c:axId val="153762048"/>
      </c:barChart>
      <c:catAx>
        <c:axId val="15376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3762048"/>
        <c:crosses val="autoZero"/>
        <c:auto val="1"/>
        <c:lblAlgn val="ctr"/>
        <c:lblOffset val="100"/>
        <c:noMultiLvlLbl val="0"/>
      </c:catAx>
      <c:valAx>
        <c:axId val="153762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3760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472198338322961"/>
          <c:y val="0.91873177617503698"/>
          <c:w val="0.50582220700673275"/>
          <c:h val="7.9726552313843915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617184105617001"/>
          <c:w val="0.95608782435129736"/>
          <c:h val="0.675216668826367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-3.5928143712574849E-2"/>
                  <c:y val="-5.084748024711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932135728542916E-2"/>
                  <c:y val="-4.519776021965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92415169660678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920159680638688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928143712574849E-2"/>
                  <c:y val="-5.649720027456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916167664670656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928143712574925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9920159680638723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Sheet1!$B$34:$B$45</c:f>
              <c:numCache>
                <c:formatCode>General</c:formatCode>
                <c:ptCount val="12"/>
                <c:pt idx="0">
                  <c:v>112.9</c:v>
                </c:pt>
                <c:pt idx="1">
                  <c:v>113.4</c:v>
                </c:pt>
                <c:pt idx="2">
                  <c:v>114.1</c:v>
                </c:pt>
                <c:pt idx="3">
                  <c:v>114.5</c:v>
                </c:pt>
                <c:pt idx="4">
                  <c:v>113.5</c:v>
                </c:pt>
                <c:pt idx="5">
                  <c:v>112.1</c:v>
                </c:pt>
                <c:pt idx="6">
                  <c:v>113.5</c:v>
                </c:pt>
                <c:pt idx="7">
                  <c:v>115.9</c:v>
                </c:pt>
                <c:pt idx="8">
                  <c:v>116.3</c:v>
                </c:pt>
                <c:pt idx="9">
                  <c:v>115.9</c:v>
                </c:pt>
                <c:pt idx="10">
                  <c:v>115.8</c:v>
                </c:pt>
                <c:pt idx="11">
                  <c:v>116.9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3.1936127744510975E-2"/>
                  <c:y val="3.389832016474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56115728942047E-2"/>
                  <c:y val="4.0357783934784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916137973065135E-2"/>
                  <c:y val="4.6006943782799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263160417481538E-2"/>
                  <c:y val="4.2786583483553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91215885345099E-2"/>
                  <c:y val="3.551771579272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828387582057508E-2"/>
                  <c:y val="3.794651534149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16137973065135E-2"/>
                  <c:y val="4.1167256748465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087659635466174E-2"/>
                  <c:y val="-3.6273833524522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916137973065135E-2"/>
                  <c:y val="-5.160351076438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5820429342829205E-2"/>
                  <c:y val="-4.514411588723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7640949441199801E-2"/>
                  <c:y val="-5.563410609276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373665807143573E-2"/>
                  <c:y val="-6.4504388455484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Sheet1!$C$34:$C$45</c:f>
              <c:numCache>
                <c:formatCode>General</c:formatCode>
                <c:ptCount val="12"/>
                <c:pt idx="0">
                  <c:v>110.8</c:v>
                </c:pt>
                <c:pt idx="1">
                  <c:v>110.9</c:v>
                </c:pt>
                <c:pt idx="2">
                  <c:v>111.8</c:v>
                </c:pt>
                <c:pt idx="3">
                  <c:v>111.9</c:v>
                </c:pt>
                <c:pt idx="4">
                  <c:v>108.9</c:v>
                </c:pt>
                <c:pt idx="5">
                  <c:v>108.2</c:v>
                </c:pt>
                <c:pt idx="6">
                  <c:v>108.4</c:v>
                </c:pt>
                <c:pt idx="7">
                  <c:v>106.8</c:v>
                </c:pt>
                <c:pt idx="8">
                  <c:v>103.9</c:v>
                </c:pt>
                <c:pt idx="9" formatCode="0.0">
                  <c:v>105</c:v>
                </c:pt>
                <c:pt idx="10">
                  <c:v>102.5</c:v>
                </c:pt>
                <c:pt idx="11">
                  <c:v>100.2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Sheet1!$D$33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-3.1936127744510975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026846961665252E-2"/>
                  <c:y val="4.5197852076846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798491745077302E-2"/>
                  <c:y val="3.872054513649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981950766320858E-2"/>
                  <c:y val="4.840068142061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706762234455524E-2"/>
                  <c:y val="5.3240749562678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073680276942636E-2"/>
                  <c:y val="5.324074956267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073680276942636E-2"/>
                  <c:y val="5.324074956267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0073680276942636E-2"/>
                  <c:y val="4.3560613278555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798491745077302E-2"/>
                  <c:y val="5.324074956267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073680276942636E-2"/>
                  <c:y val="4.840068142061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0073680276942636E-2"/>
                  <c:y val="5.324074956267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7706762234455524E-2"/>
                  <c:y val="6.292088584680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Sheet1!$D$34:$D$45</c:f>
              <c:numCache>
                <c:formatCode>0.0</c:formatCode>
                <c:ptCount val="12"/>
                <c:pt idx="0" formatCode="General">
                  <c:v>99.9</c:v>
                </c:pt>
                <c:pt idx="1">
                  <c:v>100</c:v>
                </c:pt>
                <c:pt idx="2" formatCode="General">
                  <c:v>101.7</c:v>
                </c:pt>
                <c:pt idx="3" formatCode="General">
                  <c:v>102.6</c:v>
                </c:pt>
                <c:pt idx="4" formatCode="General">
                  <c:v>102.6</c:v>
                </c:pt>
                <c:pt idx="5">
                  <c:v>103</c:v>
                </c:pt>
                <c:pt idx="6" formatCode="General">
                  <c:v>102.5</c:v>
                </c:pt>
                <c:pt idx="7" formatCode="General">
                  <c:v>101.5</c:v>
                </c:pt>
                <c:pt idx="8">
                  <c:v>101</c:v>
                </c:pt>
                <c:pt idx="9" formatCode="General">
                  <c:v>100.9</c:v>
                </c:pt>
                <c:pt idx="10" formatCode="General">
                  <c:v>101.2</c:v>
                </c:pt>
                <c:pt idx="11" formatCode="General">
                  <c:v>101.5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Sheet1!$E$33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3.8165409787564414E-2"/>
                  <c:y val="-1.45202044261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073680276942636E-2"/>
                  <c:y val="-2.4200340710308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706762234455524E-2"/>
                  <c:y val="-1.93602725682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89022125569908E-2"/>
                  <c:y val="-1.93602725682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348868808807977E-2"/>
                  <c:y val="9.6801362841234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Sheet1!$E$34:$E$45</c:f>
              <c:numCache>
                <c:formatCode>General</c:formatCode>
                <c:ptCount val="12"/>
                <c:pt idx="0">
                  <c:v>100.4</c:v>
                </c:pt>
                <c:pt idx="1">
                  <c:v>101.4</c:v>
                </c:pt>
                <c:pt idx="2">
                  <c:v>101.7</c:v>
                </c:pt>
                <c:pt idx="3">
                  <c:v>102.1</c:v>
                </c:pt>
                <c:pt idx="4">
                  <c:v>102.4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60992"/>
        <c:axId val="97462912"/>
      </c:lineChart>
      <c:catAx>
        <c:axId val="97460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62912"/>
        <c:crosses val="autoZero"/>
        <c:auto val="1"/>
        <c:lblAlgn val="ctr"/>
        <c:lblOffset val="100"/>
        <c:noMultiLvlLbl val="0"/>
      </c:catAx>
      <c:valAx>
        <c:axId val="97462912"/>
        <c:scaling>
          <c:orientation val="minMax"/>
          <c:min val="59"/>
        </c:scaling>
        <c:delete val="1"/>
        <c:axPos val="l"/>
        <c:numFmt formatCode="General" sourceLinked="1"/>
        <c:majorTickMark val="none"/>
        <c:minorTickMark val="none"/>
        <c:tickLblPos val="nextTo"/>
        <c:crossAx val="97460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114658277509323"/>
          <c:y val="0.89754594446265368"/>
          <c:w val="0.51244449476850762"/>
          <c:h val="8.7933242371809037E-2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3.1564532694282783E-3"/>
          <c:w val="0.94125831146106742"/>
          <c:h val="0.71981671187422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 сар'!$B$2:$C$2</c:f>
              <c:strCache>
                <c:ptCount val="1"/>
                <c:pt idx="0">
                  <c:v>Авто тээвэр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сар'!$D$1:$F$1</c:f>
              <c:strCache>
                <c:ptCount val="3"/>
                <c:pt idx="0">
                  <c:v>2015. V</c:v>
                </c:pt>
                <c:pt idx="1">
                  <c:v>2016.V</c:v>
                </c:pt>
                <c:pt idx="2">
                  <c:v>2017.V</c:v>
                </c:pt>
              </c:strCache>
            </c:strRef>
          </c:cat>
          <c:val>
            <c:numRef>
              <c:f>'5 сар'!$D$2:$F$2</c:f>
              <c:numCache>
                <c:formatCode>General</c:formatCode>
                <c:ptCount val="3"/>
                <c:pt idx="0">
                  <c:v>7.5</c:v>
                </c:pt>
                <c:pt idx="1">
                  <c:v>7.6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'5 сар'!$B$3:$C$3</c:f>
              <c:strCache>
                <c:ptCount val="1"/>
                <c:pt idx="0">
                  <c:v>Хувийн тээвэр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сар'!$D$1:$F$1</c:f>
              <c:strCache>
                <c:ptCount val="3"/>
                <c:pt idx="0">
                  <c:v>2015. V</c:v>
                </c:pt>
                <c:pt idx="1">
                  <c:v>2016.V</c:v>
                </c:pt>
                <c:pt idx="2">
                  <c:v>2017.V</c:v>
                </c:pt>
              </c:strCache>
            </c:strRef>
          </c:cat>
          <c:val>
            <c:numRef>
              <c:f>'5 сар'!$D$3:$F$3</c:f>
              <c:numCache>
                <c:formatCode>General</c:formatCode>
                <c:ptCount val="3"/>
                <c:pt idx="0">
                  <c:v>7.5</c:v>
                </c:pt>
                <c:pt idx="1">
                  <c:v>7.6</c:v>
                </c:pt>
                <c:pt idx="2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36960"/>
        <c:axId val="99744768"/>
      </c:barChart>
      <c:catAx>
        <c:axId val="9973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744768"/>
        <c:crosses val="autoZero"/>
        <c:auto val="1"/>
        <c:lblAlgn val="ctr"/>
        <c:lblOffset val="100"/>
        <c:noMultiLvlLbl val="0"/>
      </c:catAx>
      <c:valAx>
        <c:axId val="99744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973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348053368328962"/>
          <c:y val="0.87948553867111223"/>
          <c:w val="0.58651946631671037"/>
          <c:h val="0.12014285643675011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Шинээр бүртгүүлсэн болон шинээр ажилд орсон ажилгүйчүүд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жил бүрийн эхний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 сарын байдлаар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930555555555555"/>
          <c:y val="3.03030303030303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459770114942528E-2"/>
          <c:y val="0.21439314403881332"/>
          <c:w val="0.96666666666666667"/>
          <c:h val="0.48143919510061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тан!$A$19</c:f>
              <c:strCache>
                <c:ptCount val="1"/>
                <c:pt idx="0">
                  <c:v>Шинээр бүртгүүлсэн ажилгүйчүүд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471264367816091E-4"/>
                  <c:y val="4.20742861687743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2717893021993E-3"/>
                  <c:y val="-1.010101010101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103448275862068E-3"/>
                  <c:y val="-1.0101010101010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839080459770114E-3"/>
                  <c:y val="-9.2591267000715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727893927052222E-2"/>
                  <c:y val="-1.220551976457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тан!$B$18:$F$18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тан!$B$19:$F$19</c:f>
              <c:numCache>
                <c:formatCode>General</c:formatCode>
                <c:ptCount val="5"/>
                <c:pt idx="0">
                  <c:v>307</c:v>
                </c:pt>
                <c:pt idx="1">
                  <c:v>543</c:v>
                </c:pt>
                <c:pt idx="2">
                  <c:v>289</c:v>
                </c:pt>
                <c:pt idx="3">
                  <c:v>295</c:v>
                </c:pt>
                <c:pt idx="4">
                  <c:v>157</c:v>
                </c:pt>
              </c:numCache>
            </c:numRef>
          </c:val>
        </c:ser>
        <c:ser>
          <c:idx val="1"/>
          <c:order val="1"/>
          <c:tx>
            <c:strRef>
              <c:f>тан!$A$20</c:f>
              <c:strCache>
                <c:ptCount val="1"/>
                <c:pt idx="0">
                  <c:v>шинээр ажилд зуучлагдан орсон ажилгүйчүүд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271879808127432E-2"/>
                  <c:y val="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206896551724137E-4"/>
                  <c:y val="-2.945995386940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3715268350077E-3"/>
                  <c:y val="-5.4712479121927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008417051316859E-3"/>
                  <c:y val="4.6293645112542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900262467191599E-4"/>
                  <c:y val="-4.2086216495665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тан!$B$18:$F$18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тан!$B$20:$F$20</c:f>
              <c:numCache>
                <c:formatCode>General</c:formatCode>
                <c:ptCount val="5"/>
                <c:pt idx="0">
                  <c:v>209</c:v>
                </c:pt>
                <c:pt idx="1">
                  <c:v>50</c:v>
                </c:pt>
                <c:pt idx="2">
                  <c:v>50</c:v>
                </c:pt>
                <c:pt idx="3">
                  <c:v>129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611008"/>
        <c:axId val="143004032"/>
      </c:barChart>
      <c:catAx>
        <c:axId val="14161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004032"/>
        <c:crosses val="autoZero"/>
        <c:auto val="1"/>
        <c:lblAlgn val="ctr"/>
        <c:lblOffset val="100"/>
        <c:noMultiLvlLbl val="0"/>
      </c:catAx>
      <c:valAx>
        <c:axId val="143004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1611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4111111111111118E-2"/>
          <c:y val="0.82167501789549047"/>
          <c:w val="0.83851662292213458"/>
          <c:h val="0.14802195180147937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1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иргэд, боловсролын түвшнээр 201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10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100">
                <a:latin typeface="Arial" panose="020B0604020202020204" pitchFamily="34" charset="0"/>
                <a:cs typeface="Arial" panose="020B0604020202020204" pitchFamily="34" charset="0"/>
              </a:rPr>
              <a:t>-р сарын байдлаар</a:t>
            </a: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631933508311461"/>
          <c:y val="3.63061196297831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557349081364832"/>
          <c:y val="0.18901505732836024"/>
          <c:w val="0.39288232720909883"/>
          <c:h val="0.6920720326625838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5555555555555558E-3"/>
                  <c:y val="-6.5789473684210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33333333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5531841414560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6813095731454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тан!$A$36:$A$43</c:f>
              <c:strCache>
                <c:ptCount val="8"/>
                <c:pt idx="0">
                  <c:v>Магистр, доктор</c:v>
                </c:pt>
                <c:pt idx="1">
                  <c:v>Дээд, бакалавр</c:v>
                </c:pt>
                <c:pt idx="2">
                  <c:v>Тусгай дунд</c:v>
                </c:pt>
                <c:pt idx="3">
                  <c:v>Техник мэргэжлийн</c:v>
                </c:pt>
                <c:pt idx="4">
                  <c:v>Бүрэн дунд</c:v>
                </c:pt>
                <c:pt idx="5">
                  <c:v>Суурь</c:v>
                </c:pt>
                <c:pt idx="6">
                  <c:v>Бага</c:v>
                </c:pt>
                <c:pt idx="7">
                  <c:v>Боловсролгүй</c:v>
                </c:pt>
              </c:strCache>
            </c:strRef>
          </c:cat>
          <c:val>
            <c:numRef>
              <c:f>тан!$B$36:$B$43</c:f>
              <c:numCache>
                <c:formatCode>General</c:formatCode>
                <c:ptCount val="8"/>
                <c:pt idx="0">
                  <c:v>4</c:v>
                </c:pt>
                <c:pt idx="1">
                  <c:v>286</c:v>
                </c:pt>
                <c:pt idx="2">
                  <c:v>94</c:v>
                </c:pt>
                <c:pt idx="3">
                  <c:v>98</c:v>
                </c:pt>
                <c:pt idx="4">
                  <c:v>369</c:v>
                </c:pt>
                <c:pt idx="5">
                  <c:v>70</c:v>
                </c:pt>
                <c:pt idx="6">
                  <c:v>27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5959296"/>
        <c:axId val="167208448"/>
      </c:barChart>
      <c:valAx>
        <c:axId val="167208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959296"/>
        <c:crossBetween val="between"/>
      </c:valAx>
      <c:catAx>
        <c:axId val="155959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7208448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 dirty="0">
                <a:latin typeface="Arial" panose="020B0604020202020204" pitchFamily="34" charset="0"/>
                <a:cs typeface="Arial" panose="020B0604020202020204" pitchFamily="34" charset="0"/>
              </a:rPr>
              <a:t>Шинэ ажлын байранд орсон иргэд насны бүлгээр 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200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 dirty="0">
                <a:latin typeface="Arial" panose="020B0604020202020204" pitchFamily="34" charset="0"/>
                <a:cs typeface="Arial" panose="020B0604020202020204" pitchFamily="34" charset="0"/>
              </a:rPr>
              <a:t>-р сарын байдлаар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8019475655430711"/>
          <c:y val="1.38888888888888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317862514376716"/>
          <c:y val="0.22259938544267333"/>
          <c:w val="0.80908242649444095"/>
          <c:h val="0.5204399970836979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тан!$A$51:$A$54</c:f>
              <c:strCache>
                <c:ptCount val="4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45-с дээш</c:v>
                </c:pt>
              </c:strCache>
            </c:strRef>
          </c:cat>
          <c:val>
            <c:numRef>
              <c:f>тан!$B$51:$B$54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7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1470592"/>
        <c:axId val="175678208"/>
      </c:barChart>
      <c:valAx>
        <c:axId val="17567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470592"/>
        <c:crossBetween val="between"/>
      </c:valAx>
      <c:catAx>
        <c:axId val="101470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75678208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гэмтсэн, нас барсан сүүлийн 5 жилийн 5 сарын байдлаар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616636736197449"/>
          <c:y val="6.550600748353069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6919723449202995"/>
          <c:w val="1"/>
          <c:h val="0.59830465316276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тан!$A$57</c:f>
              <c:strCache>
                <c:ptCount val="1"/>
                <c:pt idx="0">
                  <c:v>Гэмтсэн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8479532163742687E-3"/>
                  <c:y val="1.6640744666772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тан!$B$56:$F$56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тан!$B$57:$F$57</c:f>
              <c:numCache>
                <c:formatCode>General</c:formatCode>
                <c:ptCount val="5"/>
                <c:pt idx="0">
                  <c:v>77</c:v>
                </c:pt>
                <c:pt idx="1">
                  <c:v>85</c:v>
                </c:pt>
                <c:pt idx="2">
                  <c:v>65</c:v>
                </c:pt>
                <c:pt idx="3">
                  <c:v>64</c:v>
                </c:pt>
                <c:pt idx="4">
                  <c:v>60</c:v>
                </c:pt>
              </c:numCache>
            </c:numRef>
          </c:val>
        </c:ser>
        <c:ser>
          <c:idx val="1"/>
          <c:order val="1"/>
          <c:tx>
            <c:strRef>
              <c:f>тан!$A$58</c:f>
              <c:strCache>
                <c:ptCount val="1"/>
                <c:pt idx="0">
                  <c:v>Нас барсан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46783625730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95906432748537E-2"/>
                  <c:y val="4.3859649122807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6783625730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46783625730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тан!$B$56:$F$56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тан!$B$58:$F$58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9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449024"/>
        <c:axId val="110478080"/>
      </c:barChart>
      <c:catAx>
        <c:axId val="1104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0478080"/>
        <c:crosses val="autoZero"/>
        <c:auto val="1"/>
        <c:lblAlgn val="ctr"/>
        <c:lblOffset val="100"/>
        <c:noMultiLvlLbl val="0"/>
      </c:catAx>
      <c:valAx>
        <c:axId val="110478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449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243449831928905"/>
          <c:y val="0.90115616050413161"/>
          <c:w val="0.80061495602523369"/>
          <c:h val="9.8843839495868419E-2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учирсан хохирол, төлүүлсэн хувь сүүлийн 5 жилийн 5 сарын байдлаар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72E-2"/>
          <c:y val="0.16843941382327227"/>
          <c:w val="0.93888888888888933"/>
          <c:h val="0.61174176144648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тан!$A$65</c:f>
              <c:strCache>
                <c:ptCount val="1"/>
                <c:pt idx="0">
                  <c:v>Учирсан хохирол/сая төг/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тан!$B$64:$F$64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тан!$B$65:$F$65</c:f>
              <c:numCache>
                <c:formatCode>0.0</c:formatCode>
                <c:ptCount val="5"/>
                <c:pt idx="0">
                  <c:v>364.4</c:v>
                </c:pt>
                <c:pt idx="1">
                  <c:v>388.8</c:v>
                </c:pt>
                <c:pt idx="2" formatCode="General">
                  <c:v>405.7</c:v>
                </c:pt>
                <c:pt idx="3" formatCode="General">
                  <c:v>376.9</c:v>
                </c:pt>
                <c:pt idx="4" formatCode="General">
                  <c:v>266.8</c:v>
                </c:pt>
              </c:numCache>
            </c:numRef>
          </c:val>
        </c:ser>
        <c:ser>
          <c:idx val="1"/>
          <c:order val="1"/>
          <c:tx>
            <c:strRef>
              <c:f>тан!$A$66</c:f>
              <c:strCache>
                <c:ptCount val="1"/>
                <c:pt idx="0">
                  <c:v>Нөхөн төлүүлсэн хувь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тан!$B$64:$F$64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тан!$B$66:$F$66</c:f>
              <c:numCache>
                <c:formatCode>0.0</c:formatCode>
                <c:ptCount val="5"/>
                <c:pt idx="0">
                  <c:v>53.2</c:v>
                </c:pt>
                <c:pt idx="1">
                  <c:v>65.3</c:v>
                </c:pt>
                <c:pt idx="2" formatCode="General">
                  <c:v>44.4</c:v>
                </c:pt>
                <c:pt idx="3" formatCode="General">
                  <c:v>50.2</c:v>
                </c:pt>
                <c:pt idx="4" formatCode="General">
                  <c:v>50.2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433600"/>
        <c:axId val="133435776"/>
      </c:barChart>
      <c:catAx>
        <c:axId val="1334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3435776"/>
        <c:crosses val="autoZero"/>
        <c:auto val="1"/>
        <c:lblAlgn val="ctr"/>
        <c:lblOffset val="100"/>
        <c:noMultiLvlLbl val="0"/>
      </c:catAx>
      <c:valAx>
        <c:axId val="1334357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3433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98350831146107"/>
          <c:y val="0.89668820243623393"/>
          <c:w val="0.87016494705403202"/>
          <c:h val="7.763678578639209E-2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mn-MN" sz="1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Бүртгэгдсэн гэмт хэргийн тоо сүүлийн 5 жилийн 5 сарын байдлаар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61E-2"/>
          <c:y val="0.25783756197142021"/>
          <c:w val="0.93888888888888911"/>
          <c:h val="0.55982453582191116"/>
        </c:manualLayout>
      </c:layout>
      <c:lineChart>
        <c:grouping val="standard"/>
        <c:varyColors val="0"/>
        <c:ser>
          <c:idx val="0"/>
          <c:order val="0"/>
          <c:tx>
            <c:strRef>
              <c:f>тан!$A$72</c:f>
              <c:strCache>
                <c:ptCount val="1"/>
                <c:pt idx="0">
                  <c:v>гэмт хэргийн тоо</c:v>
                </c:pt>
              </c:strCache>
            </c:strRef>
          </c:tx>
          <c:dLbls>
            <c:dLbl>
              <c:idx val="0"/>
              <c:layout>
                <c:manualLayout>
                  <c:x val="-5.0000000000000024E-2"/>
                  <c:y val="-4.629629629629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5"/>
                  <c:y val="-6.944444444444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158730158730159E-2"/>
                  <c:y val="-0.11695883409310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14285714285714E-2"/>
                  <c:y val="-6.432725514573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тан!$B$71:$F$71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тан!$B$72:$F$72</c:f>
              <c:numCache>
                <c:formatCode>General</c:formatCode>
                <c:ptCount val="5"/>
                <c:pt idx="0">
                  <c:v>188</c:v>
                </c:pt>
                <c:pt idx="1">
                  <c:v>218</c:v>
                </c:pt>
                <c:pt idx="2">
                  <c:v>195</c:v>
                </c:pt>
                <c:pt idx="3">
                  <c:v>196</c:v>
                </c:pt>
                <c:pt idx="4">
                  <c:v>168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0579968"/>
        <c:axId val="140908032"/>
      </c:lineChart>
      <c:catAx>
        <c:axId val="14057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0908032"/>
        <c:crosses val="autoZero"/>
        <c:auto val="1"/>
        <c:lblAlgn val="ctr"/>
        <c:lblOffset val="100"/>
        <c:noMultiLvlLbl val="0"/>
      </c:catAx>
      <c:valAx>
        <c:axId val="140908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0579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26823097580714E-3"/>
          <c:y val="3.0355095842099243E-2"/>
          <c:w val="0.96195417207090361"/>
          <c:h val="0.69656765877238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'\\SEDEDMAA\public\doc delgec\tanilcuulgin grafic\[2016 10 sat tan.xlsx]Sheet1'!$L$3</c:f>
              <c:strCache>
                <c:ptCount val="1"/>
                <c:pt idx="0">
                  <c:v>Төсвийн зарлага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9739576936568E-2"/>
                  <c:y val="4.8254461352925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478298078047333E-2"/>
                  <c:y val="9.6508922705852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9739576936568E-2"/>
                  <c:y val="9.6508922705851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478298078047333E-2"/>
                  <c:y val="4.8254461352925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'\\SEDEDMAA\public\doc delgec\tanilcuulgin grafic\[2016 10 sat tan.xlsx]Sheet1'!$M$2:$Q$2</c:f>
              <c:strCache>
                <c:ptCount val="5"/>
                <c:pt idx="0">
                  <c:v>2013 он</c:v>
                </c:pt>
                <c:pt idx="1">
                  <c:v>2014 он</c:v>
                </c:pt>
                <c:pt idx="2">
                  <c:v>2015 он</c:v>
                </c:pt>
                <c:pt idx="3">
                  <c:v>2016 он</c:v>
                </c:pt>
                <c:pt idx="4">
                  <c:v>2017 он</c:v>
                </c:pt>
              </c:strCache>
            </c:strRef>
          </c:cat>
          <c:val>
            <c:numRef>
              <c:f>'\\SEDEDMAA\public\doc delgec\tanilcuulgin grafic\[2016 10 sat tan.xlsx]Sheet1'!$M$3:$Q$3</c:f>
              <c:numCache>
                <c:formatCode>General</c:formatCode>
                <c:ptCount val="5"/>
                <c:pt idx="0">
                  <c:v>18658.7</c:v>
                </c:pt>
                <c:pt idx="1">
                  <c:v>20489.8</c:v>
                </c:pt>
                <c:pt idx="2">
                  <c:v>21053.5</c:v>
                </c:pt>
                <c:pt idx="3">
                  <c:v>22627</c:v>
                </c:pt>
                <c:pt idx="4">
                  <c:v>22191.3</c:v>
                </c:pt>
              </c:numCache>
            </c:numRef>
          </c:val>
        </c:ser>
        <c:ser>
          <c:idx val="1"/>
          <c:order val="1"/>
          <c:tx>
            <c:strRef>
              <c:f>'\\SEDEDMAA\public\doc delgec\tanilcuulgin grafic\[2016 10 sat tan.xlsx]Sheet1'!$L$4</c:f>
              <c:strCache>
                <c:ptCount val="1"/>
                <c:pt idx="0">
                  <c:v>Төсвийн орлого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30292051949792E-2"/>
                  <c:y val="-9.708735390073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31422505307893E-2"/>
                  <c:y val="9.708735390073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31422505307893E-2"/>
                  <c:y val="6.4724902600488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38853503184792E-2"/>
                  <c:y val="-3.2362451300244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2314225053078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'\\SEDEDMAA\public\doc delgec\tanilcuulgin grafic\[2016 10 sat tan.xlsx]Sheet1'!$M$2:$Q$2</c:f>
              <c:strCache>
                <c:ptCount val="5"/>
                <c:pt idx="0">
                  <c:v>2013 он</c:v>
                </c:pt>
                <c:pt idx="1">
                  <c:v>2014 он</c:v>
                </c:pt>
                <c:pt idx="2">
                  <c:v>2015 он</c:v>
                </c:pt>
                <c:pt idx="3">
                  <c:v>2016 он</c:v>
                </c:pt>
                <c:pt idx="4">
                  <c:v>2017 он</c:v>
                </c:pt>
              </c:strCache>
            </c:strRef>
          </c:cat>
          <c:val>
            <c:numRef>
              <c:f>'\\SEDEDMAA\public\doc delgec\tanilcuulgin grafic\[2016 10 sat tan.xlsx]Sheet1'!$M$4:$Q$4</c:f>
              <c:numCache>
                <c:formatCode>General</c:formatCode>
                <c:ptCount val="5"/>
                <c:pt idx="0">
                  <c:v>22968.1</c:v>
                </c:pt>
                <c:pt idx="1">
                  <c:v>23173.9</c:v>
                </c:pt>
                <c:pt idx="2">
                  <c:v>24816.7</c:v>
                </c:pt>
                <c:pt idx="3">
                  <c:v>25885.200000000001</c:v>
                </c:pt>
                <c:pt idx="4">
                  <c:v>24733.4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0596736"/>
        <c:axId val="140598656"/>
      </c:barChart>
      <c:catAx>
        <c:axId val="14059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0598656"/>
        <c:crosses val="autoZero"/>
        <c:auto val="1"/>
        <c:lblAlgn val="ctr"/>
        <c:lblOffset val="100"/>
        <c:noMultiLvlLbl val="0"/>
      </c:catAx>
      <c:valAx>
        <c:axId val="140598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0596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1167956111142748E-2"/>
          <c:y val="0.88887068488636245"/>
          <c:w val="0.88182914164047366"/>
          <c:h val="8.3904758541953561E-2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98272884283247E-2"/>
          <c:y val="0"/>
          <c:w val="0.96200345423143352"/>
          <c:h val="0.69666414294367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'\\SEDEDMAA\public\doc delgec\tanilcuulgin grafic\[2016 10 sat tan.xlsx]Sheet2'!$M$3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'\\SEDEDMAA\public\doc delgec\tanilcuulgin grafic\[2016 10 sat tan.xlsx]Sheet2'!$N$2:$R$2</c:f>
              <c:numCache>
                <c:formatCode>General</c:formatCode>
                <c:ptCount val="5"/>
                <c:pt idx="0">
                  <c:v>2013.05</c:v>
                </c:pt>
                <c:pt idx="1">
                  <c:v>2014.05</c:v>
                </c:pt>
                <c:pt idx="2">
                  <c:v>2015.05</c:v>
                </c:pt>
                <c:pt idx="3">
                  <c:v>2016.05</c:v>
                </c:pt>
                <c:pt idx="4">
                  <c:v>2017.05</c:v>
                </c:pt>
              </c:numCache>
            </c:numRef>
          </c:cat>
          <c:val>
            <c:numRef>
              <c:f>'\\SEDEDMAA\public\doc delgec\tanilcuulgin grafic\[2016 10 sat tan.xlsx]Sheet2'!$N$3:$R$3</c:f>
              <c:numCache>
                <c:formatCode>General</c:formatCode>
                <c:ptCount val="5"/>
                <c:pt idx="0">
                  <c:v>76600.800000000003</c:v>
                </c:pt>
                <c:pt idx="1">
                  <c:v>102316.6</c:v>
                </c:pt>
                <c:pt idx="2">
                  <c:v>117860</c:v>
                </c:pt>
                <c:pt idx="3">
                  <c:v>119643</c:v>
                </c:pt>
                <c:pt idx="4">
                  <c:v>131593.5</c:v>
                </c:pt>
              </c:numCache>
            </c:numRef>
          </c:val>
        </c:ser>
        <c:ser>
          <c:idx val="1"/>
          <c:order val="1"/>
          <c:tx>
            <c:strRef>
              <c:f>'\\SEDEDMAA\public\doc delgec\tanilcuulgin grafic\[2016 10 sat tan.xlsx]Sheet2'!$M$4</c:f>
              <c:strCache>
                <c:ptCount val="1"/>
                <c:pt idx="0">
                  <c:v>Хадгаламж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16925734024179E-2"/>
                  <c:y val="-1.2820512820512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3557858376511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25388601036333E-2"/>
                  <c:y val="6.4102564102563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084628670120895E-3"/>
                  <c:y val="-6.410256410256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089810017271285E-2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'\\SEDEDMAA\public\doc delgec\tanilcuulgin grafic\[2016 10 sat tan.xlsx]Sheet2'!$N$2:$R$2</c:f>
              <c:numCache>
                <c:formatCode>General</c:formatCode>
                <c:ptCount val="5"/>
                <c:pt idx="0">
                  <c:v>2013.05</c:v>
                </c:pt>
                <c:pt idx="1">
                  <c:v>2014.05</c:v>
                </c:pt>
                <c:pt idx="2">
                  <c:v>2015.05</c:v>
                </c:pt>
                <c:pt idx="3">
                  <c:v>2016.05</c:v>
                </c:pt>
                <c:pt idx="4">
                  <c:v>2017.05</c:v>
                </c:pt>
              </c:numCache>
            </c:numRef>
          </c:cat>
          <c:val>
            <c:numRef>
              <c:f>'\\SEDEDMAA\public\doc delgec\tanilcuulgin grafic\[2016 10 sat tan.xlsx]Sheet2'!$N$4:$R$4</c:f>
              <c:numCache>
                <c:formatCode>General</c:formatCode>
                <c:ptCount val="5"/>
                <c:pt idx="0">
                  <c:v>33090.199999999997</c:v>
                </c:pt>
                <c:pt idx="1">
                  <c:v>37933.4</c:v>
                </c:pt>
                <c:pt idx="2">
                  <c:v>41519.9</c:v>
                </c:pt>
                <c:pt idx="3">
                  <c:v>46835.8</c:v>
                </c:pt>
                <c:pt idx="4">
                  <c:v>55426.5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867456"/>
        <c:axId val="143763328"/>
      </c:barChart>
      <c:catAx>
        <c:axId val="1408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763328"/>
        <c:crosses val="autoZero"/>
        <c:auto val="1"/>
        <c:lblAlgn val="ctr"/>
        <c:lblOffset val="100"/>
        <c:noMultiLvlLbl val="0"/>
      </c:catAx>
      <c:valAx>
        <c:axId val="143763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0867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54367426869569"/>
          <c:y val="0.86538461538461542"/>
          <c:w val="0.42567228319258021"/>
          <c:h val="0.11645517867958813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0.35233</cdr:x>
      <cdr:y>0.49505</cdr:y>
    </cdr:from>
    <cdr:to>
      <cdr:x>0.47668</cdr:x>
      <cdr:y>0.73267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1905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pPr>
              <a:defRPr/>
            </a:pPr>
            <a:fld id="{B7B70FBA-8F27-45F6-8A8D-1B2EB9D0B5FE}" type="datetimeFigureOut">
              <a:rPr lang="en-US"/>
              <a:pPr>
                <a:defRPr/>
              </a:pPr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pPr>
              <a:defRPr/>
            </a:pPr>
            <a:fld id="{D041AF91-2A4B-4132-B198-9F37AA909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BD83F26-8DB8-4739-9019-EB39C7C9D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840F3-C8AF-49C1-92A3-0B4EEBA1E9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A9ABA9D-E84D-46F9-96C1-02AC81579C7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FCA34FC-AFE7-4A7F-8AF8-6C80D84C9AB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A4CF956-4B96-46BC-9E65-E55454C9DCE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174-492A-4A7F-B819-8257C26C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AD6A-6337-4BF4-947E-2E83FE090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5C4F-6417-422C-9F99-1DF5F8CB5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C17-D628-4C70-A38A-C35D65C9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A3FD-0115-4F76-9F8C-2EF215E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7E69-F61F-4F79-89D1-33FD17AE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0D-A590-4FAB-A447-DB3F7B8A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D0F4-2136-4953-916A-FF98A17DD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160A-EF60-4E55-948F-F5F60AE5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0672-490A-4C40-A7CA-8F605643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335-40FE-4E85-B00A-4AC14847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43D41-A6D1-43E9-82C0-FCD64A13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90575" y="2819400"/>
            <a:ext cx="8153400" cy="1066800"/>
          </a:xfrm>
        </p:spPr>
        <p:txBody>
          <a:bodyPr/>
          <a:lstStyle/>
          <a:p>
            <a:pPr eaLnBrk="1" hangingPunct="1"/>
            <a:r>
              <a:rPr lang="mn-MN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ХЭНТИЙ АЙМГИЙН НИЙГЭМ ЭДИЙН ЗАСГИЙН БАЙДАЛ</a:t>
            </a:r>
            <a:endParaRPr lang="en-US" altLang="en-US" sz="32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3" descr="nso_logo.jpg"/>
          <p:cNvPicPr>
            <a:picLocks noChangeAspect="1"/>
          </p:cNvPicPr>
          <p:nvPr/>
        </p:nvPicPr>
        <p:blipFill>
          <a:blip r:embed="rId4" cstate="print"/>
          <a:srcRect l="24696" t="16194" r="24290" b="17409"/>
          <a:stretch>
            <a:fillRect/>
          </a:stretch>
        </p:blipFill>
        <p:spPr bwMode="auto">
          <a:xfrm>
            <a:off x="5715000" y="1143000"/>
            <a:ext cx="1422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10000" y="5791200"/>
            <a:ext cx="20574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mn-MN" sz="2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Чингис </a:t>
            </a:r>
            <a:r>
              <a:rPr lang="mn-MN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хот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mn-MN" sz="20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40386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(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201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7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оны 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05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сарын байдлаар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)</a:t>
            </a:r>
          </a:p>
        </p:txBody>
      </p:sp>
      <p:pic>
        <p:nvPicPr>
          <p:cNvPr id="4098" name="Picture 2" descr="http://khentii.nso.mn/uploads/site/19/site_config/logo/a5278377344e0ca6792ffb424ca99118d34d8d1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990600"/>
            <a:ext cx="1104900" cy="1524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2949515"/>
      </p:ext>
    </p:extLst>
  </p:cSld>
  <p:clrMapOvr>
    <a:masterClrMapping/>
  </p:clrMapOvr>
  <p:transition spd="slow">
    <p:circl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54013" y="1763713"/>
            <a:ext cx="8458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4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AF4BD-C4B3-4A1F-98FB-342C0EB51AC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6962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Анхаарал </a:t>
            </a:r>
            <a:r>
              <a:rPr lang="mn-MN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тавьсанд баярлалаа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dirty="0" smtClean="0"/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Веб хуудас</a:t>
            </a:r>
            <a:r>
              <a:rPr lang="mn-MN" dirty="0" smtClean="0"/>
              <a:t>: </a:t>
            </a:r>
            <a:r>
              <a:rPr lang="en-US" dirty="0" smtClean="0"/>
              <a:t>http://khentii.nso.mn</a:t>
            </a:r>
            <a:endParaRPr lang="en-US" b="1" i="1" dirty="0" smtClean="0">
              <a:latin typeface="Arial Mon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Мэйл</a:t>
            </a:r>
            <a:r>
              <a:rPr lang="mn-MN" dirty="0" smtClean="0"/>
              <a:t>:</a:t>
            </a:r>
            <a:r>
              <a:rPr lang="en-US" dirty="0" smtClean="0"/>
              <a:t>khentii@nso.mn</a:t>
            </a:r>
          </a:p>
          <a:p>
            <a:pPr algn="r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statistickhentii@yahoo.com</a:t>
            </a: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Холбоо барих: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       70</a:t>
            </a: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562749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334000"/>
            <a:ext cx="6629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56127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33400" y="685800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10397"/>
              </p:ext>
            </p:extLst>
          </p:nvPr>
        </p:nvGraphicFramePr>
        <p:xfrm>
          <a:off x="533400" y="1500996"/>
          <a:ext cx="8001000" cy="1655509"/>
        </p:xfrm>
        <a:graphic>
          <a:graphicData uri="http://schemas.openxmlformats.org/drawingml/2006/table">
            <a:tbl>
              <a:tblPr/>
              <a:tblGrid>
                <a:gridCol w="3783513"/>
                <a:gridCol w="1245687"/>
                <a:gridCol w="245643"/>
                <a:gridCol w="1049757"/>
                <a:gridCol w="234850"/>
                <a:gridCol w="1441550"/>
              </a:tblGrid>
              <a:tr h="453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mn-MN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4747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Нийгмийн статистикийн үзүүлэлт</a:t>
                      </a:r>
                    </a:p>
                  </a:txBody>
                  <a:tcPr marL="21490" marR="2149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Бүртгэлтэй ажилгүй иргэд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1078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88.6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Бүртгэгдсэн гэмт хэргийн тоо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85.7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25828" y="1729596"/>
            <a:ext cx="685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9" name="Text Box 1"/>
          <p:cNvSpPr txBox="1">
            <a:spLocks noChangeArrowheads="1"/>
          </p:cNvSpPr>
          <p:nvPr/>
        </p:nvSpPr>
        <p:spPr bwMode="auto">
          <a:xfrm>
            <a:off x="7200900" y="1600200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mn-MN" altLang="en-U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00" name="Text Box 1"/>
          <p:cNvSpPr txBox="1">
            <a:spLocks noChangeArrowheads="1"/>
          </p:cNvSpPr>
          <p:nvPr/>
        </p:nvSpPr>
        <p:spPr bwMode="auto">
          <a:xfrm>
            <a:off x="8322693" y="1500996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300" b="1" dirty="0">
                <a:solidFill>
                  <a:schemeClr val="bg1"/>
                </a:solidFill>
                <a:latin typeface="Aria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5395095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77174" y="707487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41827"/>
              </p:ext>
            </p:extLst>
          </p:nvPr>
        </p:nvGraphicFramePr>
        <p:xfrm>
          <a:off x="762001" y="1257299"/>
          <a:ext cx="7924800" cy="2934986"/>
        </p:xfrm>
        <a:graphic>
          <a:graphicData uri="http://schemas.openxmlformats.org/drawingml/2006/table">
            <a:tbl>
              <a:tblPr/>
              <a:tblGrid>
                <a:gridCol w="4314613"/>
                <a:gridCol w="1232746"/>
                <a:gridCol w="1232749"/>
                <a:gridCol w="1144692"/>
              </a:tblGrid>
              <a:tr h="474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9578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Эдийн засгийн статистикийн үзүүлэлтүүд </a:t>
                      </a: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 үйлдвэрийн салбарын нийт үйлдвэрлэл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дэд салбараар сая. төг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3087.4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3819.3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123.7</a:t>
                      </a:r>
                      <a:endParaRPr lang="en-U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-Уул уурхай, олборлох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394.4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545.6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138.3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-Боловсруулах аж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899.3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1032.1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119.0</a:t>
                      </a:r>
                      <a:endParaRPr lang="en-US" sz="1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-Цахилгаан, дулааны эрчим хүч, усан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хангамж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1793.7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2241.6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124.9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Хувийн 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7.5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7.7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8496300" y="1371600"/>
            <a:ext cx="190500" cy="228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lIns="27432" tIns="22860" rIns="0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mn-MN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848600" y="1478711"/>
            <a:ext cx="647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2385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6096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6482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36576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993" y="35052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5856711"/>
              </p:ext>
            </p:extLst>
          </p:nvPr>
        </p:nvGraphicFramePr>
        <p:xfrm>
          <a:off x="457200" y="1143000"/>
          <a:ext cx="4038600" cy="251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734477673"/>
              </p:ext>
            </p:extLst>
          </p:nvPr>
        </p:nvGraphicFramePr>
        <p:xfrm>
          <a:off x="4648200" y="1143000"/>
          <a:ext cx="4419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362503782"/>
              </p:ext>
            </p:extLst>
          </p:nvPr>
        </p:nvGraphicFramePr>
        <p:xfrm>
          <a:off x="76200" y="3581400"/>
          <a:ext cx="4495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791416858"/>
              </p:ext>
            </p:extLst>
          </p:nvPr>
        </p:nvGraphicFramePr>
        <p:xfrm>
          <a:off x="4648200" y="3733800"/>
          <a:ext cx="42386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21357604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914400" y="4038600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46121" y="1295400"/>
            <a:ext cx="0" cy="27432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667529"/>
            <a:ext cx="85344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Гэмт хэрэг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49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052722"/>
              </p:ext>
            </p:extLst>
          </p:nvPr>
        </p:nvGraphicFramePr>
        <p:xfrm>
          <a:off x="266699" y="1215639"/>
          <a:ext cx="4343400" cy="228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283670"/>
              </p:ext>
            </p:extLst>
          </p:nvPr>
        </p:nvGraphicFramePr>
        <p:xfrm>
          <a:off x="4648200" y="1066801"/>
          <a:ext cx="441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202749232"/>
              </p:ext>
            </p:extLst>
          </p:nvPr>
        </p:nvGraphicFramePr>
        <p:xfrm>
          <a:off x="533400" y="4191000"/>
          <a:ext cx="8001000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4428358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85800" y="657375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Төсөв, банк санхүү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678238"/>
            <a:ext cx="75438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74687" y="1078991"/>
            <a:ext cx="11113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39064"/>
            <a:ext cx="4635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2" y="3459956"/>
            <a:ext cx="4730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8869" y="3707891"/>
            <a:ext cx="4287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Банк, санхүү жил бүрийн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сарын байдлаар,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мян.төг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7987" y="1143000"/>
            <a:ext cx="4146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Орон нутгийн төсөв, жил бүрийн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сарын байдлаар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608771754"/>
              </p:ext>
            </p:extLst>
          </p:nvPr>
        </p:nvGraphicFramePr>
        <p:xfrm>
          <a:off x="1676400" y="1419999"/>
          <a:ext cx="5096510" cy="216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496791"/>
              </p:ext>
            </p:extLst>
          </p:nvPr>
        </p:nvGraphicFramePr>
        <p:xfrm>
          <a:off x="880112" y="3997709"/>
          <a:ext cx="73533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0963300"/>
      </p:ext>
    </p:extLst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rot="5400000">
            <a:off x="2209006" y="3657600"/>
            <a:ext cx="4877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68617"/>
              </p:ext>
            </p:extLst>
          </p:nvPr>
        </p:nvGraphicFramePr>
        <p:xfrm>
          <a:off x="228600" y="1143000"/>
          <a:ext cx="4267199" cy="1944512"/>
        </p:xfrm>
        <a:graphic>
          <a:graphicData uri="http://schemas.openxmlformats.org/drawingml/2006/table">
            <a:tbl>
              <a:tblPr/>
              <a:tblGrid>
                <a:gridCol w="1555789"/>
                <a:gridCol w="927489"/>
                <a:gridCol w="852692"/>
                <a:gridCol w="931229"/>
              </a:tblGrid>
              <a:tr h="19191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latin typeface="Arial"/>
                        </a:rPr>
                        <a:t>        Бүтээгдэхүүн үйлдвэрлэлт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000" b="0" i="0" u="none" strike="noStrike" dirty="0" smtClean="0">
                          <a:latin typeface="Arial"/>
                        </a:rPr>
                        <a:t>/ </a:t>
                      </a:r>
                      <a:r>
                        <a:rPr lang="mn-MN" sz="1000" b="0" i="0" u="none" strike="noStrike" dirty="0">
                          <a:latin typeface="Arial"/>
                        </a:rPr>
                        <a:t>салбарын ангиллаар </a:t>
                      </a:r>
                      <a:r>
                        <a:rPr lang="mn-MN" sz="1000" b="0" i="0" u="none" strike="noStrike" dirty="0" smtClean="0">
                          <a:latin typeface="Arial"/>
                        </a:rPr>
                        <a:t>/</a:t>
                      </a: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/</a:t>
                      </a:r>
                      <a:r>
                        <a:rPr lang="mn-MN" sz="1000" b="0" i="0" u="none" strike="noStrike" dirty="0" smtClean="0">
                          <a:latin typeface="Arial"/>
                        </a:rPr>
                        <a:t>сая.төг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/</a:t>
                      </a:r>
                      <a:endParaRPr lang="mn-M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2015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2016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2017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latin typeface="Arial"/>
                        </a:rPr>
                        <a:t>Дулаан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latin typeface="Arial"/>
                        </a:rPr>
                        <a:t>Олборлох үйлдвэр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>
                          <a:latin typeface="Arial"/>
                        </a:rPr>
                        <a:t>Боловсруулах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>
                          <a:latin typeface="Arial"/>
                        </a:rPr>
                        <a:t>Мод болвсруулах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1" i="0" u="none" strike="noStrike">
                          <a:latin typeface="Arial"/>
                        </a:rPr>
                        <a:t>Аж үйлдвэр бүгд             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3236.0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3087.4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3819.3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63530"/>
              </p:ext>
            </p:extLst>
          </p:nvPr>
        </p:nvGraphicFramePr>
        <p:xfrm>
          <a:off x="4800600" y="1074765"/>
          <a:ext cx="4114800" cy="1981199"/>
        </p:xfrm>
        <a:graphic>
          <a:graphicData uri="http://schemas.openxmlformats.org/drawingml/2006/table">
            <a:tbl>
              <a:tblPr/>
              <a:tblGrid>
                <a:gridCol w="1500225"/>
                <a:gridCol w="894365"/>
                <a:gridCol w="822239"/>
                <a:gridCol w="897971"/>
              </a:tblGrid>
              <a:tr h="2149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Бүтээгдэхүүн борлуулалт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89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/салбарын ангиллаар/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9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mn-MN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сая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r>
                        <a:rPr lang="mn-MN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төг</a:t>
                      </a:r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2015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2016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2017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292267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306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Олборлох Үйлдвэр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3498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Боловсруулах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902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 боловсруулах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4757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Аж үйлдвэр нийт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375" y="3407942"/>
            <a:ext cx="570061" cy="57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42668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 үйлдвэр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830270050"/>
              </p:ext>
            </p:extLst>
          </p:nvPr>
        </p:nvGraphicFramePr>
        <p:xfrm>
          <a:off x="206946" y="3276600"/>
          <a:ext cx="4365053" cy="282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935793928"/>
              </p:ext>
            </p:extLst>
          </p:nvPr>
        </p:nvGraphicFramePr>
        <p:xfrm>
          <a:off x="4800600" y="3200401"/>
          <a:ext cx="4114800" cy="243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4811256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59920" y="698982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Хэрэглээний үнийн индекс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60115" y="1143000"/>
            <a:ext cx="11112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7" y="3124199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200" smtClean="0">
                <a:solidFill>
                  <a:srgbClr val="898989"/>
                </a:solidFill>
              </a:rPr>
              <a:t>9</a:t>
            </a:r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1447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Хэрэглээний үнийн индекс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өмнөх оны 12 сар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 100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25760771"/>
              </p:ext>
            </p:extLst>
          </p:nvPr>
        </p:nvGraphicFramePr>
        <p:xfrm>
          <a:off x="1228090" y="2133600"/>
          <a:ext cx="6535420" cy="262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0621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FD0FC-F89C-4CE1-BB3F-F7D9D4C89454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02412" y="635479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- Тээвэр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78238"/>
            <a:ext cx="76962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2859"/>
              </p:ext>
            </p:extLst>
          </p:nvPr>
        </p:nvGraphicFramePr>
        <p:xfrm>
          <a:off x="1447800" y="1905719"/>
          <a:ext cx="5562601" cy="1218481"/>
        </p:xfrm>
        <a:graphic>
          <a:graphicData uri="http://schemas.openxmlformats.org/drawingml/2006/table">
            <a:tbl>
              <a:tblPr/>
              <a:tblGrid>
                <a:gridCol w="1907275"/>
                <a:gridCol w="1218442"/>
                <a:gridCol w="1218442"/>
                <a:gridCol w="1218442"/>
              </a:tblGrid>
              <a:tr h="405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Хувийн тээвэр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7.0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вто тээврийн газар</a:t>
                      </a:r>
                      <a:endParaRPr lang="mn-MN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5.2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6.4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362200" y="1143000"/>
            <a:ext cx="4171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Шуудан үйлчилгээний газрын зорчигчдийн тоо 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бүрийн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 </a:t>
            </a:r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байдлаар,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мян.хүн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113413313"/>
              </p:ext>
            </p:extLst>
          </p:nvPr>
        </p:nvGraphicFramePr>
        <p:xfrm>
          <a:off x="1828800" y="3733800"/>
          <a:ext cx="5334000" cy="220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26414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8329</TotalTime>
  <Words>528</Words>
  <Application>Microsoft Office PowerPoint</Application>
  <PresentationFormat>On-screen Show (4:3)</PresentationFormat>
  <Paragraphs>248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ХЭНТИЙ АЙМГИЙН НИЙГЭМ ЭДИЙН ЗАСГИЙН БАЙДАЛ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ÎÍÛ ÕÀÃÀÑ ÆÈËÈÉÍ ÌÀË  ÒÎÎËËÎÃÎ, ÒÓÐØÈËÒÛÍ ТҮҮВЭР  СУДÀËÃÀÀÍÄ ÇÎÐÈÓËÑÀÍ ÑÓÐÃÀËÒ</dc:title>
  <dc:creator>nso</dc:creator>
  <cp:lastModifiedBy>Ononchimeg_B</cp:lastModifiedBy>
  <cp:revision>495</cp:revision>
  <cp:lastPrinted>2016-01-25T08:06:50Z</cp:lastPrinted>
  <dcterms:created xsi:type="dcterms:W3CDTF">2007-04-30T00:57:31Z</dcterms:created>
  <dcterms:modified xsi:type="dcterms:W3CDTF">2017-06-16T06:53:44Z</dcterms:modified>
</cp:coreProperties>
</file>